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47"/>
  </p:notesMasterIdLst>
  <p:sldIdLst>
    <p:sldId id="256" r:id="rId2"/>
    <p:sldId id="257" r:id="rId3"/>
    <p:sldId id="258" r:id="rId4"/>
    <p:sldId id="289" r:id="rId5"/>
    <p:sldId id="260" r:id="rId6"/>
    <p:sldId id="261" r:id="rId7"/>
    <p:sldId id="290" r:id="rId8"/>
    <p:sldId id="291" r:id="rId9"/>
    <p:sldId id="292" r:id="rId10"/>
    <p:sldId id="293" r:id="rId11"/>
    <p:sldId id="294" r:id="rId12"/>
    <p:sldId id="295" r:id="rId13"/>
    <p:sldId id="296" r:id="rId14"/>
    <p:sldId id="297" r:id="rId15"/>
    <p:sldId id="298" r:id="rId16"/>
    <p:sldId id="299" r:id="rId17"/>
    <p:sldId id="262" r:id="rId18"/>
    <p:sldId id="263" r:id="rId19"/>
    <p:sldId id="264" r:id="rId20"/>
    <p:sldId id="268" r:id="rId21"/>
    <p:sldId id="269" r:id="rId22"/>
    <p:sldId id="265" r:id="rId23"/>
    <p:sldId id="270" r:id="rId24"/>
    <p:sldId id="271" r:id="rId25"/>
    <p:sldId id="272" r:id="rId26"/>
    <p:sldId id="273" r:id="rId27"/>
    <p:sldId id="274" r:id="rId28"/>
    <p:sldId id="275" r:id="rId29"/>
    <p:sldId id="276" r:id="rId30"/>
    <p:sldId id="277" r:id="rId31"/>
    <p:sldId id="278" r:id="rId32"/>
    <p:sldId id="280" r:id="rId33"/>
    <p:sldId id="300" r:id="rId34"/>
    <p:sldId id="281" r:id="rId35"/>
    <p:sldId id="282" r:id="rId36"/>
    <p:sldId id="283" r:id="rId37"/>
    <p:sldId id="284" r:id="rId38"/>
    <p:sldId id="285" r:id="rId39"/>
    <p:sldId id="286" r:id="rId40"/>
    <p:sldId id="301" r:id="rId41"/>
    <p:sldId id="287" r:id="rId42"/>
    <p:sldId id="302" r:id="rId43"/>
    <p:sldId id="303" r:id="rId44"/>
    <p:sldId id="304" r:id="rId45"/>
    <p:sldId id="288" r:id="rId4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Темный стиль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216" y="13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image" Target="../media/image51.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5" Type="http://schemas.openxmlformats.org/officeDocument/2006/relationships/image" Target="../media/image57.wmf"/><Relationship Id="rId4" Type="http://schemas.openxmlformats.org/officeDocument/2006/relationships/image" Target="../media/image56.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68.wmf"/><Relationship Id="rId13" Type="http://schemas.openxmlformats.org/officeDocument/2006/relationships/image" Target="../media/image73.wmf"/><Relationship Id="rId18" Type="http://schemas.openxmlformats.org/officeDocument/2006/relationships/image" Target="../media/image78.wmf"/><Relationship Id="rId3" Type="http://schemas.openxmlformats.org/officeDocument/2006/relationships/image" Target="../media/image63.wmf"/><Relationship Id="rId7" Type="http://schemas.openxmlformats.org/officeDocument/2006/relationships/image" Target="../media/image67.wmf"/><Relationship Id="rId12" Type="http://schemas.openxmlformats.org/officeDocument/2006/relationships/image" Target="../media/image72.wmf"/><Relationship Id="rId17" Type="http://schemas.openxmlformats.org/officeDocument/2006/relationships/image" Target="../media/image77.wmf"/><Relationship Id="rId2" Type="http://schemas.openxmlformats.org/officeDocument/2006/relationships/image" Target="../media/image62.wmf"/><Relationship Id="rId16" Type="http://schemas.openxmlformats.org/officeDocument/2006/relationships/image" Target="../media/image76.wmf"/><Relationship Id="rId1" Type="http://schemas.openxmlformats.org/officeDocument/2006/relationships/image" Target="../media/image61.wmf"/><Relationship Id="rId6" Type="http://schemas.openxmlformats.org/officeDocument/2006/relationships/image" Target="../media/image66.wmf"/><Relationship Id="rId11" Type="http://schemas.openxmlformats.org/officeDocument/2006/relationships/image" Target="../media/image71.wmf"/><Relationship Id="rId5" Type="http://schemas.openxmlformats.org/officeDocument/2006/relationships/image" Target="../media/image65.wmf"/><Relationship Id="rId15" Type="http://schemas.openxmlformats.org/officeDocument/2006/relationships/image" Target="../media/image75.wmf"/><Relationship Id="rId10" Type="http://schemas.openxmlformats.org/officeDocument/2006/relationships/image" Target="../media/image70.wmf"/><Relationship Id="rId19" Type="http://schemas.openxmlformats.org/officeDocument/2006/relationships/image" Target="../media/image79.wmf"/><Relationship Id="rId4" Type="http://schemas.openxmlformats.org/officeDocument/2006/relationships/image" Target="../media/image64.wmf"/><Relationship Id="rId9" Type="http://schemas.openxmlformats.org/officeDocument/2006/relationships/image" Target="../media/image69.wmf"/><Relationship Id="rId14" Type="http://schemas.openxmlformats.org/officeDocument/2006/relationships/image" Target="../media/image74.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87.wmf"/><Relationship Id="rId13" Type="http://schemas.openxmlformats.org/officeDocument/2006/relationships/image" Target="../media/image92.wmf"/><Relationship Id="rId3" Type="http://schemas.openxmlformats.org/officeDocument/2006/relationships/image" Target="../media/image82.wmf"/><Relationship Id="rId7" Type="http://schemas.openxmlformats.org/officeDocument/2006/relationships/image" Target="../media/image86.wmf"/><Relationship Id="rId12" Type="http://schemas.openxmlformats.org/officeDocument/2006/relationships/image" Target="../media/image91.wmf"/><Relationship Id="rId2" Type="http://schemas.openxmlformats.org/officeDocument/2006/relationships/image" Target="../media/image81.wmf"/><Relationship Id="rId1" Type="http://schemas.openxmlformats.org/officeDocument/2006/relationships/image" Target="../media/image80.wmf"/><Relationship Id="rId6" Type="http://schemas.openxmlformats.org/officeDocument/2006/relationships/image" Target="../media/image85.wmf"/><Relationship Id="rId11" Type="http://schemas.openxmlformats.org/officeDocument/2006/relationships/image" Target="../media/image90.wmf"/><Relationship Id="rId5" Type="http://schemas.openxmlformats.org/officeDocument/2006/relationships/image" Target="../media/image84.wmf"/><Relationship Id="rId10" Type="http://schemas.openxmlformats.org/officeDocument/2006/relationships/image" Target="../media/image89.wmf"/><Relationship Id="rId4" Type="http://schemas.openxmlformats.org/officeDocument/2006/relationships/image" Target="../media/image83.wmf"/><Relationship Id="rId9" Type="http://schemas.openxmlformats.org/officeDocument/2006/relationships/image" Target="../media/image88.wmf"/><Relationship Id="rId14" Type="http://schemas.openxmlformats.org/officeDocument/2006/relationships/image" Target="../media/image93.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100.wmf"/><Relationship Id="rId3" Type="http://schemas.openxmlformats.org/officeDocument/2006/relationships/image" Target="../media/image95.wmf"/><Relationship Id="rId7" Type="http://schemas.openxmlformats.org/officeDocument/2006/relationships/image" Target="../media/image99.wmf"/><Relationship Id="rId2" Type="http://schemas.openxmlformats.org/officeDocument/2006/relationships/image" Target="../media/image81.wmf"/><Relationship Id="rId1" Type="http://schemas.openxmlformats.org/officeDocument/2006/relationships/image" Target="../media/image94.wmf"/><Relationship Id="rId6" Type="http://schemas.openxmlformats.org/officeDocument/2006/relationships/image" Target="../media/image98.wmf"/><Relationship Id="rId5" Type="http://schemas.openxmlformats.org/officeDocument/2006/relationships/image" Target="../media/image97.wmf"/><Relationship Id="rId10" Type="http://schemas.openxmlformats.org/officeDocument/2006/relationships/image" Target="../media/image102.wmf"/><Relationship Id="rId4" Type="http://schemas.openxmlformats.org/officeDocument/2006/relationships/image" Target="../media/image96.wmf"/><Relationship Id="rId9" Type="http://schemas.openxmlformats.org/officeDocument/2006/relationships/image" Target="../media/image101.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110.wmf"/><Relationship Id="rId3" Type="http://schemas.openxmlformats.org/officeDocument/2006/relationships/image" Target="../media/image105.wmf"/><Relationship Id="rId7" Type="http://schemas.openxmlformats.org/officeDocument/2006/relationships/image" Target="../media/image109.wmf"/><Relationship Id="rId2" Type="http://schemas.openxmlformats.org/officeDocument/2006/relationships/image" Target="../media/image104.wmf"/><Relationship Id="rId1" Type="http://schemas.openxmlformats.org/officeDocument/2006/relationships/image" Target="../media/image103.wmf"/><Relationship Id="rId6" Type="http://schemas.openxmlformats.org/officeDocument/2006/relationships/image" Target="../media/image108.wmf"/><Relationship Id="rId11" Type="http://schemas.openxmlformats.org/officeDocument/2006/relationships/image" Target="../media/image113.wmf"/><Relationship Id="rId5" Type="http://schemas.openxmlformats.org/officeDocument/2006/relationships/image" Target="../media/image107.wmf"/><Relationship Id="rId10" Type="http://schemas.openxmlformats.org/officeDocument/2006/relationships/image" Target="../media/image112.wmf"/><Relationship Id="rId4" Type="http://schemas.openxmlformats.org/officeDocument/2006/relationships/image" Target="../media/image106.wmf"/><Relationship Id="rId9" Type="http://schemas.openxmlformats.org/officeDocument/2006/relationships/image" Target="../media/image11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122.wmf"/><Relationship Id="rId13" Type="http://schemas.openxmlformats.org/officeDocument/2006/relationships/image" Target="../media/image127.wmf"/><Relationship Id="rId3" Type="http://schemas.openxmlformats.org/officeDocument/2006/relationships/image" Target="../media/image117.wmf"/><Relationship Id="rId7" Type="http://schemas.openxmlformats.org/officeDocument/2006/relationships/image" Target="../media/image121.wmf"/><Relationship Id="rId12" Type="http://schemas.openxmlformats.org/officeDocument/2006/relationships/image" Target="../media/image126.wmf"/><Relationship Id="rId2" Type="http://schemas.openxmlformats.org/officeDocument/2006/relationships/image" Target="../media/image116.wmf"/><Relationship Id="rId1" Type="http://schemas.openxmlformats.org/officeDocument/2006/relationships/image" Target="../media/image115.wmf"/><Relationship Id="rId6" Type="http://schemas.openxmlformats.org/officeDocument/2006/relationships/image" Target="../media/image120.wmf"/><Relationship Id="rId11" Type="http://schemas.openxmlformats.org/officeDocument/2006/relationships/image" Target="../media/image125.wmf"/><Relationship Id="rId5" Type="http://schemas.openxmlformats.org/officeDocument/2006/relationships/image" Target="../media/image119.wmf"/><Relationship Id="rId10" Type="http://schemas.openxmlformats.org/officeDocument/2006/relationships/image" Target="../media/image124.wmf"/><Relationship Id="rId4" Type="http://schemas.openxmlformats.org/officeDocument/2006/relationships/image" Target="../media/image118.wmf"/><Relationship Id="rId9" Type="http://schemas.openxmlformats.org/officeDocument/2006/relationships/image" Target="../media/image123.wmf"/><Relationship Id="rId14" Type="http://schemas.openxmlformats.org/officeDocument/2006/relationships/image" Target="../media/image128.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137.wmf"/><Relationship Id="rId13" Type="http://schemas.openxmlformats.org/officeDocument/2006/relationships/image" Target="../media/image142.wmf"/><Relationship Id="rId3" Type="http://schemas.openxmlformats.org/officeDocument/2006/relationships/image" Target="../media/image132.wmf"/><Relationship Id="rId7" Type="http://schemas.openxmlformats.org/officeDocument/2006/relationships/image" Target="../media/image136.wmf"/><Relationship Id="rId12" Type="http://schemas.openxmlformats.org/officeDocument/2006/relationships/image" Target="../media/image141.wmf"/><Relationship Id="rId2" Type="http://schemas.openxmlformats.org/officeDocument/2006/relationships/image" Target="../media/image131.wmf"/><Relationship Id="rId1" Type="http://schemas.openxmlformats.org/officeDocument/2006/relationships/image" Target="../media/image130.wmf"/><Relationship Id="rId6" Type="http://schemas.openxmlformats.org/officeDocument/2006/relationships/image" Target="../media/image135.wmf"/><Relationship Id="rId11" Type="http://schemas.openxmlformats.org/officeDocument/2006/relationships/image" Target="../media/image140.wmf"/><Relationship Id="rId5" Type="http://schemas.openxmlformats.org/officeDocument/2006/relationships/image" Target="../media/image134.wmf"/><Relationship Id="rId10" Type="http://schemas.openxmlformats.org/officeDocument/2006/relationships/image" Target="../media/image139.wmf"/><Relationship Id="rId4" Type="http://schemas.openxmlformats.org/officeDocument/2006/relationships/image" Target="../media/image133.wmf"/><Relationship Id="rId9" Type="http://schemas.openxmlformats.org/officeDocument/2006/relationships/image" Target="../media/image138.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144.wmf"/><Relationship Id="rId1" Type="http://schemas.openxmlformats.org/officeDocument/2006/relationships/image" Target="../media/image143.w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151.wmf"/><Relationship Id="rId3" Type="http://schemas.openxmlformats.org/officeDocument/2006/relationships/image" Target="../media/image146.wmf"/><Relationship Id="rId7" Type="http://schemas.openxmlformats.org/officeDocument/2006/relationships/image" Target="../media/image150.wmf"/><Relationship Id="rId2" Type="http://schemas.openxmlformats.org/officeDocument/2006/relationships/image" Target="../media/image145.wmf"/><Relationship Id="rId1" Type="http://schemas.openxmlformats.org/officeDocument/2006/relationships/image" Target="../media/image120.wmf"/><Relationship Id="rId6" Type="http://schemas.openxmlformats.org/officeDocument/2006/relationships/image" Target="../media/image149.wmf"/><Relationship Id="rId5" Type="http://schemas.openxmlformats.org/officeDocument/2006/relationships/image" Target="../media/image148.wmf"/><Relationship Id="rId10" Type="http://schemas.openxmlformats.org/officeDocument/2006/relationships/image" Target="../media/image153.wmf"/><Relationship Id="rId4" Type="http://schemas.openxmlformats.org/officeDocument/2006/relationships/image" Target="../media/image147.wmf"/><Relationship Id="rId9" Type="http://schemas.openxmlformats.org/officeDocument/2006/relationships/image" Target="../media/image152.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56.wmf"/><Relationship Id="rId2" Type="http://schemas.openxmlformats.org/officeDocument/2006/relationships/image" Target="../media/image155.wmf"/><Relationship Id="rId1" Type="http://schemas.openxmlformats.org/officeDocument/2006/relationships/image" Target="../media/image154.wmf"/><Relationship Id="rId6" Type="http://schemas.openxmlformats.org/officeDocument/2006/relationships/image" Target="../media/image159.wmf"/><Relationship Id="rId5" Type="http://schemas.openxmlformats.org/officeDocument/2006/relationships/image" Target="../media/image158.wmf"/><Relationship Id="rId4" Type="http://schemas.openxmlformats.org/officeDocument/2006/relationships/image" Target="../media/image157.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62.wmf"/><Relationship Id="rId2" Type="http://schemas.openxmlformats.org/officeDocument/2006/relationships/image" Target="../media/image161.wmf"/><Relationship Id="rId1" Type="http://schemas.openxmlformats.org/officeDocument/2006/relationships/image" Target="../media/image160.wmf"/><Relationship Id="rId5" Type="http://schemas.openxmlformats.org/officeDocument/2006/relationships/image" Target="../media/image164.wmf"/><Relationship Id="rId4" Type="http://schemas.openxmlformats.org/officeDocument/2006/relationships/image" Target="../media/image163.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image" Target="../media/image166.wmf"/><Relationship Id="rId1" Type="http://schemas.openxmlformats.org/officeDocument/2006/relationships/image" Target="../media/image165.wmf"/><Relationship Id="rId6" Type="http://schemas.openxmlformats.org/officeDocument/2006/relationships/image" Target="../media/image119.wmf"/><Relationship Id="rId5" Type="http://schemas.openxmlformats.org/officeDocument/2006/relationships/image" Target="../media/image168.wmf"/><Relationship Id="rId4" Type="http://schemas.openxmlformats.org/officeDocument/2006/relationships/image" Target="../media/image167.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176.wmf"/><Relationship Id="rId13" Type="http://schemas.openxmlformats.org/officeDocument/2006/relationships/image" Target="../media/image181.wmf"/><Relationship Id="rId3" Type="http://schemas.openxmlformats.org/officeDocument/2006/relationships/image" Target="../media/image171.wmf"/><Relationship Id="rId7" Type="http://schemas.openxmlformats.org/officeDocument/2006/relationships/image" Target="../media/image175.wmf"/><Relationship Id="rId12" Type="http://schemas.openxmlformats.org/officeDocument/2006/relationships/image" Target="../media/image180.wmf"/><Relationship Id="rId2" Type="http://schemas.openxmlformats.org/officeDocument/2006/relationships/image" Target="../media/image170.wmf"/><Relationship Id="rId1" Type="http://schemas.openxmlformats.org/officeDocument/2006/relationships/image" Target="../media/image169.wmf"/><Relationship Id="rId6" Type="http://schemas.openxmlformats.org/officeDocument/2006/relationships/image" Target="../media/image174.wmf"/><Relationship Id="rId11" Type="http://schemas.openxmlformats.org/officeDocument/2006/relationships/image" Target="../media/image179.wmf"/><Relationship Id="rId5" Type="http://schemas.openxmlformats.org/officeDocument/2006/relationships/image" Target="../media/image173.wmf"/><Relationship Id="rId15" Type="http://schemas.openxmlformats.org/officeDocument/2006/relationships/image" Target="../media/image183.wmf"/><Relationship Id="rId10" Type="http://schemas.openxmlformats.org/officeDocument/2006/relationships/image" Target="../media/image178.wmf"/><Relationship Id="rId4" Type="http://schemas.openxmlformats.org/officeDocument/2006/relationships/image" Target="../media/image172.wmf"/><Relationship Id="rId9" Type="http://schemas.openxmlformats.org/officeDocument/2006/relationships/image" Target="../media/image177.wmf"/><Relationship Id="rId14" Type="http://schemas.openxmlformats.org/officeDocument/2006/relationships/image" Target="../media/image182.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86.wmf"/><Relationship Id="rId2" Type="http://schemas.openxmlformats.org/officeDocument/2006/relationships/image" Target="../media/image185.wmf"/><Relationship Id="rId1" Type="http://schemas.openxmlformats.org/officeDocument/2006/relationships/image" Target="../media/image184.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88.wmf"/><Relationship Id="rId2" Type="http://schemas.openxmlformats.org/officeDocument/2006/relationships/image" Target="../media/image186.wmf"/><Relationship Id="rId1" Type="http://schemas.openxmlformats.org/officeDocument/2006/relationships/image" Target="../media/image18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png"/><Relationship Id="rId5" Type="http://schemas.openxmlformats.org/officeDocument/2006/relationships/image" Target="../media/image11.wmf"/><Relationship Id="rId4" Type="http://schemas.openxmlformats.org/officeDocument/2006/relationships/image" Target="../media/image10.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190.wmf"/><Relationship Id="rId1" Type="http://schemas.openxmlformats.org/officeDocument/2006/relationships/image" Target="../media/image189.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93.wmf"/><Relationship Id="rId2" Type="http://schemas.openxmlformats.org/officeDocument/2006/relationships/image" Target="../media/image192.wmf"/><Relationship Id="rId1" Type="http://schemas.openxmlformats.org/officeDocument/2006/relationships/image" Target="../media/image191.wmf"/><Relationship Id="rId4" Type="http://schemas.openxmlformats.org/officeDocument/2006/relationships/image" Target="../media/image194.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97.wmf"/><Relationship Id="rId2" Type="http://schemas.openxmlformats.org/officeDocument/2006/relationships/image" Target="../media/image196.wmf"/><Relationship Id="rId1" Type="http://schemas.openxmlformats.org/officeDocument/2006/relationships/image" Target="../media/image195.wmf"/></Relationships>
</file>

<file path=ppt/drawings/_rels/vmlDrawing33.vml.rels><?xml version="1.0" encoding="UTF-8" standalone="yes"?>
<Relationships xmlns="http://schemas.openxmlformats.org/package/2006/relationships"><Relationship Id="rId8" Type="http://schemas.openxmlformats.org/officeDocument/2006/relationships/image" Target="../media/image205.wmf"/><Relationship Id="rId3" Type="http://schemas.openxmlformats.org/officeDocument/2006/relationships/image" Target="../media/image200.wmf"/><Relationship Id="rId7" Type="http://schemas.openxmlformats.org/officeDocument/2006/relationships/image" Target="../media/image204.wmf"/><Relationship Id="rId2" Type="http://schemas.openxmlformats.org/officeDocument/2006/relationships/image" Target="../media/image199.wmf"/><Relationship Id="rId1" Type="http://schemas.openxmlformats.org/officeDocument/2006/relationships/image" Target="../media/image198.wmf"/><Relationship Id="rId6" Type="http://schemas.openxmlformats.org/officeDocument/2006/relationships/image" Target="../media/image203.wmf"/><Relationship Id="rId5" Type="http://schemas.openxmlformats.org/officeDocument/2006/relationships/image" Target="../media/image202.wmf"/><Relationship Id="rId4" Type="http://schemas.openxmlformats.org/officeDocument/2006/relationships/image" Target="../media/image201.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208.wmf"/><Relationship Id="rId2" Type="http://schemas.openxmlformats.org/officeDocument/2006/relationships/image" Target="../media/image207.wmf"/><Relationship Id="rId1" Type="http://schemas.openxmlformats.org/officeDocument/2006/relationships/image" Target="../media/image206.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212.wmf"/><Relationship Id="rId2" Type="http://schemas.openxmlformats.org/officeDocument/2006/relationships/image" Target="../media/image211.wmf"/><Relationship Id="rId1" Type="http://schemas.openxmlformats.org/officeDocument/2006/relationships/image" Target="../media/image210.wmf"/><Relationship Id="rId4" Type="http://schemas.openxmlformats.org/officeDocument/2006/relationships/image" Target="../media/image21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5" Type="http://schemas.openxmlformats.org/officeDocument/2006/relationships/image" Target="../media/image21.wmf"/><Relationship Id="rId4"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64409A-B58A-4DE5-B691-82DA0B87D44F}" type="datetimeFigureOut">
              <a:rPr lang="ru-RU" smtClean="0"/>
              <a:pPr/>
              <a:t>22.01.2010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60A6F7-AD3C-4221-AABC-0C7400370A8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bwMode="auto">
          <a:xfrm>
            <a:off x="1146175" y="687388"/>
            <a:ext cx="4565650" cy="3425825"/>
          </a:xfrm>
          <a:prstGeom prst="rect">
            <a:avLst/>
          </a:prstGeom>
          <a:noFill/>
          <a:ln w="12699">
            <a:solidFill>
              <a:srgbClr val="000000"/>
            </a:solidFill>
            <a:miter lim="800000"/>
            <a:headEnd/>
            <a:tailEnd/>
          </a:ln>
        </p:spPr>
      </p:sp>
      <p:sp>
        <p:nvSpPr>
          <p:cNvPr id="131075" name="Rectangle 3"/>
          <p:cNvSpPr>
            <a:spLocks noGrp="1" noChangeArrowheads="1"/>
          </p:cNvSpPr>
          <p:nvPr>
            <p:ph type="body" idx="1"/>
          </p:nvPr>
        </p:nvSpPr>
        <p:spPr bwMode="auto">
          <a:xfrm>
            <a:off x="686421" y="4344025"/>
            <a:ext cx="5485158" cy="4114488"/>
          </a:xfrm>
          <a:prstGeom prst="rect">
            <a:avLst/>
          </a:prstGeom>
          <a:noFill/>
          <a:ln>
            <a:miter lim="800000"/>
            <a:headEnd/>
            <a:tailEnd/>
          </a:ln>
        </p:spPr>
        <p:txBody>
          <a:bodyPr lIns="90353" tIns="45177" rIns="90353" bIns="45177"/>
          <a:lstStyle/>
          <a:p>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1146175" y="687388"/>
            <a:ext cx="4565650" cy="3425825"/>
          </a:xfrm>
          <a:prstGeom prst="rect">
            <a:avLst/>
          </a:prstGeom>
          <a:noFill/>
          <a:ln w="12699">
            <a:solidFill>
              <a:srgbClr val="000000"/>
            </a:solidFill>
            <a:miter lim="800000"/>
            <a:headEnd/>
            <a:tailEnd/>
          </a:ln>
        </p:spPr>
      </p:sp>
      <p:sp>
        <p:nvSpPr>
          <p:cNvPr id="21507" name="Rectangle 3"/>
          <p:cNvSpPr>
            <a:spLocks noGrp="1" noChangeArrowheads="1"/>
          </p:cNvSpPr>
          <p:nvPr>
            <p:ph type="body" idx="1"/>
          </p:nvPr>
        </p:nvSpPr>
        <p:spPr bwMode="auto">
          <a:xfrm>
            <a:off x="686421" y="4344025"/>
            <a:ext cx="5485158" cy="4114488"/>
          </a:xfrm>
          <a:prstGeom prst="rect">
            <a:avLst/>
          </a:prstGeom>
          <a:noFill/>
          <a:ln>
            <a:miter lim="800000"/>
            <a:headEnd/>
            <a:tailEnd/>
          </a:ln>
        </p:spPr>
        <p:txBody>
          <a:bodyPr lIns="90353" tIns="45177" rIns="90353" bIns="45177"/>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xfrm>
            <a:off x="1146175" y="687388"/>
            <a:ext cx="4565650" cy="3425825"/>
          </a:xfrm>
          <a:prstGeom prst="rect">
            <a:avLst/>
          </a:prstGeom>
          <a:noFill/>
          <a:ln w="12699">
            <a:solidFill>
              <a:srgbClr val="000000"/>
            </a:solidFill>
            <a:miter lim="800000"/>
            <a:headEnd/>
            <a:tailEnd/>
          </a:ln>
        </p:spPr>
      </p:sp>
      <p:sp>
        <p:nvSpPr>
          <p:cNvPr id="25603" name="Rectangle 3"/>
          <p:cNvSpPr>
            <a:spLocks noGrp="1" noChangeArrowheads="1"/>
          </p:cNvSpPr>
          <p:nvPr>
            <p:ph type="body" idx="1"/>
          </p:nvPr>
        </p:nvSpPr>
        <p:spPr bwMode="auto">
          <a:xfrm>
            <a:off x="686421" y="4344025"/>
            <a:ext cx="5485158" cy="4114488"/>
          </a:xfrm>
          <a:prstGeom prst="rect">
            <a:avLst/>
          </a:prstGeom>
          <a:noFill/>
          <a:ln>
            <a:miter lim="800000"/>
            <a:headEnd/>
            <a:tailEnd/>
          </a:ln>
        </p:spPr>
        <p:txBody>
          <a:bodyPr lIns="90353" tIns="45177" rIns="90353" bIns="45177"/>
          <a:lstStyle/>
          <a:p>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xfrm>
            <a:off x="1146175" y="687388"/>
            <a:ext cx="4565650" cy="3425825"/>
          </a:xfrm>
          <a:prstGeom prst="rect">
            <a:avLst/>
          </a:prstGeom>
          <a:noFill/>
          <a:ln w="12699">
            <a:solidFill>
              <a:srgbClr val="000000"/>
            </a:solidFill>
            <a:miter lim="800000"/>
            <a:headEnd/>
            <a:tailEnd/>
          </a:ln>
        </p:spPr>
      </p:sp>
      <p:sp>
        <p:nvSpPr>
          <p:cNvPr id="27651" name="Rectangle 3"/>
          <p:cNvSpPr>
            <a:spLocks noGrp="1" noChangeArrowheads="1"/>
          </p:cNvSpPr>
          <p:nvPr>
            <p:ph type="body" idx="1"/>
          </p:nvPr>
        </p:nvSpPr>
        <p:spPr bwMode="auto">
          <a:xfrm>
            <a:off x="686421" y="4344025"/>
            <a:ext cx="5485158" cy="4114488"/>
          </a:xfrm>
          <a:prstGeom prst="rect">
            <a:avLst/>
          </a:prstGeom>
          <a:noFill/>
          <a:ln>
            <a:miter lim="800000"/>
            <a:headEnd/>
            <a:tailEnd/>
          </a:ln>
        </p:spPr>
        <p:txBody>
          <a:bodyPr lIns="90353" tIns="45177" rIns="90353" bIns="45177"/>
          <a:lstStyle/>
          <a:p>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bwMode="auto">
          <a:xfrm>
            <a:off x="1146175" y="687388"/>
            <a:ext cx="4565650" cy="3425825"/>
          </a:xfrm>
          <a:prstGeom prst="rect">
            <a:avLst/>
          </a:prstGeom>
          <a:noFill/>
          <a:ln w="12699">
            <a:solidFill>
              <a:srgbClr val="000000"/>
            </a:solidFill>
            <a:miter lim="800000"/>
            <a:headEnd/>
            <a:tailEnd/>
          </a:ln>
        </p:spPr>
      </p:sp>
      <p:sp>
        <p:nvSpPr>
          <p:cNvPr id="230403" name="Rectangle 3"/>
          <p:cNvSpPr>
            <a:spLocks noGrp="1" noChangeArrowheads="1"/>
          </p:cNvSpPr>
          <p:nvPr>
            <p:ph type="body" idx="1"/>
          </p:nvPr>
        </p:nvSpPr>
        <p:spPr bwMode="auto">
          <a:xfrm>
            <a:off x="686421" y="4344025"/>
            <a:ext cx="5485158" cy="4114488"/>
          </a:xfrm>
          <a:prstGeom prst="rect">
            <a:avLst/>
          </a:prstGeom>
          <a:noFill/>
          <a:ln>
            <a:miter lim="800000"/>
            <a:headEnd/>
            <a:tailEnd/>
          </a:ln>
        </p:spPr>
        <p:txBody>
          <a:bodyPr lIns="90353" tIns="45177" rIns="90353" bIns="45177"/>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bwMode="auto">
          <a:xfrm>
            <a:off x="1146175" y="687388"/>
            <a:ext cx="4565650" cy="3425825"/>
          </a:xfrm>
          <a:prstGeom prst="rect">
            <a:avLst/>
          </a:prstGeom>
          <a:noFill/>
          <a:ln w="12699">
            <a:solidFill>
              <a:srgbClr val="000000"/>
            </a:solidFill>
            <a:miter lim="800000"/>
            <a:headEnd/>
            <a:tailEnd/>
          </a:ln>
        </p:spPr>
      </p:sp>
      <p:sp>
        <p:nvSpPr>
          <p:cNvPr id="139267" name="Rectangle 3"/>
          <p:cNvSpPr>
            <a:spLocks noGrp="1" noChangeArrowheads="1"/>
          </p:cNvSpPr>
          <p:nvPr>
            <p:ph type="body" idx="1"/>
          </p:nvPr>
        </p:nvSpPr>
        <p:spPr bwMode="auto">
          <a:xfrm>
            <a:off x="686421" y="4344025"/>
            <a:ext cx="5485158" cy="4114488"/>
          </a:xfrm>
          <a:prstGeom prst="rect">
            <a:avLst/>
          </a:prstGeom>
          <a:noFill/>
          <a:ln>
            <a:miter lim="800000"/>
            <a:headEnd/>
            <a:tailEnd/>
          </a:ln>
        </p:spPr>
        <p:txBody>
          <a:bodyPr lIns="90353" tIns="45177" rIns="90353" bIns="45177"/>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bwMode="auto">
          <a:xfrm>
            <a:off x="1146175" y="687388"/>
            <a:ext cx="4565650" cy="3425825"/>
          </a:xfrm>
          <a:prstGeom prst="rect">
            <a:avLst/>
          </a:prstGeom>
          <a:noFill/>
          <a:ln w="12699">
            <a:solidFill>
              <a:srgbClr val="000000"/>
            </a:solidFill>
            <a:miter lim="800000"/>
            <a:headEnd/>
            <a:tailEnd/>
          </a:ln>
        </p:spPr>
      </p:sp>
      <p:sp>
        <p:nvSpPr>
          <p:cNvPr id="135171" name="Rectangle 3"/>
          <p:cNvSpPr>
            <a:spLocks noGrp="1" noChangeArrowheads="1"/>
          </p:cNvSpPr>
          <p:nvPr>
            <p:ph type="body" idx="1"/>
          </p:nvPr>
        </p:nvSpPr>
        <p:spPr bwMode="auto">
          <a:xfrm>
            <a:off x="686421" y="4344025"/>
            <a:ext cx="5485158" cy="4114488"/>
          </a:xfrm>
          <a:prstGeom prst="rect">
            <a:avLst/>
          </a:prstGeom>
          <a:noFill/>
          <a:ln>
            <a:miter lim="800000"/>
            <a:headEnd/>
            <a:tailEnd/>
          </a:ln>
        </p:spPr>
        <p:txBody>
          <a:bodyPr lIns="90353" tIns="45177" rIns="90353" bIns="45177"/>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bwMode="auto">
          <a:xfrm>
            <a:off x="1146175" y="687388"/>
            <a:ext cx="4565650" cy="3425825"/>
          </a:xfrm>
          <a:prstGeom prst="rect">
            <a:avLst/>
          </a:prstGeom>
          <a:noFill/>
          <a:ln w="12699">
            <a:solidFill>
              <a:srgbClr val="000000"/>
            </a:solidFill>
            <a:miter lim="800000"/>
            <a:headEnd/>
            <a:tailEnd/>
          </a:ln>
        </p:spPr>
      </p:sp>
      <p:sp>
        <p:nvSpPr>
          <p:cNvPr id="7171" name="Rectangle 3"/>
          <p:cNvSpPr>
            <a:spLocks noGrp="1" noChangeArrowheads="1"/>
          </p:cNvSpPr>
          <p:nvPr>
            <p:ph type="body" idx="1"/>
          </p:nvPr>
        </p:nvSpPr>
        <p:spPr bwMode="auto">
          <a:xfrm>
            <a:off x="686421" y="4344025"/>
            <a:ext cx="5485158" cy="4114488"/>
          </a:xfrm>
          <a:prstGeom prst="rect">
            <a:avLst/>
          </a:prstGeom>
          <a:noFill/>
          <a:ln>
            <a:miter lim="800000"/>
            <a:headEnd/>
            <a:tailEnd/>
          </a:ln>
        </p:spPr>
        <p:txBody>
          <a:bodyPr lIns="90353" tIns="45177" rIns="90353" bIns="45177"/>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bwMode="auto">
          <a:xfrm>
            <a:off x="1146175" y="687388"/>
            <a:ext cx="4565650" cy="3425825"/>
          </a:xfrm>
          <a:prstGeom prst="rect">
            <a:avLst/>
          </a:prstGeom>
          <a:noFill/>
          <a:ln w="12699">
            <a:solidFill>
              <a:srgbClr val="000000"/>
            </a:solidFill>
            <a:miter lim="800000"/>
            <a:headEnd/>
            <a:tailEnd/>
          </a:ln>
        </p:spPr>
      </p:sp>
      <p:sp>
        <p:nvSpPr>
          <p:cNvPr id="9219" name="Rectangle 3"/>
          <p:cNvSpPr>
            <a:spLocks noGrp="1" noChangeArrowheads="1"/>
          </p:cNvSpPr>
          <p:nvPr>
            <p:ph type="body" idx="1"/>
          </p:nvPr>
        </p:nvSpPr>
        <p:spPr bwMode="auto">
          <a:xfrm>
            <a:off x="686421" y="4344025"/>
            <a:ext cx="5485158" cy="4114488"/>
          </a:xfrm>
          <a:prstGeom prst="rect">
            <a:avLst/>
          </a:prstGeom>
          <a:noFill/>
          <a:ln>
            <a:miter lim="800000"/>
            <a:headEnd/>
            <a:tailEnd/>
          </a:ln>
        </p:spPr>
        <p:txBody>
          <a:bodyPr lIns="90353" tIns="45177" rIns="90353" bIns="45177"/>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bwMode="auto">
          <a:xfrm>
            <a:off x="1146175" y="687388"/>
            <a:ext cx="4565650" cy="3425825"/>
          </a:xfrm>
          <a:prstGeom prst="rect">
            <a:avLst/>
          </a:prstGeom>
          <a:noFill/>
          <a:ln w="12699">
            <a:solidFill>
              <a:srgbClr val="000000"/>
            </a:solidFill>
            <a:miter lim="800000"/>
            <a:headEnd/>
            <a:tailEnd/>
          </a:ln>
        </p:spPr>
      </p:sp>
      <p:sp>
        <p:nvSpPr>
          <p:cNvPr id="11267" name="Rectangle 3"/>
          <p:cNvSpPr>
            <a:spLocks noGrp="1" noChangeArrowheads="1"/>
          </p:cNvSpPr>
          <p:nvPr>
            <p:ph type="body" idx="1"/>
          </p:nvPr>
        </p:nvSpPr>
        <p:spPr bwMode="auto">
          <a:xfrm>
            <a:off x="686421" y="4344025"/>
            <a:ext cx="5485158" cy="4114488"/>
          </a:xfrm>
          <a:prstGeom prst="rect">
            <a:avLst/>
          </a:prstGeom>
          <a:noFill/>
          <a:ln>
            <a:miter lim="800000"/>
            <a:headEnd/>
            <a:tailEnd/>
          </a:ln>
        </p:spPr>
        <p:txBody>
          <a:bodyPr lIns="90353" tIns="45177" rIns="90353" bIns="45177"/>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bwMode="auto">
          <a:xfrm>
            <a:off x="1146175" y="687388"/>
            <a:ext cx="4565650" cy="3425825"/>
          </a:xfrm>
          <a:prstGeom prst="rect">
            <a:avLst/>
          </a:prstGeom>
          <a:noFill/>
          <a:ln w="12699">
            <a:solidFill>
              <a:srgbClr val="000000"/>
            </a:solidFill>
            <a:miter lim="800000"/>
            <a:headEnd/>
            <a:tailEnd/>
          </a:ln>
        </p:spPr>
      </p:sp>
      <p:sp>
        <p:nvSpPr>
          <p:cNvPr id="13315" name="Rectangle 3"/>
          <p:cNvSpPr>
            <a:spLocks noGrp="1" noChangeArrowheads="1"/>
          </p:cNvSpPr>
          <p:nvPr>
            <p:ph type="body" idx="1"/>
          </p:nvPr>
        </p:nvSpPr>
        <p:spPr bwMode="auto">
          <a:xfrm>
            <a:off x="686421" y="4344025"/>
            <a:ext cx="5485158" cy="4114488"/>
          </a:xfrm>
          <a:prstGeom prst="rect">
            <a:avLst/>
          </a:prstGeom>
          <a:noFill/>
          <a:ln>
            <a:miter lim="800000"/>
            <a:headEnd/>
            <a:tailEnd/>
          </a:ln>
        </p:spPr>
        <p:txBody>
          <a:bodyPr lIns="90353" tIns="45177" rIns="90353" bIns="45177"/>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bwMode="auto">
          <a:xfrm>
            <a:off x="1146175" y="687388"/>
            <a:ext cx="4565650" cy="3425825"/>
          </a:xfrm>
          <a:prstGeom prst="rect">
            <a:avLst/>
          </a:prstGeom>
          <a:noFill/>
          <a:ln w="12699">
            <a:solidFill>
              <a:srgbClr val="000000"/>
            </a:solidFill>
            <a:miter lim="800000"/>
            <a:headEnd/>
            <a:tailEnd/>
          </a:ln>
        </p:spPr>
      </p:sp>
      <p:sp>
        <p:nvSpPr>
          <p:cNvPr id="15363" name="Rectangle 3"/>
          <p:cNvSpPr>
            <a:spLocks noGrp="1" noChangeArrowheads="1"/>
          </p:cNvSpPr>
          <p:nvPr>
            <p:ph type="body" idx="1"/>
          </p:nvPr>
        </p:nvSpPr>
        <p:spPr bwMode="auto">
          <a:xfrm>
            <a:off x="686421" y="4344025"/>
            <a:ext cx="5485158" cy="4114488"/>
          </a:xfrm>
          <a:prstGeom prst="rect">
            <a:avLst/>
          </a:prstGeom>
          <a:noFill/>
          <a:ln>
            <a:miter lim="800000"/>
            <a:headEnd/>
            <a:tailEnd/>
          </a:ln>
        </p:spPr>
        <p:txBody>
          <a:bodyPr lIns="90353" tIns="45177" rIns="90353" bIns="45177"/>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xfrm>
            <a:off x="1146175" y="687388"/>
            <a:ext cx="4565650" cy="3425825"/>
          </a:xfrm>
          <a:prstGeom prst="rect">
            <a:avLst/>
          </a:prstGeom>
          <a:noFill/>
          <a:ln w="12699">
            <a:solidFill>
              <a:srgbClr val="000000"/>
            </a:solidFill>
            <a:miter lim="800000"/>
            <a:headEnd/>
            <a:tailEnd/>
          </a:ln>
        </p:spPr>
      </p:sp>
      <p:sp>
        <p:nvSpPr>
          <p:cNvPr id="17411" name="Rectangle 3"/>
          <p:cNvSpPr>
            <a:spLocks noGrp="1" noChangeArrowheads="1"/>
          </p:cNvSpPr>
          <p:nvPr>
            <p:ph type="body" idx="1"/>
          </p:nvPr>
        </p:nvSpPr>
        <p:spPr bwMode="auto">
          <a:xfrm>
            <a:off x="686421" y="4344025"/>
            <a:ext cx="5485158" cy="4114488"/>
          </a:xfrm>
          <a:prstGeom prst="rect">
            <a:avLst/>
          </a:prstGeom>
          <a:noFill/>
          <a:ln>
            <a:miter lim="800000"/>
            <a:headEnd/>
            <a:tailEnd/>
          </a:ln>
        </p:spPr>
        <p:txBody>
          <a:bodyPr lIns="90353" tIns="45177" rIns="90353" bIns="45177"/>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xfrm>
            <a:off x="1146175" y="687388"/>
            <a:ext cx="4565650" cy="3425825"/>
          </a:xfrm>
          <a:prstGeom prst="rect">
            <a:avLst/>
          </a:prstGeom>
          <a:noFill/>
          <a:ln w="12699">
            <a:solidFill>
              <a:srgbClr val="000000"/>
            </a:solidFill>
            <a:miter lim="800000"/>
            <a:headEnd/>
            <a:tailEnd/>
          </a:ln>
        </p:spPr>
      </p:sp>
      <p:sp>
        <p:nvSpPr>
          <p:cNvPr id="19459" name="Rectangle 3"/>
          <p:cNvSpPr>
            <a:spLocks noGrp="1" noChangeArrowheads="1"/>
          </p:cNvSpPr>
          <p:nvPr>
            <p:ph type="body" idx="1"/>
          </p:nvPr>
        </p:nvSpPr>
        <p:spPr bwMode="auto">
          <a:xfrm>
            <a:off x="686421" y="4344025"/>
            <a:ext cx="5485158" cy="4114488"/>
          </a:xfrm>
          <a:prstGeom prst="rect">
            <a:avLst/>
          </a:prstGeom>
          <a:noFill/>
          <a:ln>
            <a:miter lim="800000"/>
            <a:headEnd/>
            <a:tailEnd/>
          </a:ln>
        </p:spPr>
        <p:txBody>
          <a:bodyPr lIns="90353" tIns="45177" rIns="90353" bIns="45177"/>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92B33AC-F166-4119-86CC-D43565A277FE}" type="datetime1">
              <a:rPr lang="ru-RU" smtClean="0"/>
              <a:pPr/>
              <a:t>22.01.2010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753BBF-8601-43FF-BBAE-2572F5AEDFC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CEC8DD0-BACD-4DBC-A122-E46415C203C5}" type="datetime1">
              <a:rPr lang="ru-RU" smtClean="0"/>
              <a:pPr/>
              <a:t>22.01.2010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753BBF-8601-43FF-BBAE-2572F5AEDFC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F88E6E0-F33B-49FD-B205-1F4A5BB50A48}" type="datetime1">
              <a:rPr lang="ru-RU" smtClean="0"/>
              <a:pPr/>
              <a:t>22.01.2010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753BBF-8601-43FF-BBAE-2572F5AEDFC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7CB3D55-04AF-4A1D-A26E-EFCB6FEA44B0}" type="datetime1">
              <a:rPr lang="ru-RU" smtClean="0"/>
              <a:pPr/>
              <a:t>22.01.2010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753BBF-8601-43FF-BBAE-2572F5AEDFC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366152E-DE5F-49F4-8435-EEB17C592990}" type="datetime1">
              <a:rPr lang="ru-RU" smtClean="0"/>
              <a:pPr/>
              <a:t>22.01.2010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753BBF-8601-43FF-BBAE-2572F5AEDFC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B5F4A55-9667-46E6-88B4-9427163E1A29}" type="datetime1">
              <a:rPr lang="ru-RU" smtClean="0"/>
              <a:pPr/>
              <a:t>22.01.2010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753BBF-8601-43FF-BBAE-2572F5AEDFC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0F0DC22-3B07-4BB7-91E5-E8AEF093D951}" type="datetime1">
              <a:rPr lang="ru-RU" smtClean="0"/>
              <a:pPr/>
              <a:t>22.01.2010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F753BBF-8601-43FF-BBAE-2572F5AEDFC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83DD1B9-6BE4-4FAB-A880-5D722CC40807}" type="datetime1">
              <a:rPr lang="ru-RU" smtClean="0"/>
              <a:pPr/>
              <a:t>22.01.2010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F753BBF-8601-43FF-BBAE-2572F5AEDFC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394E7CF-A0FE-467C-8416-CC40C24C98E3}" type="datetime1">
              <a:rPr lang="ru-RU" smtClean="0"/>
              <a:pPr/>
              <a:t>22.01.2010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F753BBF-8601-43FF-BBAE-2572F5AEDFC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FCD05B4-FC61-4DA6-A6A4-9034044E8C1A}" type="datetime1">
              <a:rPr lang="ru-RU" smtClean="0"/>
              <a:pPr/>
              <a:t>22.01.2010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753BBF-8601-43FF-BBAE-2572F5AEDFC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8FAFD59-0913-41D5-A172-7D6803782DDC}" type="datetime1">
              <a:rPr lang="ru-RU" smtClean="0"/>
              <a:pPr/>
              <a:t>22.01.2010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753BBF-8601-43FF-BBAE-2572F5AEDFC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1C0975-E141-4EA7-BD92-3F326BB4C2FE}" type="datetime1">
              <a:rPr lang="ru-RU" smtClean="0"/>
              <a:pPr/>
              <a:t>22.01.2010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53BBF-8601-43FF-BBAE-2572F5AEDFC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6.xml"/><Relationship Id="rId7"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7.xml"/><Relationship Id="rId7"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25.bin"/><Relationship Id="rId11" Type="http://schemas.openxmlformats.org/officeDocument/2006/relationships/oleObject" Target="../embeddings/oleObject30.bin"/><Relationship Id="rId5" Type="http://schemas.openxmlformats.org/officeDocument/2006/relationships/oleObject" Target="../embeddings/oleObject24.bin"/><Relationship Id="rId10" Type="http://schemas.openxmlformats.org/officeDocument/2006/relationships/oleObject" Target="../embeddings/oleObject29.bin"/><Relationship Id="rId4" Type="http://schemas.openxmlformats.org/officeDocument/2006/relationships/oleObject" Target="../embeddings/oleObject23.bin"/><Relationship Id="rId9" Type="http://schemas.openxmlformats.org/officeDocument/2006/relationships/oleObject" Target="../embeddings/oleObject28.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33.bin"/><Relationship Id="rId5" Type="http://schemas.openxmlformats.org/officeDocument/2006/relationships/oleObject" Target="../embeddings/oleObject32.bin"/><Relationship Id="rId4" Type="http://schemas.openxmlformats.org/officeDocument/2006/relationships/oleObject" Target="../embeddings/oleObject31.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notesSlide" Target="../notesSlides/notesSlide9.xml"/><Relationship Id="rId7"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37.bin"/><Relationship Id="rId5" Type="http://schemas.openxmlformats.org/officeDocument/2006/relationships/oleObject" Target="../embeddings/oleObject36.bin"/><Relationship Id="rId4" Type="http://schemas.openxmlformats.org/officeDocument/2006/relationships/oleObject" Target="../embeddings/oleObject35.bin"/><Relationship Id="rId9" Type="http://schemas.openxmlformats.org/officeDocument/2006/relationships/oleObject" Target="../embeddings/oleObject40.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43.bin"/><Relationship Id="rId5" Type="http://schemas.openxmlformats.org/officeDocument/2006/relationships/oleObject" Target="../embeddings/oleObject42.bin"/><Relationship Id="rId4" Type="http://schemas.openxmlformats.org/officeDocument/2006/relationships/oleObject" Target="../embeddings/oleObject4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oleObject" Target="../embeddings/oleObject44.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oleObject" Target="../embeddings/oleObject45.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notesSlide" Target="../notesSlides/notesSlide13.xml"/><Relationship Id="rId7" Type="http://schemas.openxmlformats.org/officeDocument/2006/relationships/oleObject" Target="../embeddings/oleObject49.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48.bin"/><Relationship Id="rId5" Type="http://schemas.openxmlformats.org/officeDocument/2006/relationships/oleObject" Target="../embeddings/oleObject47.bin"/><Relationship Id="rId4" Type="http://schemas.openxmlformats.org/officeDocument/2006/relationships/oleObject" Target="../embeddings/oleObject46.bin"/><Relationship Id="rId9" Type="http://schemas.openxmlformats.org/officeDocument/2006/relationships/oleObject" Target="../embeddings/oleObject51.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oleObject" Target="../embeddings/oleObject53.bin"/><Relationship Id="rId4" Type="http://schemas.openxmlformats.org/officeDocument/2006/relationships/oleObject" Target="../embeddings/oleObject52.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59.bin"/><Relationship Id="rId3" Type="http://schemas.openxmlformats.org/officeDocument/2006/relationships/oleObject" Target="../embeddings/oleObject54.bin"/><Relationship Id="rId7" Type="http://schemas.openxmlformats.org/officeDocument/2006/relationships/oleObject" Target="../embeddings/oleObject58.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57.bin"/><Relationship Id="rId5" Type="http://schemas.openxmlformats.org/officeDocument/2006/relationships/oleObject" Target="../embeddings/oleObject56.bin"/><Relationship Id="rId4" Type="http://schemas.openxmlformats.org/officeDocument/2006/relationships/oleObject" Target="../embeddings/oleObject55.bin"/><Relationship Id="rId9" Type="http://schemas.openxmlformats.org/officeDocument/2006/relationships/oleObject" Target="../embeddings/oleObject60.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66.bin"/><Relationship Id="rId13" Type="http://schemas.openxmlformats.org/officeDocument/2006/relationships/oleObject" Target="../embeddings/oleObject71.bin"/><Relationship Id="rId18" Type="http://schemas.openxmlformats.org/officeDocument/2006/relationships/oleObject" Target="../embeddings/oleObject76.bin"/><Relationship Id="rId3" Type="http://schemas.openxmlformats.org/officeDocument/2006/relationships/oleObject" Target="../embeddings/oleObject61.bin"/><Relationship Id="rId21" Type="http://schemas.openxmlformats.org/officeDocument/2006/relationships/oleObject" Target="../embeddings/oleObject79.bin"/><Relationship Id="rId7" Type="http://schemas.openxmlformats.org/officeDocument/2006/relationships/oleObject" Target="../embeddings/oleObject65.bin"/><Relationship Id="rId12" Type="http://schemas.openxmlformats.org/officeDocument/2006/relationships/oleObject" Target="../embeddings/oleObject70.bin"/><Relationship Id="rId17" Type="http://schemas.openxmlformats.org/officeDocument/2006/relationships/oleObject" Target="../embeddings/oleObject75.bin"/><Relationship Id="rId2" Type="http://schemas.openxmlformats.org/officeDocument/2006/relationships/slideLayout" Target="../slideLayouts/slideLayout6.xml"/><Relationship Id="rId16" Type="http://schemas.openxmlformats.org/officeDocument/2006/relationships/oleObject" Target="../embeddings/oleObject74.bin"/><Relationship Id="rId20" Type="http://schemas.openxmlformats.org/officeDocument/2006/relationships/oleObject" Target="../embeddings/oleObject78.bin"/><Relationship Id="rId1" Type="http://schemas.openxmlformats.org/officeDocument/2006/relationships/vmlDrawing" Target="../drawings/vmlDrawing16.vml"/><Relationship Id="rId6" Type="http://schemas.openxmlformats.org/officeDocument/2006/relationships/oleObject" Target="../embeddings/oleObject64.bin"/><Relationship Id="rId11" Type="http://schemas.openxmlformats.org/officeDocument/2006/relationships/oleObject" Target="../embeddings/oleObject69.bin"/><Relationship Id="rId5" Type="http://schemas.openxmlformats.org/officeDocument/2006/relationships/oleObject" Target="../embeddings/oleObject63.bin"/><Relationship Id="rId15" Type="http://schemas.openxmlformats.org/officeDocument/2006/relationships/oleObject" Target="../embeddings/oleObject73.bin"/><Relationship Id="rId10" Type="http://schemas.openxmlformats.org/officeDocument/2006/relationships/oleObject" Target="../embeddings/oleObject68.bin"/><Relationship Id="rId19" Type="http://schemas.openxmlformats.org/officeDocument/2006/relationships/oleObject" Target="../embeddings/oleObject77.bin"/><Relationship Id="rId4" Type="http://schemas.openxmlformats.org/officeDocument/2006/relationships/oleObject" Target="../embeddings/oleObject62.bin"/><Relationship Id="rId9" Type="http://schemas.openxmlformats.org/officeDocument/2006/relationships/oleObject" Target="../embeddings/oleObject67.bin"/><Relationship Id="rId14" Type="http://schemas.openxmlformats.org/officeDocument/2006/relationships/oleObject" Target="../embeddings/oleObject72.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85.bin"/><Relationship Id="rId13" Type="http://schemas.openxmlformats.org/officeDocument/2006/relationships/oleObject" Target="../embeddings/oleObject90.bin"/><Relationship Id="rId3" Type="http://schemas.openxmlformats.org/officeDocument/2006/relationships/oleObject" Target="../embeddings/oleObject80.bin"/><Relationship Id="rId7" Type="http://schemas.openxmlformats.org/officeDocument/2006/relationships/oleObject" Target="../embeddings/oleObject84.bin"/><Relationship Id="rId12" Type="http://schemas.openxmlformats.org/officeDocument/2006/relationships/oleObject" Target="../embeddings/oleObject89.bin"/><Relationship Id="rId2" Type="http://schemas.openxmlformats.org/officeDocument/2006/relationships/slideLayout" Target="../slideLayouts/slideLayout7.xml"/><Relationship Id="rId16" Type="http://schemas.openxmlformats.org/officeDocument/2006/relationships/oleObject" Target="../embeddings/oleObject93.bin"/><Relationship Id="rId1" Type="http://schemas.openxmlformats.org/officeDocument/2006/relationships/vmlDrawing" Target="../drawings/vmlDrawing17.vml"/><Relationship Id="rId6" Type="http://schemas.openxmlformats.org/officeDocument/2006/relationships/oleObject" Target="../embeddings/oleObject83.bin"/><Relationship Id="rId11" Type="http://schemas.openxmlformats.org/officeDocument/2006/relationships/oleObject" Target="../embeddings/oleObject88.bin"/><Relationship Id="rId5" Type="http://schemas.openxmlformats.org/officeDocument/2006/relationships/oleObject" Target="../embeddings/oleObject82.bin"/><Relationship Id="rId15" Type="http://schemas.openxmlformats.org/officeDocument/2006/relationships/oleObject" Target="../embeddings/oleObject92.bin"/><Relationship Id="rId10" Type="http://schemas.openxmlformats.org/officeDocument/2006/relationships/oleObject" Target="../embeddings/oleObject87.bin"/><Relationship Id="rId4" Type="http://schemas.openxmlformats.org/officeDocument/2006/relationships/oleObject" Target="../embeddings/oleObject81.bin"/><Relationship Id="rId9" Type="http://schemas.openxmlformats.org/officeDocument/2006/relationships/oleObject" Target="../embeddings/oleObject86.bin"/><Relationship Id="rId14" Type="http://schemas.openxmlformats.org/officeDocument/2006/relationships/oleObject" Target="../embeddings/oleObject91.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99.bin"/><Relationship Id="rId3" Type="http://schemas.openxmlformats.org/officeDocument/2006/relationships/oleObject" Target="../embeddings/oleObject94.bin"/><Relationship Id="rId7" Type="http://schemas.openxmlformats.org/officeDocument/2006/relationships/oleObject" Target="../embeddings/oleObject98.bin"/><Relationship Id="rId12" Type="http://schemas.openxmlformats.org/officeDocument/2006/relationships/oleObject" Target="../embeddings/oleObject103.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97.bin"/><Relationship Id="rId11" Type="http://schemas.openxmlformats.org/officeDocument/2006/relationships/oleObject" Target="../embeddings/oleObject102.bin"/><Relationship Id="rId5" Type="http://schemas.openxmlformats.org/officeDocument/2006/relationships/oleObject" Target="../embeddings/oleObject96.bin"/><Relationship Id="rId10" Type="http://schemas.openxmlformats.org/officeDocument/2006/relationships/oleObject" Target="../embeddings/oleObject101.bin"/><Relationship Id="rId4" Type="http://schemas.openxmlformats.org/officeDocument/2006/relationships/oleObject" Target="../embeddings/oleObject95.bin"/><Relationship Id="rId9" Type="http://schemas.openxmlformats.org/officeDocument/2006/relationships/oleObject" Target="../embeddings/oleObject100.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08.bin"/><Relationship Id="rId13" Type="http://schemas.openxmlformats.org/officeDocument/2006/relationships/oleObject" Target="../embeddings/oleObject113.bin"/><Relationship Id="rId3" Type="http://schemas.openxmlformats.org/officeDocument/2006/relationships/image" Target="../media/image114.png"/><Relationship Id="rId7" Type="http://schemas.openxmlformats.org/officeDocument/2006/relationships/oleObject" Target="../embeddings/oleObject107.bin"/><Relationship Id="rId12" Type="http://schemas.openxmlformats.org/officeDocument/2006/relationships/oleObject" Target="../embeddings/oleObject112.bin"/><Relationship Id="rId17" Type="http://schemas.openxmlformats.org/officeDocument/2006/relationships/oleObject" Target="../embeddings/oleObject117.bin"/><Relationship Id="rId2" Type="http://schemas.openxmlformats.org/officeDocument/2006/relationships/slideLayout" Target="../slideLayouts/slideLayout7.xml"/><Relationship Id="rId16" Type="http://schemas.openxmlformats.org/officeDocument/2006/relationships/oleObject" Target="../embeddings/oleObject116.bin"/><Relationship Id="rId1" Type="http://schemas.openxmlformats.org/officeDocument/2006/relationships/vmlDrawing" Target="../drawings/vmlDrawing19.vml"/><Relationship Id="rId6" Type="http://schemas.openxmlformats.org/officeDocument/2006/relationships/oleObject" Target="../embeddings/oleObject106.bin"/><Relationship Id="rId11" Type="http://schemas.openxmlformats.org/officeDocument/2006/relationships/oleObject" Target="../embeddings/oleObject111.bin"/><Relationship Id="rId5" Type="http://schemas.openxmlformats.org/officeDocument/2006/relationships/oleObject" Target="../embeddings/oleObject105.bin"/><Relationship Id="rId15" Type="http://schemas.openxmlformats.org/officeDocument/2006/relationships/oleObject" Target="../embeddings/oleObject115.bin"/><Relationship Id="rId10" Type="http://schemas.openxmlformats.org/officeDocument/2006/relationships/oleObject" Target="../embeddings/oleObject110.bin"/><Relationship Id="rId4" Type="http://schemas.openxmlformats.org/officeDocument/2006/relationships/oleObject" Target="../embeddings/oleObject104.bin"/><Relationship Id="rId9" Type="http://schemas.openxmlformats.org/officeDocument/2006/relationships/oleObject" Target="../embeddings/oleObject109.bin"/><Relationship Id="rId14" Type="http://schemas.openxmlformats.org/officeDocument/2006/relationships/oleObject" Target="../embeddings/oleObject114.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22.bin"/><Relationship Id="rId13" Type="http://schemas.openxmlformats.org/officeDocument/2006/relationships/oleObject" Target="../embeddings/oleObject127.bin"/><Relationship Id="rId3" Type="http://schemas.openxmlformats.org/officeDocument/2006/relationships/image" Target="../media/image129.png"/><Relationship Id="rId7" Type="http://schemas.openxmlformats.org/officeDocument/2006/relationships/oleObject" Target="../embeddings/oleObject121.bin"/><Relationship Id="rId12" Type="http://schemas.openxmlformats.org/officeDocument/2006/relationships/oleObject" Target="../embeddings/oleObject126.bin"/><Relationship Id="rId17" Type="http://schemas.openxmlformats.org/officeDocument/2006/relationships/oleObject" Target="../embeddings/oleObject131.bin"/><Relationship Id="rId2" Type="http://schemas.openxmlformats.org/officeDocument/2006/relationships/slideLayout" Target="../slideLayouts/slideLayout7.xml"/><Relationship Id="rId16" Type="http://schemas.openxmlformats.org/officeDocument/2006/relationships/oleObject" Target="../embeddings/oleObject130.bin"/><Relationship Id="rId1" Type="http://schemas.openxmlformats.org/officeDocument/2006/relationships/vmlDrawing" Target="../drawings/vmlDrawing20.vml"/><Relationship Id="rId6" Type="http://schemas.openxmlformats.org/officeDocument/2006/relationships/oleObject" Target="../embeddings/oleObject120.bin"/><Relationship Id="rId11" Type="http://schemas.openxmlformats.org/officeDocument/2006/relationships/oleObject" Target="../embeddings/oleObject125.bin"/><Relationship Id="rId5" Type="http://schemas.openxmlformats.org/officeDocument/2006/relationships/oleObject" Target="../embeddings/oleObject119.bin"/><Relationship Id="rId15" Type="http://schemas.openxmlformats.org/officeDocument/2006/relationships/oleObject" Target="../embeddings/oleObject129.bin"/><Relationship Id="rId10" Type="http://schemas.openxmlformats.org/officeDocument/2006/relationships/oleObject" Target="../embeddings/oleObject124.bin"/><Relationship Id="rId4" Type="http://schemas.openxmlformats.org/officeDocument/2006/relationships/oleObject" Target="../embeddings/oleObject118.bin"/><Relationship Id="rId9" Type="http://schemas.openxmlformats.org/officeDocument/2006/relationships/oleObject" Target="../embeddings/oleObject123.bin"/><Relationship Id="rId14" Type="http://schemas.openxmlformats.org/officeDocument/2006/relationships/oleObject" Target="../embeddings/oleObject128.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37.bin"/><Relationship Id="rId13" Type="http://schemas.openxmlformats.org/officeDocument/2006/relationships/oleObject" Target="../embeddings/oleObject142.bin"/><Relationship Id="rId3" Type="http://schemas.openxmlformats.org/officeDocument/2006/relationships/oleObject" Target="../embeddings/oleObject132.bin"/><Relationship Id="rId7" Type="http://schemas.openxmlformats.org/officeDocument/2006/relationships/oleObject" Target="../embeddings/oleObject136.bin"/><Relationship Id="rId12" Type="http://schemas.openxmlformats.org/officeDocument/2006/relationships/oleObject" Target="../embeddings/oleObject141.bin"/><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135.bin"/><Relationship Id="rId11" Type="http://schemas.openxmlformats.org/officeDocument/2006/relationships/oleObject" Target="../embeddings/oleObject140.bin"/><Relationship Id="rId5" Type="http://schemas.openxmlformats.org/officeDocument/2006/relationships/oleObject" Target="../embeddings/oleObject134.bin"/><Relationship Id="rId15" Type="http://schemas.openxmlformats.org/officeDocument/2006/relationships/oleObject" Target="../embeddings/oleObject144.bin"/><Relationship Id="rId10" Type="http://schemas.openxmlformats.org/officeDocument/2006/relationships/oleObject" Target="../embeddings/oleObject139.bin"/><Relationship Id="rId4" Type="http://schemas.openxmlformats.org/officeDocument/2006/relationships/oleObject" Target="../embeddings/oleObject133.bin"/><Relationship Id="rId9" Type="http://schemas.openxmlformats.org/officeDocument/2006/relationships/oleObject" Target="../embeddings/oleObject138.bin"/><Relationship Id="rId14" Type="http://schemas.openxmlformats.org/officeDocument/2006/relationships/oleObject" Target="../embeddings/oleObject143.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45.bin"/><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oleObject" Target="../embeddings/oleObject146.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52.bin"/><Relationship Id="rId3" Type="http://schemas.openxmlformats.org/officeDocument/2006/relationships/oleObject" Target="../embeddings/oleObject147.bin"/><Relationship Id="rId7" Type="http://schemas.openxmlformats.org/officeDocument/2006/relationships/oleObject" Target="../embeddings/oleObject151.bin"/><Relationship Id="rId12" Type="http://schemas.openxmlformats.org/officeDocument/2006/relationships/oleObject" Target="../embeddings/oleObject156.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150.bin"/><Relationship Id="rId11" Type="http://schemas.openxmlformats.org/officeDocument/2006/relationships/oleObject" Target="../embeddings/oleObject155.bin"/><Relationship Id="rId5" Type="http://schemas.openxmlformats.org/officeDocument/2006/relationships/oleObject" Target="../embeddings/oleObject149.bin"/><Relationship Id="rId10" Type="http://schemas.openxmlformats.org/officeDocument/2006/relationships/oleObject" Target="../embeddings/oleObject154.bin"/><Relationship Id="rId4" Type="http://schemas.openxmlformats.org/officeDocument/2006/relationships/oleObject" Target="../embeddings/oleObject148.bin"/><Relationship Id="rId9" Type="http://schemas.openxmlformats.org/officeDocument/2006/relationships/oleObject" Target="../embeddings/oleObject153.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62.bin"/><Relationship Id="rId3" Type="http://schemas.openxmlformats.org/officeDocument/2006/relationships/oleObject" Target="../embeddings/oleObject157.bin"/><Relationship Id="rId7" Type="http://schemas.openxmlformats.org/officeDocument/2006/relationships/oleObject" Target="../embeddings/oleObject161.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oleObject" Target="../embeddings/oleObject160.bin"/><Relationship Id="rId5" Type="http://schemas.openxmlformats.org/officeDocument/2006/relationships/oleObject" Target="../embeddings/oleObject159.bin"/><Relationship Id="rId4" Type="http://schemas.openxmlformats.org/officeDocument/2006/relationships/oleObject" Target="../embeddings/oleObject158.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68.bin"/><Relationship Id="rId3" Type="http://schemas.openxmlformats.org/officeDocument/2006/relationships/oleObject" Target="../embeddings/oleObject163.bin"/><Relationship Id="rId7" Type="http://schemas.openxmlformats.org/officeDocument/2006/relationships/oleObject" Target="../embeddings/oleObject167.bin"/><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oleObject" Target="../embeddings/oleObject166.bin"/><Relationship Id="rId5" Type="http://schemas.openxmlformats.org/officeDocument/2006/relationships/oleObject" Target="../embeddings/oleObject165.bin"/><Relationship Id="rId4" Type="http://schemas.openxmlformats.org/officeDocument/2006/relationships/oleObject" Target="../embeddings/oleObject164.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74.bin"/><Relationship Id="rId3" Type="http://schemas.openxmlformats.org/officeDocument/2006/relationships/oleObject" Target="../embeddings/oleObject169.bin"/><Relationship Id="rId7" Type="http://schemas.openxmlformats.org/officeDocument/2006/relationships/oleObject" Target="../embeddings/oleObject173.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172.bin"/><Relationship Id="rId5" Type="http://schemas.openxmlformats.org/officeDocument/2006/relationships/oleObject" Target="../embeddings/oleObject171.bin"/><Relationship Id="rId4" Type="http://schemas.openxmlformats.org/officeDocument/2006/relationships/oleObject" Target="../embeddings/oleObject170.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80.bin"/><Relationship Id="rId13" Type="http://schemas.openxmlformats.org/officeDocument/2006/relationships/oleObject" Target="../embeddings/oleObject185.bin"/><Relationship Id="rId3" Type="http://schemas.openxmlformats.org/officeDocument/2006/relationships/oleObject" Target="../embeddings/oleObject175.bin"/><Relationship Id="rId7" Type="http://schemas.openxmlformats.org/officeDocument/2006/relationships/oleObject" Target="../embeddings/oleObject179.bin"/><Relationship Id="rId12" Type="http://schemas.openxmlformats.org/officeDocument/2006/relationships/oleObject" Target="../embeddings/oleObject184.bin"/><Relationship Id="rId17" Type="http://schemas.openxmlformats.org/officeDocument/2006/relationships/oleObject" Target="../embeddings/oleObject189.bin"/><Relationship Id="rId2" Type="http://schemas.openxmlformats.org/officeDocument/2006/relationships/slideLayout" Target="../slideLayouts/slideLayout7.xml"/><Relationship Id="rId16" Type="http://schemas.openxmlformats.org/officeDocument/2006/relationships/oleObject" Target="../embeddings/oleObject188.bin"/><Relationship Id="rId1" Type="http://schemas.openxmlformats.org/officeDocument/2006/relationships/vmlDrawing" Target="../drawings/vmlDrawing27.vml"/><Relationship Id="rId6" Type="http://schemas.openxmlformats.org/officeDocument/2006/relationships/oleObject" Target="../embeddings/oleObject178.bin"/><Relationship Id="rId11" Type="http://schemas.openxmlformats.org/officeDocument/2006/relationships/oleObject" Target="../embeddings/oleObject183.bin"/><Relationship Id="rId5" Type="http://schemas.openxmlformats.org/officeDocument/2006/relationships/oleObject" Target="../embeddings/oleObject177.bin"/><Relationship Id="rId15" Type="http://schemas.openxmlformats.org/officeDocument/2006/relationships/oleObject" Target="../embeddings/oleObject187.bin"/><Relationship Id="rId10" Type="http://schemas.openxmlformats.org/officeDocument/2006/relationships/oleObject" Target="../embeddings/oleObject182.bin"/><Relationship Id="rId4" Type="http://schemas.openxmlformats.org/officeDocument/2006/relationships/oleObject" Target="../embeddings/oleObject176.bin"/><Relationship Id="rId9" Type="http://schemas.openxmlformats.org/officeDocument/2006/relationships/oleObject" Target="../embeddings/oleObject181.bin"/><Relationship Id="rId14" Type="http://schemas.openxmlformats.org/officeDocument/2006/relationships/oleObject" Target="../embeddings/oleObject186.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90.bin"/><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oleObject" Target="../embeddings/oleObject192.bin"/><Relationship Id="rId4" Type="http://schemas.openxmlformats.org/officeDocument/2006/relationships/oleObject" Target="../embeddings/oleObject191.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98.bin"/><Relationship Id="rId13" Type="http://schemas.openxmlformats.org/officeDocument/2006/relationships/oleObject" Target="../embeddings/oleObject203.bin"/><Relationship Id="rId3" Type="http://schemas.openxmlformats.org/officeDocument/2006/relationships/oleObject" Target="../embeddings/oleObject193.bin"/><Relationship Id="rId7" Type="http://schemas.openxmlformats.org/officeDocument/2006/relationships/oleObject" Target="../embeddings/oleObject197.bin"/><Relationship Id="rId12" Type="http://schemas.openxmlformats.org/officeDocument/2006/relationships/oleObject" Target="../embeddings/oleObject202.bin"/><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oleObject" Target="../embeddings/oleObject196.bin"/><Relationship Id="rId11" Type="http://schemas.openxmlformats.org/officeDocument/2006/relationships/oleObject" Target="../embeddings/oleObject201.bin"/><Relationship Id="rId5" Type="http://schemas.openxmlformats.org/officeDocument/2006/relationships/oleObject" Target="../embeddings/oleObject195.bin"/><Relationship Id="rId10" Type="http://schemas.openxmlformats.org/officeDocument/2006/relationships/oleObject" Target="../embeddings/oleObject200.bin"/><Relationship Id="rId4" Type="http://schemas.openxmlformats.org/officeDocument/2006/relationships/oleObject" Target="../embeddings/oleObject194.bin"/><Relationship Id="rId9" Type="http://schemas.openxmlformats.org/officeDocument/2006/relationships/oleObject" Target="../embeddings/oleObject199.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04.bin"/><Relationship Id="rId2" Type="http://schemas.openxmlformats.org/officeDocument/2006/relationships/slideLayout" Target="../slideLayouts/slideLayout7.xml"/><Relationship Id="rId1" Type="http://schemas.openxmlformats.org/officeDocument/2006/relationships/vmlDrawing" Target="../drawings/vmlDrawing30.vml"/><Relationship Id="rId4" Type="http://schemas.openxmlformats.org/officeDocument/2006/relationships/oleObject" Target="../embeddings/oleObject205.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06.bin"/><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oleObject" Target="../embeddings/oleObject209.bin"/><Relationship Id="rId5" Type="http://schemas.openxmlformats.org/officeDocument/2006/relationships/oleObject" Target="../embeddings/oleObject208.bin"/><Relationship Id="rId4" Type="http://schemas.openxmlformats.org/officeDocument/2006/relationships/oleObject" Target="../embeddings/oleObject207.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10.bin"/><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oleObject" Target="../embeddings/oleObject212.bin"/><Relationship Id="rId4" Type="http://schemas.openxmlformats.org/officeDocument/2006/relationships/oleObject" Target="../embeddings/oleObject211.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218.bin"/><Relationship Id="rId3" Type="http://schemas.openxmlformats.org/officeDocument/2006/relationships/oleObject" Target="../embeddings/oleObject213.bin"/><Relationship Id="rId7" Type="http://schemas.openxmlformats.org/officeDocument/2006/relationships/oleObject" Target="../embeddings/oleObject217.bin"/><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oleObject" Target="../embeddings/oleObject216.bin"/><Relationship Id="rId5" Type="http://schemas.openxmlformats.org/officeDocument/2006/relationships/oleObject" Target="../embeddings/oleObject215.bin"/><Relationship Id="rId10" Type="http://schemas.openxmlformats.org/officeDocument/2006/relationships/oleObject" Target="../embeddings/oleObject220.bin"/><Relationship Id="rId4" Type="http://schemas.openxmlformats.org/officeDocument/2006/relationships/oleObject" Target="../embeddings/oleObject214.bin"/><Relationship Id="rId9" Type="http://schemas.openxmlformats.org/officeDocument/2006/relationships/oleObject" Target="../embeddings/oleObject219.bin"/></Relationships>
</file>

<file path=ppt/slides/_rels/slide44.xml.rels><?xml version="1.0" encoding="UTF-8" standalone="yes"?>
<Relationships xmlns="http://schemas.openxmlformats.org/package/2006/relationships"><Relationship Id="rId3" Type="http://schemas.openxmlformats.org/officeDocument/2006/relationships/image" Target="../media/image209.png"/><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oleObject" Target="../embeddings/oleObject223.bin"/><Relationship Id="rId5" Type="http://schemas.openxmlformats.org/officeDocument/2006/relationships/oleObject" Target="../embeddings/oleObject222.bin"/><Relationship Id="rId4" Type="http://schemas.openxmlformats.org/officeDocument/2006/relationships/oleObject" Target="../embeddings/oleObject221.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227.bin"/><Relationship Id="rId3" Type="http://schemas.openxmlformats.org/officeDocument/2006/relationships/image" Target="../media/image214.png"/><Relationship Id="rId7" Type="http://schemas.openxmlformats.org/officeDocument/2006/relationships/oleObject" Target="../embeddings/oleObject226.bin"/><Relationship Id="rId2" Type="http://schemas.openxmlformats.org/officeDocument/2006/relationships/slideLayout" Target="../slideLayouts/slideLayout7.xml"/><Relationship Id="rId1" Type="http://schemas.openxmlformats.org/officeDocument/2006/relationships/vmlDrawing" Target="../drawings/vmlDrawing35.vml"/><Relationship Id="rId6" Type="http://schemas.openxmlformats.org/officeDocument/2006/relationships/image" Target="../media/image215.png"/><Relationship Id="rId5" Type="http://schemas.openxmlformats.org/officeDocument/2006/relationships/oleObject" Target="../embeddings/oleObject225.bin"/><Relationship Id="rId10" Type="http://schemas.openxmlformats.org/officeDocument/2006/relationships/oleObject" Target="../embeddings/oleObject229.bin"/><Relationship Id="rId4" Type="http://schemas.openxmlformats.org/officeDocument/2006/relationships/oleObject" Target="../embeddings/oleObject224.bin"/><Relationship Id="rId9" Type="http://schemas.openxmlformats.org/officeDocument/2006/relationships/oleObject" Target="../embeddings/oleObject228.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2071678"/>
            <a:ext cx="7772400" cy="1470025"/>
          </a:xfrm>
        </p:spPr>
        <p:txBody>
          <a:bodyPr>
            <a:normAutofit fontScale="90000"/>
          </a:bodyPr>
          <a:lstStyle/>
          <a:p>
            <a:r>
              <a:rPr lang="en-US" sz="6000" dirty="0" smtClean="0">
                <a:latin typeface="Times New Roman" pitchFamily="18" charset="0"/>
                <a:cs typeface="Times New Roman" pitchFamily="18" charset="0"/>
              </a:rPr>
              <a:t>Secret Key Sharing Based on the Use of ESPAR With Multipath Channel Model.</a:t>
            </a:r>
            <a:r>
              <a:rPr lang="en-US" dirty="0" smtClean="0"/>
              <a:t/>
            </a:r>
            <a:br>
              <a:rPr lang="en-US" dirty="0" smtClean="0"/>
            </a:br>
            <a:r>
              <a:rPr lang="en-US" dirty="0" smtClean="0"/>
              <a:t/>
            </a:r>
            <a:br>
              <a:rPr lang="en-US" dirty="0" smtClean="0"/>
            </a:br>
            <a:endParaRPr lang="ru-RU" dirty="0"/>
          </a:p>
        </p:txBody>
      </p:sp>
      <p:sp>
        <p:nvSpPr>
          <p:cNvPr id="3" name="Подзаголовок 2"/>
          <p:cNvSpPr>
            <a:spLocks noGrp="1"/>
          </p:cNvSpPr>
          <p:nvPr>
            <p:ph type="subTitle" idx="1"/>
          </p:nvPr>
        </p:nvSpPr>
        <p:spPr/>
        <p:txBody>
          <a:bodyPr/>
          <a:lstStyle/>
          <a:p>
            <a:endParaRPr lang="ru-RU" dirty="0"/>
          </a:p>
        </p:txBody>
      </p:sp>
      <p:sp>
        <p:nvSpPr>
          <p:cNvPr id="4" name="TextBox 3"/>
          <p:cNvSpPr txBox="1"/>
          <p:nvPr/>
        </p:nvSpPr>
        <p:spPr>
          <a:xfrm>
            <a:off x="1142976" y="3443117"/>
            <a:ext cx="6929486" cy="1200329"/>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V.Korzhik</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V.Yakovlev</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Y.Kovajkin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D.Ovechkin</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(University of Telecommunications,  </a:t>
            </a:r>
            <a:r>
              <a:rPr lang="en-US" sz="2400" dirty="0" err="1" smtClean="0">
                <a:latin typeface="Times New Roman" pitchFamily="18" charset="0"/>
                <a:cs typeface="Times New Roman" pitchFamily="18" charset="0"/>
              </a:rPr>
              <a:t>St.Petersburg</a:t>
            </a:r>
            <a:r>
              <a:rPr lang="en-US" sz="2400" dirty="0" smtClean="0">
                <a:latin typeface="Times New Roman" pitchFamily="18" charset="0"/>
                <a:cs typeface="Times New Roman" pitchFamily="18" charset="0"/>
              </a:rPr>
              <a:t>, Russia</a:t>
            </a:r>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E-mail: val-korzhik@yandex.ru)</a:t>
            </a:r>
            <a:endParaRPr lang="ru-RU" sz="2400" dirty="0"/>
          </a:p>
        </p:txBody>
      </p:sp>
      <p:sp>
        <p:nvSpPr>
          <p:cNvPr id="5" name="TextBox 4"/>
          <p:cNvSpPr txBox="1"/>
          <p:nvPr/>
        </p:nvSpPr>
        <p:spPr>
          <a:xfrm>
            <a:off x="3428992" y="5929330"/>
            <a:ext cx="3143272"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Singapor</a:t>
            </a:r>
            <a:r>
              <a:rPr lang="en-US" sz="2400" dirty="0" smtClean="0">
                <a:latin typeface="Times New Roman" pitchFamily="18" charset="0"/>
                <a:cs typeface="Times New Roman" pitchFamily="18" charset="0"/>
              </a:rPr>
              <a:t> NTU, 2010</a:t>
            </a:r>
            <a:endParaRPr lang="ru-RU" sz="2400" dirty="0">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fld id="{CF753BBF-8601-43FF-BBAE-2572F5AEDFCF}" type="slidenum">
              <a:rPr lang="ru-RU" smtClean="0"/>
              <a:pPr/>
              <a:t>1</a:t>
            </a:fld>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Номер слайда 3"/>
          <p:cNvSpPr>
            <a:spLocks noGrp="1"/>
          </p:cNvSpPr>
          <p:nvPr>
            <p:ph type="sldNum" sz="quarter" idx="12"/>
          </p:nvPr>
        </p:nvSpPr>
        <p:spPr/>
        <p:txBody>
          <a:bodyPr/>
          <a:lstStyle/>
          <a:p>
            <a:r>
              <a:rPr lang="en-US" dirty="0" smtClean="0">
                <a:solidFill>
                  <a:schemeClr val="tx1"/>
                </a:solidFill>
                <a:latin typeface="Times New Roman" pitchFamily="18" charset="0"/>
                <a:cs typeface="Times New Roman" pitchFamily="18" charset="0"/>
              </a:rPr>
              <a:t>10</a:t>
            </a:r>
            <a:endParaRPr lang="ru-RU" dirty="0">
              <a:solidFill>
                <a:schemeClr val="tx1"/>
              </a:solidFill>
              <a:latin typeface="Times New Roman" pitchFamily="18" charset="0"/>
              <a:cs typeface="Times New Roman" pitchFamily="18" charset="0"/>
            </a:endParaRPr>
          </a:p>
        </p:txBody>
      </p:sp>
      <p:grpSp>
        <p:nvGrpSpPr>
          <p:cNvPr id="2" name="Group 28"/>
          <p:cNvGrpSpPr>
            <a:grpSpLocks/>
          </p:cNvGrpSpPr>
          <p:nvPr/>
        </p:nvGrpSpPr>
        <p:grpSpPr bwMode="auto">
          <a:xfrm>
            <a:off x="609600" y="2743200"/>
            <a:ext cx="7772400" cy="1066800"/>
            <a:chOff x="384" y="1728"/>
            <a:chExt cx="4896" cy="672"/>
          </a:xfrm>
        </p:grpSpPr>
        <p:sp>
          <p:nvSpPr>
            <p:cNvPr id="12290" name="Line 2"/>
            <p:cNvSpPr>
              <a:spLocks noChangeShapeType="1"/>
            </p:cNvSpPr>
            <p:nvPr/>
          </p:nvSpPr>
          <p:spPr bwMode="auto">
            <a:xfrm>
              <a:off x="3264" y="1824"/>
              <a:ext cx="0" cy="480"/>
            </a:xfrm>
            <a:prstGeom prst="line">
              <a:avLst/>
            </a:prstGeom>
            <a:noFill/>
            <a:ln w="25399">
              <a:solidFill>
                <a:schemeClr val="accent2"/>
              </a:solidFill>
              <a:round/>
              <a:headEnd type="none" w="sm" len="sm"/>
              <a:tailEnd type="stealth" w="med" len="lg"/>
            </a:ln>
            <a:effectLst/>
          </p:spPr>
          <p:txBody>
            <a:bodyPr wrap="none" anchor="ctr"/>
            <a:lstStyle/>
            <a:p>
              <a:endParaRPr lang="ru-RU">
                <a:latin typeface="Times New Roman" pitchFamily="18" charset="0"/>
                <a:cs typeface="Times New Roman" pitchFamily="18" charset="0"/>
              </a:endParaRPr>
            </a:p>
          </p:txBody>
        </p:sp>
        <p:sp>
          <p:nvSpPr>
            <p:cNvPr id="12291" name="Line 3"/>
            <p:cNvSpPr>
              <a:spLocks noChangeShapeType="1"/>
            </p:cNvSpPr>
            <p:nvPr/>
          </p:nvSpPr>
          <p:spPr bwMode="auto">
            <a:xfrm>
              <a:off x="384" y="1824"/>
              <a:ext cx="1248" cy="0"/>
            </a:xfrm>
            <a:prstGeom prst="line">
              <a:avLst/>
            </a:prstGeom>
            <a:noFill/>
            <a:ln w="25399">
              <a:solidFill>
                <a:schemeClr val="accent2"/>
              </a:solidFill>
              <a:round/>
              <a:headEnd type="none" w="sm" len="sm"/>
              <a:tailEnd type="none" w="sm" len="sm"/>
            </a:ln>
            <a:effectLst/>
          </p:spPr>
          <p:txBody>
            <a:bodyPr wrap="none" anchor="ctr"/>
            <a:lstStyle/>
            <a:p>
              <a:endParaRPr lang="ru-RU">
                <a:latin typeface="Times New Roman" pitchFamily="18" charset="0"/>
                <a:cs typeface="Times New Roman" pitchFamily="18" charset="0"/>
              </a:endParaRPr>
            </a:p>
          </p:txBody>
        </p:sp>
        <p:sp>
          <p:nvSpPr>
            <p:cNvPr id="12292" name="Line 4"/>
            <p:cNvSpPr>
              <a:spLocks noChangeShapeType="1"/>
            </p:cNvSpPr>
            <p:nvPr/>
          </p:nvSpPr>
          <p:spPr bwMode="auto">
            <a:xfrm>
              <a:off x="1632" y="1728"/>
              <a:ext cx="0" cy="192"/>
            </a:xfrm>
            <a:prstGeom prst="line">
              <a:avLst/>
            </a:prstGeom>
            <a:noFill/>
            <a:ln w="25399">
              <a:solidFill>
                <a:schemeClr val="accent2"/>
              </a:solidFill>
              <a:round/>
              <a:headEnd type="none" w="sm" len="sm"/>
              <a:tailEnd type="none" w="sm" len="sm"/>
            </a:ln>
            <a:effectLst/>
          </p:spPr>
          <p:txBody>
            <a:bodyPr wrap="none" anchor="ctr"/>
            <a:lstStyle/>
            <a:p>
              <a:endParaRPr lang="ru-RU">
                <a:latin typeface="Times New Roman" pitchFamily="18" charset="0"/>
                <a:cs typeface="Times New Roman" pitchFamily="18" charset="0"/>
              </a:endParaRPr>
            </a:p>
          </p:txBody>
        </p:sp>
        <p:sp>
          <p:nvSpPr>
            <p:cNvPr id="12293" name="Line 5"/>
            <p:cNvSpPr>
              <a:spLocks noChangeShapeType="1"/>
            </p:cNvSpPr>
            <p:nvPr/>
          </p:nvSpPr>
          <p:spPr bwMode="auto">
            <a:xfrm>
              <a:off x="384" y="1728"/>
              <a:ext cx="0" cy="192"/>
            </a:xfrm>
            <a:prstGeom prst="line">
              <a:avLst/>
            </a:prstGeom>
            <a:noFill/>
            <a:ln w="25399">
              <a:solidFill>
                <a:schemeClr val="accent2"/>
              </a:solidFill>
              <a:round/>
              <a:headEnd type="none" w="sm" len="sm"/>
              <a:tailEnd type="none" w="sm" len="sm"/>
            </a:ln>
            <a:effectLst/>
          </p:spPr>
          <p:txBody>
            <a:bodyPr wrap="none" anchor="ctr"/>
            <a:lstStyle/>
            <a:p>
              <a:endParaRPr lang="ru-RU">
                <a:latin typeface="Times New Roman" pitchFamily="18" charset="0"/>
                <a:cs typeface="Times New Roman" pitchFamily="18" charset="0"/>
              </a:endParaRPr>
            </a:p>
          </p:txBody>
        </p:sp>
        <p:sp>
          <p:nvSpPr>
            <p:cNvPr id="12294" name="Line 6"/>
            <p:cNvSpPr>
              <a:spLocks noChangeShapeType="1"/>
            </p:cNvSpPr>
            <p:nvPr/>
          </p:nvSpPr>
          <p:spPr bwMode="auto">
            <a:xfrm>
              <a:off x="384" y="2304"/>
              <a:ext cx="1248" cy="0"/>
            </a:xfrm>
            <a:prstGeom prst="line">
              <a:avLst/>
            </a:prstGeom>
            <a:noFill/>
            <a:ln w="25399">
              <a:solidFill>
                <a:schemeClr val="accent2"/>
              </a:solidFill>
              <a:round/>
              <a:headEnd type="none" w="sm" len="sm"/>
              <a:tailEnd type="none" w="sm" len="sm"/>
            </a:ln>
            <a:effectLst/>
          </p:spPr>
          <p:txBody>
            <a:bodyPr wrap="none" anchor="ctr"/>
            <a:lstStyle/>
            <a:p>
              <a:endParaRPr lang="ru-RU">
                <a:latin typeface="Times New Roman" pitchFamily="18" charset="0"/>
                <a:cs typeface="Times New Roman" pitchFamily="18" charset="0"/>
              </a:endParaRPr>
            </a:p>
          </p:txBody>
        </p:sp>
        <p:sp>
          <p:nvSpPr>
            <p:cNvPr id="12295" name="Line 7"/>
            <p:cNvSpPr>
              <a:spLocks noChangeShapeType="1"/>
            </p:cNvSpPr>
            <p:nvPr/>
          </p:nvSpPr>
          <p:spPr bwMode="auto">
            <a:xfrm>
              <a:off x="1632" y="2208"/>
              <a:ext cx="0" cy="192"/>
            </a:xfrm>
            <a:prstGeom prst="line">
              <a:avLst/>
            </a:prstGeom>
            <a:noFill/>
            <a:ln w="25399">
              <a:solidFill>
                <a:schemeClr val="accent2"/>
              </a:solidFill>
              <a:round/>
              <a:headEnd type="none" w="sm" len="sm"/>
              <a:tailEnd type="none" w="sm" len="sm"/>
            </a:ln>
            <a:effectLst/>
          </p:spPr>
          <p:txBody>
            <a:bodyPr wrap="none" anchor="ctr"/>
            <a:lstStyle/>
            <a:p>
              <a:endParaRPr lang="ru-RU">
                <a:latin typeface="Times New Roman" pitchFamily="18" charset="0"/>
                <a:cs typeface="Times New Roman" pitchFamily="18" charset="0"/>
              </a:endParaRPr>
            </a:p>
          </p:txBody>
        </p:sp>
        <p:sp>
          <p:nvSpPr>
            <p:cNvPr id="12296" name="Line 8"/>
            <p:cNvSpPr>
              <a:spLocks noChangeShapeType="1"/>
            </p:cNvSpPr>
            <p:nvPr/>
          </p:nvSpPr>
          <p:spPr bwMode="auto">
            <a:xfrm>
              <a:off x="384" y="2208"/>
              <a:ext cx="0" cy="192"/>
            </a:xfrm>
            <a:prstGeom prst="line">
              <a:avLst/>
            </a:prstGeom>
            <a:noFill/>
            <a:ln w="25399">
              <a:solidFill>
                <a:schemeClr val="accent2"/>
              </a:solidFill>
              <a:round/>
              <a:headEnd type="none" w="sm" len="sm"/>
              <a:tailEnd type="none" w="sm" len="sm"/>
            </a:ln>
            <a:effectLst/>
          </p:spPr>
          <p:txBody>
            <a:bodyPr wrap="none" anchor="ctr"/>
            <a:lstStyle/>
            <a:p>
              <a:endParaRPr lang="ru-RU">
                <a:latin typeface="Times New Roman" pitchFamily="18" charset="0"/>
                <a:cs typeface="Times New Roman" pitchFamily="18" charset="0"/>
              </a:endParaRPr>
            </a:p>
          </p:txBody>
        </p:sp>
        <p:sp>
          <p:nvSpPr>
            <p:cNvPr id="12297" name="Line 9"/>
            <p:cNvSpPr>
              <a:spLocks noChangeShapeType="1"/>
            </p:cNvSpPr>
            <p:nvPr/>
          </p:nvSpPr>
          <p:spPr bwMode="auto">
            <a:xfrm>
              <a:off x="1968" y="1824"/>
              <a:ext cx="720" cy="0"/>
            </a:xfrm>
            <a:prstGeom prst="line">
              <a:avLst/>
            </a:prstGeom>
            <a:noFill/>
            <a:ln w="25399">
              <a:solidFill>
                <a:schemeClr val="accent2"/>
              </a:solidFill>
              <a:round/>
              <a:headEnd type="none" w="sm" len="sm"/>
              <a:tailEnd type="none" w="sm" len="sm"/>
            </a:ln>
            <a:effectLst/>
          </p:spPr>
          <p:txBody>
            <a:bodyPr wrap="none" anchor="ctr"/>
            <a:lstStyle/>
            <a:p>
              <a:endParaRPr lang="ru-RU">
                <a:latin typeface="Times New Roman" pitchFamily="18" charset="0"/>
                <a:cs typeface="Times New Roman" pitchFamily="18" charset="0"/>
              </a:endParaRPr>
            </a:p>
          </p:txBody>
        </p:sp>
        <p:sp>
          <p:nvSpPr>
            <p:cNvPr id="12298" name="Line 10"/>
            <p:cNvSpPr>
              <a:spLocks noChangeShapeType="1"/>
            </p:cNvSpPr>
            <p:nvPr/>
          </p:nvSpPr>
          <p:spPr bwMode="auto">
            <a:xfrm>
              <a:off x="2688" y="1728"/>
              <a:ext cx="0" cy="192"/>
            </a:xfrm>
            <a:prstGeom prst="line">
              <a:avLst/>
            </a:prstGeom>
            <a:noFill/>
            <a:ln w="25399">
              <a:solidFill>
                <a:schemeClr val="accent2"/>
              </a:solidFill>
              <a:round/>
              <a:headEnd type="none" w="sm" len="sm"/>
              <a:tailEnd type="none" w="sm" len="sm"/>
            </a:ln>
            <a:effectLst/>
          </p:spPr>
          <p:txBody>
            <a:bodyPr wrap="none" anchor="ctr"/>
            <a:lstStyle/>
            <a:p>
              <a:endParaRPr lang="ru-RU">
                <a:latin typeface="Times New Roman" pitchFamily="18" charset="0"/>
                <a:cs typeface="Times New Roman" pitchFamily="18" charset="0"/>
              </a:endParaRPr>
            </a:p>
          </p:txBody>
        </p:sp>
        <p:sp>
          <p:nvSpPr>
            <p:cNvPr id="12299" name="Line 11"/>
            <p:cNvSpPr>
              <a:spLocks noChangeShapeType="1"/>
            </p:cNvSpPr>
            <p:nvPr/>
          </p:nvSpPr>
          <p:spPr bwMode="auto">
            <a:xfrm>
              <a:off x="1968" y="1728"/>
              <a:ext cx="0" cy="192"/>
            </a:xfrm>
            <a:prstGeom prst="line">
              <a:avLst/>
            </a:prstGeom>
            <a:noFill/>
            <a:ln w="25399">
              <a:solidFill>
                <a:schemeClr val="accent2"/>
              </a:solidFill>
              <a:round/>
              <a:headEnd type="none" w="sm" len="sm"/>
              <a:tailEnd type="none" w="sm" len="sm"/>
            </a:ln>
            <a:effectLst/>
          </p:spPr>
          <p:txBody>
            <a:bodyPr wrap="none" anchor="ctr"/>
            <a:lstStyle/>
            <a:p>
              <a:endParaRPr lang="ru-RU">
                <a:latin typeface="Times New Roman" pitchFamily="18" charset="0"/>
                <a:cs typeface="Times New Roman" pitchFamily="18" charset="0"/>
              </a:endParaRPr>
            </a:p>
          </p:txBody>
        </p:sp>
        <p:sp>
          <p:nvSpPr>
            <p:cNvPr id="12300" name="Line 12"/>
            <p:cNvSpPr>
              <a:spLocks noChangeShapeType="1"/>
            </p:cNvSpPr>
            <p:nvPr/>
          </p:nvSpPr>
          <p:spPr bwMode="auto">
            <a:xfrm>
              <a:off x="1968" y="2304"/>
              <a:ext cx="720" cy="0"/>
            </a:xfrm>
            <a:prstGeom prst="line">
              <a:avLst/>
            </a:prstGeom>
            <a:noFill/>
            <a:ln w="25399">
              <a:solidFill>
                <a:schemeClr val="accent2"/>
              </a:solidFill>
              <a:round/>
              <a:headEnd type="none" w="sm" len="sm"/>
              <a:tailEnd type="none" w="sm" len="sm"/>
            </a:ln>
            <a:effectLst/>
          </p:spPr>
          <p:txBody>
            <a:bodyPr wrap="none" anchor="ctr"/>
            <a:lstStyle/>
            <a:p>
              <a:endParaRPr lang="ru-RU">
                <a:latin typeface="Times New Roman" pitchFamily="18" charset="0"/>
                <a:cs typeface="Times New Roman" pitchFamily="18" charset="0"/>
              </a:endParaRPr>
            </a:p>
          </p:txBody>
        </p:sp>
        <p:sp>
          <p:nvSpPr>
            <p:cNvPr id="12301" name="Line 13"/>
            <p:cNvSpPr>
              <a:spLocks noChangeShapeType="1"/>
            </p:cNvSpPr>
            <p:nvPr/>
          </p:nvSpPr>
          <p:spPr bwMode="auto">
            <a:xfrm>
              <a:off x="2688" y="2208"/>
              <a:ext cx="0" cy="192"/>
            </a:xfrm>
            <a:prstGeom prst="line">
              <a:avLst/>
            </a:prstGeom>
            <a:noFill/>
            <a:ln w="25399">
              <a:solidFill>
                <a:schemeClr val="accent2"/>
              </a:solidFill>
              <a:round/>
              <a:headEnd type="none" w="sm" len="sm"/>
              <a:tailEnd type="none" w="sm" len="sm"/>
            </a:ln>
            <a:effectLst/>
          </p:spPr>
          <p:txBody>
            <a:bodyPr wrap="none" anchor="ctr"/>
            <a:lstStyle/>
            <a:p>
              <a:endParaRPr lang="ru-RU">
                <a:latin typeface="Times New Roman" pitchFamily="18" charset="0"/>
                <a:cs typeface="Times New Roman" pitchFamily="18" charset="0"/>
              </a:endParaRPr>
            </a:p>
          </p:txBody>
        </p:sp>
        <p:sp>
          <p:nvSpPr>
            <p:cNvPr id="12302" name="Line 14"/>
            <p:cNvSpPr>
              <a:spLocks noChangeShapeType="1"/>
            </p:cNvSpPr>
            <p:nvPr/>
          </p:nvSpPr>
          <p:spPr bwMode="auto">
            <a:xfrm>
              <a:off x="1968" y="2208"/>
              <a:ext cx="0" cy="192"/>
            </a:xfrm>
            <a:prstGeom prst="line">
              <a:avLst/>
            </a:prstGeom>
            <a:noFill/>
            <a:ln w="25399">
              <a:solidFill>
                <a:schemeClr val="accent2"/>
              </a:solidFill>
              <a:round/>
              <a:headEnd type="none" w="sm" len="sm"/>
              <a:tailEnd type="none" w="sm" len="sm"/>
            </a:ln>
            <a:effectLst/>
          </p:spPr>
          <p:txBody>
            <a:bodyPr wrap="none" anchor="ctr"/>
            <a:lstStyle/>
            <a:p>
              <a:endParaRPr lang="ru-RU">
                <a:latin typeface="Times New Roman" pitchFamily="18" charset="0"/>
                <a:cs typeface="Times New Roman" pitchFamily="18" charset="0"/>
              </a:endParaRPr>
            </a:p>
          </p:txBody>
        </p:sp>
        <p:sp>
          <p:nvSpPr>
            <p:cNvPr id="12303" name="Line 15"/>
            <p:cNvSpPr>
              <a:spLocks noChangeShapeType="1"/>
            </p:cNvSpPr>
            <p:nvPr/>
          </p:nvSpPr>
          <p:spPr bwMode="auto">
            <a:xfrm>
              <a:off x="3024" y="1824"/>
              <a:ext cx="720" cy="0"/>
            </a:xfrm>
            <a:prstGeom prst="line">
              <a:avLst/>
            </a:prstGeom>
            <a:noFill/>
            <a:ln w="25399">
              <a:solidFill>
                <a:schemeClr val="accent2"/>
              </a:solidFill>
              <a:round/>
              <a:headEnd type="none" w="sm" len="sm"/>
              <a:tailEnd type="none" w="sm" len="sm"/>
            </a:ln>
            <a:effectLst/>
          </p:spPr>
          <p:txBody>
            <a:bodyPr wrap="none" anchor="ctr"/>
            <a:lstStyle/>
            <a:p>
              <a:endParaRPr lang="ru-RU">
                <a:latin typeface="Times New Roman" pitchFamily="18" charset="0"/>
                <a:cs typeface="Times New Roman" pitchFamily="18" charset="0"/>
              </a:endParaRPr>
            </a:p>
          </p:txBody>
        </p:sp>
        <p:sp>
          <p:nvSpPr>
            <p:cNvPr id="12304" name="Line 16"/>
            <p:cNvSpPr>
              <a:spLocks noChangeShapeType="1"/>
            </p:cNvSpPr>
            <p:nvPr/>
          </p:nvSpPr>
          <p:spPr bwMode="auto">
            <a:xfrm>
              <a:off x="3744" y="1728"/>
              <a:ext cx="0" cy="192"/>
            </a:xfrm>
            <a:prstGeom prst="line">
              <a:avLst/>
            </a:prstGeom>
            <a:noFill/>
            <a:ln w="25399">
              <a:solidFill>
                <a:schemeClr val="accent2"/>
              </a:solidFill>
              <a:round/>
              <a:headEnd type="none" w="sm" len="sm"/>
              <a:tailEnd type="none" w="sm" len="sm"/>
            </a:ln>
            <a:effectLst/>
          </p:spPr>
          <p:txBody>
            <a:bodyPr wrap="none" anchor="ctr"/>
            <a:lstStyle/>
            <a:p>
              <a:endParaRPr lang="ru-RU">
                <a:latin typeface="Times New Roman" pitchFamily="18" charset="0"/>
                <a:cs typeface="Times New Roman" pitchFamily="18" charset="0"/>
              </a:endParaRPr>
            </a:p>
          </p:txBody>
        </p:sp>
        <p:sp>
          <p:nvSpPr>
            <p:cNvPr id="12305" name="Line 17"/>
            <p:cNvSpPr>
              <a:spLocks noChangeShapeType="1"/>
            </p:cNvSpPr>
            <p:nvPr/>
          </p:nvSpPr>
          <p:spPr bwMode="auto">
            <a:xfrm>
              <a:off x="3024" y="1728"/>
              <a:ext cx="0" cy="192"/>
            </a:xfrm>
            <a:prstGeom prst="line">
              <a:avLst/>
            </a:prstGeom>
            <a:noFill/>
            <a:ln w="25399">
              <a:solidFill>
                <a:schemeClr val="accent2"/>
              </a:solidFill>
              <a:round/>
              <a:headEnd type="none" w="sm" len="sm"/>
              <a:tailEnd type="none" w="sm" len="sm"/>
            </a:ln>
            <a:effectLst/>
          </p:spPr>
          <p:txBody>
            <a:bodyPr wrap="none" anchor="ctr"/>
            <a:lstStyle/>
            <a:p>
              <a:endParaRPr lang="ru-RU">
                <a:latin typeface="Times New Roman" pitchFamily="18" charset="0"/>
                <a:cs typeface="Times New Roman" pitchFamily="18" charset="0"/>
              </a:endParaRPr>
            </a:p>
          </p:txBody>
        </p:sp>
        <p:sp>
          <p:nvSpPr>
            <p:cNvPr id="12306" name="Line 18"/>
            <p:cNvSpPr>
              <a:spLocks noChangeShapeType="1"/>
            </p:cNvSpPr>
            <p:nvPr/>
          </p:nvSpPr>
          <p:spPr bwMode="auto">
            <a:xfrm>
              <a:off x="3024" y="2304"/>
              <a:ext cx="720" cy="0"/>
            </a:xfrm>
            <a:prstGeom prst="line">
              <a:avLst/>
            </a:prstGeom>
            <a:noFill/>
            <a:ln w="25399">
              <a:solidFill>
                <a:schemeClr val="accent2"/>
              </a:solidFill>
              <a:round/>
              <a:headEnd type="none" w="sm" len="sm"/>
              <a:tailEnd type="none" w="sm" len="sm"/>
            </a:ln>
            <a:effectLst/>
          </p:spPr>
          <p:txBody>
            <a:bodyPr wrap="none" anchor="ctr"/>
            <a:lstStyle/>
            <a:p>
              <a:endParaRPr lang="ru-RU">
                <a:latin typeface="Times New Roman" pitchFamily="18" charset="0"/>
                <a:cs typeface="Times New Roman" pitchFamily="18" charset="0"/>
              </a:endParaRPr>
            </a:p>
          </p:txBody>
        </p:sp>
        <p:sp>
          <p:nvSpPr>
            <p:cNvPr id="12307" name="Line 19"/>
            <p:cNvSpPr>
              <a:spLocks noChangeShapeType="1"/>
            </p:cNvSpPr>
            <p:nvPr/>
          </p:nvSpPr>
          <p:spPr bwMode="auto">
            <a:xfrm>
              <a:off x="3744" y="2208"/>
              <a:ext cx="0" cy="192"/>
            </a:xfrm>
            <a:prstGeom prst="line">
              <a:avLst/>
            </a:prstGeom>
            <a:noFill/>
            <a:ln w="25399">
              <a:solidFill>
                <a:schemeClr val="accent2"/>
              </a:solidFill>
              <a:round/>
              <a:headEnd type="none" w="sm" len="sm"/>
              <a:tailEnd type="none" w="sm" len="sm"/>
            </a:ln>
            <a:effectLst/>
          </p:spPr>
          <p:txBody>
            <a:bodyPr wrap="none" anchor="ctr"/>
            <a:lstStyle/>
            <a:p>
              <a:endParaRPr lang="ru-RU">
                <a:latin typeface="Times New Roman" pitchFamily="18" charset="0"/>
                <a:cs typeface="Times New Roman" pitchFamily="18" charset="0"/>
              </a:endParaRPr>
            </a:p>
          </p:txBody>
        </p:sp>
        <p:sp>
          <p:nvSpPr>
            <p:cNvPr id="12308" name="Line 20"/>
            <p:cNvSpPr>
              <a:spLocks noChangeShapeType="1"/>
            </p:cNvSpPr>
            <p:nvPr/>
          </p:nvSpPr>
          <p:spPr bwMode="auto">
            <a:xfrm>
              <a:off x="3024" y="2208"/>
              <a:ext cx="0" cy="192"/>
            </a:xfrm>
            <a:prstGeom prst="line">
              <a:avLst/>
            </a:prstGeom>
            <a:noFill/>
            <a:ln w="25399">
              <a:solidFill>
                <a:schemeClr val="accent2"/>
              </a:solidFill>
              <a:round/>
              <a:headEnd type="none" w="sm" len="sm"/>
              <a:tailEnd type="none" w="sm" len="sm"/>
            </a:ln>
            <a:effectLst/>
          </p:spPr>
          <p:txBody>
            <a:bodyPr wrap="none" anchor="ctr"/>
            <a:lstStyle/>
            <a:p>
              <a:endParaRPr lang="ru-RU">
                <a:latin typeface="Times New Roman" pitchFamily="18" charset="0"/>
                <a:cs typeface="Times New Roman" pitchFamily="18" charset="0"/>
              </a:endParaRPr>
            </a:p>
          </p:txBody>
        </p:sp>
        <p:sp>
          <p:nvSpPr>
            <p:cNvPr id="12309" name="Oval 21"/>
            <p:cNvSpPr>
              <a:spLocks noChangeArrowheads="1"/>
            </p:cNvSpPr>
            <p:nvPr/>
          </p:nvSpPr>
          <p:spPr bwMode="auto">
            <a:xfrm>
              <a:off x="3224" y="1784"/>
              <a:ext cx="80" cy="80"/>
            </a:xfrm>
            <a:prstGeom prst="ellipse">
              <a:avLst/>
            </a:prstGeom>
            <a:solidFill>
              <a:schemeClr val="accent2"/>
            </a:solidFill>
            <a:ln w="25399">
              <a:solidFill>
                <a:schemeClr val="accent2"/>
              </a:solidFill>
              <a:round/>
              <a:headEnd/>
              <a:tailEnd/>
            </a:ln>
            <a:effectLst/>
          </p:spPr>
          <p:txBody>
            <a:bodyPr wrap="none" anchor="ctr"/>
            <a:lstStyle/>
            <a:p>
              <a:endParaRPr lang="ru-RU">
                <a:latin typeface="Times New Roman" pitchFamily="18" charset="0"/>
                <a:cs typeface="Times New Roman" pitchFamily="18" charset="0"/>
              </a:endParaRPr>
            </a:p>
          </p:txBody>
        </p:sp>
        <p:sp>
          <p:nvSpPr>
            <p:cNvPr id="12310" name="Line 22"/>
            <p:cNvSpPr>
              <a:spLocks noChangeShapeType="1"/>
            </p:cNvSpPr>
            <p:nvPr/>
          </p:nvSpPr>
          <p:spPr bwMode="auto">
            <a:xfrm>
              <a:off x="3504" y="2064"/>
              <a:ext cx="0" cy="240"/>
            </a:xfrm>
            <a:prstGeom prst="line">
              <a:avLst/>
            </a:prstGeom>
            <a:noFill/>
            <a:ln w="25399">
              <a:solidFill>
                <a:schemeClr val="accent2"/>
              </a:solidFill>
              <a:round/>
              <a:headEnd type="none" w="sm" len="sm"/>
              <a:tailEnd type="stealth" w="med" len="lg"/>
            </a:ln>
            <a:effectLst/>
          </p:spPr>
          <p:txBody>
            <a:bodyPr wrap="none" anchor="ctr"/>
            <a:lstStyle/>
            <a:p>
              <a:endParaRPr lang="ru-RU">
                <a:latin typeface="Times New Roman" pitchFamily="18" charset="0"/>
                <a:cs typeface="Times New Roman" pitchFamily="18" charset="0"/>
              </a:endParaRPr>
            </a:p>
          </p:txBody>
        </p:sp>
        <p:sp>
          <p:nvSpPr>
            <p:cNvPr id="12311" name="Line 23"/>
            <p:cNvSpPr>
              <a:spLocks noChangeShapeType="1"/>
            </p:cNvSpPr>
            <p:nvPr/>
          </p:nvSpPr>
          <p:spPr bwMode="auto">
            <a:xfrm>
              <a:off x="3504" y="2064"/>
              <a:ext cx="1152" cy="0"/>
            </a:xfrm>
            <a:prstGeom prst="line">
              <a:avLst/>
            </a:prstGeom>
            <a:noFill/>
            <a:ln w="25399">
              <a:solidFill>
                <a:schemeClr val="accent2"/>
              </a:solidFill>
              <a:round/>
              <a:headEnd type="none" w="sm" len="sm"/>
              <a:tailEnd type="none" w="sm" len="sm"/>
            </a:ln>
            <a:effectLst/>
          </p:spPr>
          <p:txBody>
            <a:bodyPr wrap="none" anchor="ctr"/>
            <a:lstStyle/>
            <a:p>
              <a:endParaRPr lang="ru-RU">
                <a:latin typeface="Times New Roman" pitchFamily="18" charset="0"/>
                <a:cs typeface="Times New Roman" pitchFamily="18" charset="0"/>
              </a:endParaRPr>
            </a:p>
          </p:txBody>
        </p:sp>
        <p:sp>
          <p:nvSpPr>
            <p:cNvPr id="12312" name="Line 24"/>
            <p:cNvSpPr>
              <a:spLocks noChangeShapeType="1"/>
            </p:cNvSpPr>
            <p:nvPr/>
          </p:nvSpPr>
          <p:spPr bwMode="auto">
            <a:xfrm>
              <a:off x="4032" y="2304"/>
              <a:ext cx="1248" cy="0"/>
            </a:xfrm>
            <a:prstGeom prst="line">
              <a:avLst/>
            </a:prstGeom>
            <a:noFill/>
            <a:ln w="25399">
              <a:solidFill>
                <a:schemeClr val="accent2"/>
              </a:solidFill>
              <a:round/>
              <a:headEnd type="none" w="sm" len="sm"/>
              <a:tailEnd type="none" w="sm" len="sm"/>
            </a:ln>
            <a:effectLst/>
          </p:spPr>
          <p:txBody>
            <a:bodyPr wrap="none" anchor="ctr"/>
            <a:lstStyle/>
            <a:p>
              <a:endParaRPr lang="ru-RU">
                <a:latin typeface="Times New Roman" pitchFamily="18" charset="0"/>
                <a:cs typeface="Times New Roman" pitchFamily="18" charset="0"/>
              </a:endParaRPr>
            </a:p>
          </p:txBody>
        </p:sp>
        <p:sp>
          <p:nvSpPr>
            <p:cNvPr id="12313" name="Line 25"/>
            <p:cNvSpPr>
              <a:spLocks noChangeShapeType="1"/>
            </p:cNvSpPr>
            <p:nvPr/>
          </p:nvSpPr>
          <p:spPr bwMode="auto">
            <a:xfrm>
              <a:off x="5280" y="2208"/>
              <a:ext cx="0" cy="192"/>
            </a:xfrm>
            <a:prstGeom prst="line">
              <a:avLst/>
            </a:prstGeom>
            <a:noFill/>
            <a:ln w="25399">
              <a:solidFill>
                <a:schemeClr val="accent2"/>
              </a:solidFill>
              <a:round/>
              <a:headEnd type="none" w="sm" len="sm"/>
              <a:tailEnd type="none" w="sm" len="sm"/>
            </a:ln>
            <a:effectLst/>
          </p:spPr>
          <p:txBody>
            <a:bodyPr wrap="none" anchor="ctr"/>
            <a:lstStyle/>
            <a:p>
              <a:endParaRPr lang="ru-RU">
                <a:latin typeface="Times New Roman" pitchFamily="18" charset="0"/>
                <a:cs typeface="Times New Roman" pitchFamily="18" charset="0"/>
              </a:endParaRPr>
            </a:p>
          </p:txBody>
        </p:sp>
        <p:sp>
          <p:nvSpPr>
            <p:cNvPr id="12314" name="Line 26"/>
            <p:cNvSpPr>
              <a:spLocks noChangeShapeType="1"/>
            </p:cNvSpPr>
            <p:nvPr/>
          </p:nvSpPr>
          <p:spPr bwMode="auto">
            <a:xfrm>
              <a:off x="4032" y="2208"/>
              <a:ext cx="0" cy="192"/>
            </a:xfrm>
            <a:prstGeom prst="line">
              <a:avLst/>
            </a:prstGeom>
            <a:noFill/>
            <a:ln w="25399">
              <a:solidFill>
                <a:schemeClr val="accent2"/>
              </a:solidFill>
              <a:round/>
              <a:headEnd type="none" w="sm" len="sm"/>
              <a:tailEnd type="none" w="sm" len="sm"/>
            </a:ln>
            <a:effectLst/>
          </p:spPr>
          <p:txBody>
            <a:bodyPr wrap="none" anchor="ctr"/>
            <a:lstStyle/>
            <a:p>
              <a:endParaRPr lang="ru-RU">
                <a:latin typeface="Times New Roman" pitchFamily="18" charset="0"/>
                <a:cs typeface="Times New Roman" pitchFamily="18" charset="0"/>
              </a:endParaRPr>
            </a:p>
          </p:txBody>
        </p:sp>
        <p:sp>
          <p:nvSpPr>
            <p:cNvPr id="12315" name="Line 27"/>
            <p:cNvSpPr>
              <a:spLocks noChangeShapeType="1"/>
            </p:cNvSpPr>
            <p:nvPr/>
          </p:nvSpPr>
          <p:spPr bwMode="auto">
            <a:xfrm>
              <a:off x="4656" y="2064"/>
              <a:ext cx="0" cy="240"/>
            </a:xfrm>
            <a:prstGeom prst="line">
              <a:avLst/>
            </a:prstGeom>
            <a:noFill/>
            <a:ln w="25399">
              <a:solidFill>
                <a:schemeClr val="accent2"/>
              </a:solidFill>
              <a:round/>
              <a:headEnd type="none" w="sm" len="sm"/>
              <a:tailEnd type="none" w="sm" len="sm"/>
            </a:ln>
            <a:effectLst/>
          </p:spPr>
          <p:txBody>
            <a:bodyPr wrap="none" anchor="ctr"/>
            <a:lstStyle/>
            <a:p>
              <a:endParaRPr lang="ru-RU">
                <a:latin typeface="Times New Roman" pitchFamily="18" charset="0"/>
                <a:cs typeface="Times New Roman" pitchFamily="18" charset="0"/>
              </a:endParaRPr>
            </a:p>
          </p:txBody>
        </p:sp>
      </p:grpSp>
      <p:sp>
        <p:nvSpPr>
          <p:cNvPr id="12317" name="Rectangle 29"/>
          <p:cNvSpPr>
            <a:spLocks noChangeArrowheads="1"/>
          </p:cNvSpPr>
          <p:nvPr/>
        </p:nvSpPr>
        <p:spPr bwMode="auto">
          <a:xfrm>
            <a:off x="0" y="2697163"/>
            <a:ext cx="428002" cy="400752"/>
          </a:xfrm>
          <a:prstGeom prst="rect">
            <a:avLst/>
          </a:prstGeom>
          <a:noFill/>
          <a:ln w="9525">
            <a:noFill/>
            <a:miter lim="800000"/>
            <a:headEnd/>
            <a:tailEnd/>
          </a:ln>
          <a:effectLst/>
        </p:spPr>
        <p:txBody>
          <a:bodyPr wrap="none" lIns="92075" tIns="46038" rIns="92075" bIns="46038">
            <a:spAutoFit/>
          </a:bodyPr>
          <a:lstStyle/>
          <a:p>
            <a:pPr algn="l"/>
            <a:r>
              <a:rPr lang="ru-RU" sz="2000" b="1">
                <a:latin typeface="Times New Roman" pitchFamily="18" charset="0"/>
                <a:cs typeface="Times New Roman" pitchFamily="18" charset="0"/>
              </a:rPr>
              <a:t>M</a:t>
            </a:r>
          </a:p>
        </p:txBody>
      </p:sp>
      <p:sp>
        <p:nvSpPr>
          <p:cNvPr id="12318" name="Rectangle 30"/>
          <p:cNvSpPr>
            <a:spLocks noChangeArrowheads="1"/>
          </p:cNvSpPr>
          <p:nvPr/>
        </p:nvSpPr>
        <p:spPr bwMode="auto">
          <a:xfrm>
            <a:off x="0" y="3459163"/>
            <a:ext cx="428002" cy="400752"/>
          </a:xfrm>
          <a:prstGeom prst="rect">
            <a:avLst/>
          </a:prstGeom>
          <a:noFill/>
          <a:ln w="9525">
            <a:noFill/>
            <a:miter lim="800000"/>
            <a:headEnd/>
            <a:tailEnd/>
          </a:ln>
          <a:effectLst/>
        </p:spPr>
        <p:txBody>
          <a:bodyPr wrap="none" lIns="92075" tIns="46038" rIns="92075" bIns="46038">
            <a:spAutoFit/>
          </a:bodyPr>
          <a:lstStyle/>
          <a:p>
            <a:pPr algn="l"/>
            <a:r>
              <a:rPr lang="ru-RU" sz="2000" b="1">
                <a:latin typeface="Times New Roman" pitchFamily="18" charset="0"/>
                <a:cs typeface="Times New Roman" pitchFamily="18" charset="0"/>
              </a:rPr>
              <a:t>M</a:t>
            </a:r>
          </a:p>
        </p:txBody>
      </p:sp>
      <p:sp>
        <p:nvSpPr>
          <p:cNvPr id="12319" name="Rectangle 31"/>
          <p:cNvSpPr>
            <a:spLocks noChangeArrowheads="1"/>
          </p:cNvSpPr>
          <p:nvPr/>
        </p:nvSpPr>
        <p:spPr bwMode="auto">
          <a:xfrm>
            <a:off x="0" y="3230563"/>
            <a:ext cx="318998" cy="400752"/>
          </a:xfrm>
          <a:prstGeom prst="rect">
            <a:avLst/>
          </a:prstGeom>
          <a:noFill/>
          <a:ln w="9525">
            <a:noFill/>
            <a:miter lim="800000"/>
            <a:headEnd/>
            <a:tailEnd/>
          </a:ln>
          <a:effectLst/>
        </p:spPr>
        <p:txBody>
          <a:bodyPr wrap="none" lIns="92075" tIns="46038" rIns="92075" bIns="46038">
            <a:spAutoFit/>
          </a:bodyPr>
          <a:lstStyle/>
          <a:p>
            <a:pPr algn="l"/>
            <a:r>
              <a:rPr lang="ru-RU" sz="2000" b="1">
                <a:latin typeface="Times New Roman" pitchFamily="18" charset="0"/>
                <a:cs typeface="Times New Roman" pitchFamily="18" charset="0"/>
              </a:rPr>
              <a:t>~</a:t>
            </a:r>
          </a:p>
        </p:txBody>
      </p:sp>
      <p:grpSp>
        <p:nvGrpSpPr>
          <p:cNvPr id="3" name="Group 35"/>
          <p:cNvGrpSpPr>
            <a:grpSpLocks/>
          </p:cNvGrpSpPr>
          <p:nvPr/>
        </p:nvGrpSpPr>
        <p:grpSpPr bwMode="auto">
          <a:xfrm>
            <a:off x="3140075" y="2754313"/>
            <a:ext cx="152400" cy="1066800"/>
            <a:chOff x="1872" y="1728"/>
            <a:chExt cx="96" cy="672"/>
          </a:xfrm>
        </p:grpSpPr>
        <p:sp>
          <p:nvSpPr>
            <p:cNvPr id="12320" name="Line 32"/>
            <p:cNvSpPr>
              <a:spLocks noChangeShapeType="1"/>
            </p:cNvSpPr>
            <p:nvPr/>
          </p:nvSpPr>
          <p:spPr bwMode="auto">
            <a:xfrm>
              <a:off x="1872" y="1728"/>
              <a:ext cx="0" cy="672"/>
            </a:xfrm>
            <a:prstGeom prst="line">
              <a:avLst/>
            </a:prstGeom>
            <a:noFill/>
            <a:ln w="12699">
              <a:solidFill>
                <a:schemeClr val="tx2"/>
              </a:solidFill>
              <a:round/>
              <a:headEnd type="none" w="sm" len="sm"/>
              <a:tailEnd type="none" w="sm" len="sm"/>
            </a:ln>
            <a:effectLst/>
          </p:spPr>
          <p:txBody>
            <a:bodyPr wrap="none" anchor="ctr"/>
            <a:lstStyle/>
            <a:p>
              <a:endParaRPr lang="ru-RU">
                <a:latin typeface="Times New Roman" pitchFamily="18" charset="0"/>
                <a:cs typeface="Times New Roman" pitchFamily="18" charset="0"/>
              </a:endParaRPr>
            </a:p>
          </p:txBody>
        </p:sp>
        <p:sp>
          <p:nvSpPr>
            <p:cNvPr id="12321" name="Line 33"/>
            <p:cNvSpPr>
              <a:spLocks noChangeShapeType="1"/>
            </p:cNvSpPr>
            <p:nvPr/>
          </p:nvSpPr>
          <p:spPr bwMode="auto">
            <a:xfrm>
              <a:off x="1872" y="1728"/>
              <a:ext cx="96" cy="0"/>
            </a:xfrm>
            <a:prstGeom prst="line">
              <a:avLst/>
            </a:prstGeom>
            <a:noFill/>
            <a:ln w="12699">
              <a:solidFill>
                <a:schemeClr val="tx2"/>
              </a:solidFill>
              <a:round/>
              <a:headEnd type="none" w="sm" len="sm"/>
              <a:tailEnd type="none" w="sm" len="sm"/>
            </a:ln>
            <a:effectLst/>
          </p:spPr>
          <p:txBody>
            <a:bodyPr wrap="none" anchor="ctr"/>
            <a:lstStyle/>
            <a:p>
              <a:endParaRPr lang="ru-RU">
                <a:latin typeface="Times New Roman" pitchFamily="18" charset="0"/>
                <a:cs typeface="Times New Roman" pitchFamily="18" charset="0"/>
              </a:endParaRPr>
            </a:p>
          </p:txBody>
        </p:sp>
        <p:sp>
          <p:nvSpPr>
            <p:cNvPr id="12322" name="Line 34"/>
            <p:cNvSpPr>
              <a:spLocks noChangeShapeType="1"/>
            </p:cNvSpPr>
            <p:nvPr/>
          </p:nvSpPr>
          <p:spPr bwMode="auto">
            <a:xfrm>
              <a:off x="1872" y="2400"/>
              <a:ext cx="96" cy="0"/>
            </a:xfrm>
            <a:prstGeom prst="line">
              <a:avLst/>
            </a:prstGeom>
            <a:noFill/>
            <a:ln w="12699">
              <a:solidFill>
                <a:schemeClr val="tx2"/>
              </a:solidFill>
              <a:round/>
              <a:headEnd type="none" w="sm" len="sm"/>
              <a:tailEnd type="none" w="sm" len="sm"/>
            </a:ln>
            <a:effectLst/>
          </p:spPr>
          <p:txBody>
            <a:bodyPr wrap="none" anchor="ctr"/>
            <a:lstStyle/>
            <a:p>
              <a:endParaRPr lang="ru-RU">
                <a:latin typeface="Times New Roman" pitchFamily="18" charset="0"/>
                <a:cs typeface="Times New Roman" pitchFamily="18" charset="0"/>
              </a:endParaRPr>
            </a:p>
          </p:txBody>
        </p:sp>
      </p:grpSp>
      <p:grpSp>
        <p:nvGrpSpPr>
          <p:cNvPr id="4" name="Group 39"/>
          <p:cNvGrpSpPr>
            <a:grpSpLocks/>
          </p:cNvGrpSpPr>
          <p:nvPr/>
        </p:nvGrpSpPr>
        <p:grpSpPr bwMode="auto">
          <a:xfrm>
            <a:off x="3521075" y="2754313"/>
            <a:ext cx="228600" cy="1066800"/>
            <a:chOff x="2112" y="1728"/>
            <a:chExt cx="144" cy="672"/>
          </a:xfrm>
        </p:grpSpPr>
        <p:sp>
          <p:nvSpPr>
            <p:cNvPr id="12324" name="Line 36"/>
            <p:cNvSpPr>
              <a:spLocks noChangeShapeType="1"/>
            </p:cNvSpPr>
            <p:nvPr/>
          </p:nvSpPr>
          <p:spPr bwMode="auto">
            <a:xfrm>
              <a:off x="2256" y="1728"/>
              <a:ext cx="0" cy="672"/>
            </a:xfrm>
            <a:prstGeom prst="line">
              <a:avLst/>
            </a:prstGeom>
            <a:noFill/>
            <a:ln w="12699">
              <a:solidFill>
                <a:schemeClr val="tx2"/>
              </a:solidFill>
              <a:round/>
              <a:headEnd type="none" w="sm" len="sm"/>
              <a:tailEnd type="none" w="sm" len="sm"/>
            </a:ln>
            <a:effectLst/>
          </p:spPr>
          <p:txBody>
            <a:bodyPr wrap="none" anchor="ctr"/>
            <a:lstStyle/>
            <a:p>
              <a:endParaRPr lang="ru-RU">
                <a:latin typeface="Times New Roman" pitchFamily="18" charset="0"/>
                <a:cs typeface="Times New Roman" pitchFamily="18" charset="0"/>
              </a:endParaRPr>
            </a:p>
          </p:txBody>
        </p:sp>
        <p:sp>
          <p:nvSpPr>
            <p:cNvPr id="12325" name="Line 37"/>
            <p:cNvSpPr>
              <a:spLocks noChangeShapeType="1"/>
            </p:cNvSpPr>
            <p:nvPr/>
          </p:nvSpPr>
          <p:spPr bwMode="auto">
            <a:xfrm flipH="1">
              <a:off x="2112" y="1728"/>
              <a:ext cx="144" cy="0"/>
            </a:xfrm>
            <a:prstGeom prst="line">
              <a:avLst/>
            </a:prstGeom>
            <a:noFill/>
            <a:ln w="12699">
              <a:solidFill>
                <a:schemeClr val="tx2"/>
              </a:solidFill>
              <a:round/>
              <a:headEnd type="none" w="sm" len="sm"/>
              <a:tailEnd type="none" w="sm" len="sm"/>
            </a:ln>
            <a:effectLst/>
          </p:spPr>
          <p:txBody>
            <a:bodyPr wrap="none" anchor="ctr"/>
            <a:lstStyle/>
            <a:p>
              <a:endParaRPr lang="ru-RU">
                <a:latin typeface="Times New Roman" pitchFamily="18" charset="0"/>
                <a:cs typeface="Times New Roman" pitchFamily="18" charset="0"/>
              </a:endParaRPr>
            </a:p>
          </p:txBody>
        </p:sp>
        <p:sp>
          <p:nvSpPr>
            <p:cNvPr id="12326" name="Line 38"/>
            <p:cNvSpPr>
              <a:spLocks noChangeShapeType="1"/>
            </p:cNvSpPr>
            <p:nvPr/>
          </p:nvSpPr>
          <p:spPr bwMode="auto">
            <a:xfrm flipH="1">
              <a:off x="2112" y="2400"/>
              <a:ext cx="144" cy="0"/>
            </a:xfrm>
            <a:prstGeom prst="line">
              <a:avLst/>
            </a:prstGeom>
            <a:noFill/>
            <a:ln w="12699">
              <a:solidFill>
                <a:schemeClr val="tx2"/>
              </a:solidFill>
              <a:round/>
              <a:headEnd type="none" w="sm" len="sm"/>
              <a:tailEnd type="none" w="sm" len="sm"/>
            </a:ln>
            <a:effectLst/>
          </p:spPr>
          <p:txBody>
            <a:bodyPr wrap="none" anchor="ctr"/>
            <a:lstStyle/>
            <a:p>
              <a:endParaRPr lang="ru-RU">
                <a:latin typeface="Times New Roman" pitchFamily="18" charset="0"/>
                <a:cs typeface="Times New Roman" pitchFamily="18" charset="0"/>
              </a:endParaRPr>
            </a:p>
          </p:txBody>
        </p:sp>
      </p:grpSp>
      <p:sp>
        <p:nvSpPr>
          <p:cNvPr id="12328" name="Rectangle 40"/>
          <p:cNvSpPr>
            <a:spLocks noChangeArrowheads="1"/>
          </p:cNvSpPr>
          <p:nvPr/>
        </p:nvSpPr>
        <p:spPr bwMode="auto">
          <a:xfrm>
            <a:off x="3640138" y="2422525"/>
            <a:ext cx="314189" cy="400752"/>
          </a:xfrm>
          <a:prstGeom prst="rect">
            <a:avLst/>
          </a:prstGeom>
          <a:noFill/>
          <a:ln w="9525">
            <a:noFill/>
            <a:miter lim="800000"/>
            <a:headEnd/>
            <a:tailEnd/>
          </a:ln>
          <a:effectLst/>
        </p:spPr>
        <p:txBody>
          <a:bodyPr wrap="none" lIns="92075" tIns="46038" rIns="92075" bIns="46038">
            <a:spAutoFit/>
          </a:bodyPr>
          <a:lstStyle/>
          <a:p>
            <a:pPr algn="l"/>
            <a:r>
              <a:rPr lang="ru-RU" sz="2000" b="1">
                <a:latin typeface="Times New Roman" pitchFamily="18" charset="0"/>
                <a:cs typeface="Times New Roman" pitchFamily="18" charset="0"/>
              </a:rPr>
              <a:t>v</a:t>
            </a:r>
          </a:p>
        </p:txBody>
      </p:sp>
      <p:sp>
        <p:nvSpPr>
          <p:cNvPr id="12329" name="Rectangle 41"/>
          <p:cNvSpPr>
            <a:spLocks noChangeArrowheads="1"/>
          </p:cNvSpPr>
          <p:nvPr/>
        </p:nvSpPr>
        <p:spPr bwMode="auto">
          <a:xfrm>
            <a:off x="3640138" y="3763963"/>
            <a:ext cx="314189" cy="400752"/>
          </a:xfrm>
          <a:prstGeom prst="rect">
            <a:avLst/>
          </a:prstGeom>
          <a:noFill/>
          <a:ln w="9525">
            <a:noFill/>
            <a:miter lim="800000"/>
            <a:headEnd/>
            <a:tailEnd/>
          </a:ln>
          <a:effectLst/>
        </p:spPr>
        <p:txBody>
          <a:bodyPr wrap="none" lIns="92075" tIns="46038" rIns="92075" bIns="46038">
            <a:spAutoFit/>
          </a:bodyPr>
          <a:lstStyle/>
          <a:p>
            <a:pPr algn="l"/>
            <a:r>
              <a:rPr lang="ru-RU" sz="2000" b="1">
                <a:latin typeface="Times New Roman" pitchFamily="18" charset="0"/>
                <a:cs typeface="Times New Roman" pitchFamily="18" charset="0"/>
              </a:rPr>
              <a:t>v</a:t>
            </a:r>
          </a:p>
        </p:txBody>
      </p:sp>
      <p:sp>
        <p:nvSpPr>
          <p:cNvPr id="12330" name="Rectangle 42"/>
          <p:cNvSpPr>
            <a:spLocks noChangeArrowheads="1"/>
          </p:cNvSpPr>
          <p:nvPr/>
        </p:nvSpPr>
        <p:spPr bwMode="auto">
          <a:xfrm>
            <a:off x="3640138" y="3611563"/>
            <a:ext cx="318998" cy="400752"/>
          </a:xfrm>
          <a:prstGeom prst="rect">
            <a:avLst/>
          </a:prstGeom>
          <a:noFill/>
          <a:ln w="9525">
            <a:noFill/>
            <a:miter lim="800000"/>
            <a:headEnd/>
            <a:tailEnd/>
          </a:ln>
          <a:effectLst/>
        </p:spPr>
        <p:txBody>
          <a:bodyPr wrap="none" lIns="92075" tIns="46038" rIns="92075" bIns="46038">
            <a:spAutoFit/>
          </a:bodyPr>
          <a:lstStyle/>
          <a:p>
            <a:pPr algn="l"/>
            <a:r>
              <a:rPr lang="ru-RU" sz="2000" b="1">
                <a:latin typeface="Times New Roman" pitchFamily="18" charset="0"/>
                <a:cs typeface="Times New Roman" pitchFamily="18" charset="0"/>
              </a:rPr>
              <a:t>~</a:t>
            </a:r>
          </a:p>
        </p:txBody>
      </p:sp>
      <p:sp>
        <p:nvSpPr>
          <p:cNvPr id="12331" name="Rectangle 43"/>
          <p:cNvSpPr>
            <a:spLocks noChangeArrowheads="1"/>
          </p:cNvSpPr>
          <p:nvPr/>
        </p:nvSpPr>
        <p:spPr bwMode="auto">
          <a:xfrm>
            <a:off x="5091113" y="2468563"/>
            <a:ext cx="312586" cy="400752"/>
          </a:xfrm>
          <a:prstGeom prst="rect">
            <a:avLst/>
          </a:prstGeom>
          <a:noFill/>
          <a:ln w="9525">
            <a:noFill/>
            <a:miter lim="800000"/>
            <a:headEnd/>
            <a:tailEnd/>
          </a:ln>
          <a:effectLst/>
        </p:spPr>
        <p:txBody>
          <a:bodyPr wrap="none" lIns="92075" tIns="46038" rIns="92075" bIns="46038">
            <a:spAutoFit/>
          </a:bodyPr>
          <a:lstStyle/>
          <a:p>
            <a:pPr algn="l"/>
            <a:r>
              <a:rPr lang="ru-RU" sz="2000" b="1">
                <a:latin typeface="Times New Roman" pitchFamily="18" charset="0"/>
                <a:cs typeface="Times New Roman" pitchFamily="18" charset="0"/>
              </a:rPr>
              <a:t>a</a:t>
            </a:r>
          </a:p>
        </p:txBody>
      </p:sp>
      <p:sp>
        <p:nvSpPr>
          <p:cNvPr id="12332" name="Rectangle 44"/>
          <p:cNvSpPr>
            <a:spLocks noChangeArrowheads="1"/>
          </p:cNvSpPr>
          <p:nvPr/>
        </p:nvSpPr>
        <p:spPr bwMode="auto">
          <a:xfrm>
            <a:off x="5014913" y="3687763"/>
            <a:ext cx="312586" cy="400752"/>
          </a:xfrm>
          <a:prstGeom prst="rect">
            <a:avLst/>
          </a:prstGeom>
          <a:noFill/>
          <a:ln w="9525">
            <a:noFill/>
            <a:miter lim="800000"/>
            <a:headEnd/>
            <a:tailEnd/>
          </a:ln>
          <a:effectLst/>
        </p:spPr>
        <p:txBody>
          <a:bodyPr wrap="none" lIns="92075" tIns="46038" rIns="92075" bIns="46038">
            <a:spAutoFit/>
          </a:bodyPr>
          <a:lstStyle/>
          <a:p>
            <a:pPr algn="l"/>
            <a:r>
              <a:rPr lang="ru-RU" sz="2000" b="1">
                <a:latin typeface="Times New Roman" pitchFamily="18" charset="0"/>
                <a:cs typeface="Times New Roman" pitchFamily="18" charset="0"/>
              </a:rPr>
              <a:t>a</a:t>
            </a:r>
          </a:p>
        </p:txBody>
      </p:sp>
      <p:sp>
        <p:nvSpPr>
          <p:cNvPr id="12333" name="Rectangle 45"/>
          <p:cNvSpPr>
            <a:spLocks noChangeArrowheads="1"/>
          </p:cNvSpPr>
          <p:nvPr/>
        </p:nvSpPr>
        <p:spPr bwMode="auto">
          <a:xfrm>
            <a:off x="5014913" y="3535363"/>
            <a:ext cx="318998" cy="400752"/>
          </a:xfrm>
          <a:prstGeom prst="rect">
            <a:avLst/>
          </a:prstGeom>
          <a:noFill/>
          <a:ln w="9525">
            <a:noFill/>
            <a:miter lim="800000"/>
            <a:headEnd/>
            <a:tailEnd/>
          </a:ln>
          <a:effectLst/>
        </p:spPr>
        <p:txBody>
          <a:bodyPr wrap="none" lIns="92075" tIns="46038" rIns="92075" bIns="46038">
            <a:spAutoFit/>
          </a:bodyPr>
          <a:lstStyle/>
          <a:p>
            <a:pPr algn="l"/>
            <a:r>
              <a:rPr lang="ru-RU" sz="2000" b="1">
                <a:latin typeface="Times New Roman" pitchFamily="18" charset="0"/>
                <a:cs typeface="Times New Roman" pitchFamily="18" charset="0"/>
              </a:rPr>
              <a:t>~</a:t>
            </a:r>
          </a:p>
        </p:txBody>
      </p:sp>
      <p:sp>
        <p:nvSpPr>
          <p:cNvPr id="12334" name="Rectangle 46"/>
          <p:cNvSpPr>
            <a:spLocks noChangeArrowheads="1"/>
          </p:cNvSpPr>
          <p:nvPr/>
        </p:nvSpPr>
        <p:spPr bwMode="auto">
          <a:xfrm>
            <a:off x="6996113" y="3687763"/>
            <a:ext cx="357470" cy="400752"/>
          </a:xfrm>
          <a:prstGeom prst="rect">
            <a:avLst/>
          </a:prstGeom>
          <a:noFill/>
          <a:ln w="9525">
            <a:noFill/>
            <a:miter lim="800000"/>
            <a:headEnd/>
            <a:tailEnd/>
          </a:ln>
          <a:effectLst/>
        </p:spPr>
        <p:txBody>
          <a:bodyPr wrap="none" lIns="92075" tIns="46038" rIns="92075" bIns="46038">
            <a:spAutoFit/>
          </a:bodyPr>
          <a:lstStyle/>
          <a:p>
            <a:pPr algn="l"/>
            <a:r>
              <a:rPr lang="ru-RU" sz="2000" b="1">
                <a:latin typeface="Times New Roman" pitchFamily="18" charset="0"/>
                <a:cs typeface="Times New Roman" pitchFamily="18" charset="0"/>
              </a:rPr>
              <a:t>Z</a:t>
            </a:r>
          </a:p>
        </p:txBody>
      </p:sp>
      <p:sp>
        <p:nvSpPr>
          <p:cNvPr id="12335" name="Rectangle 47"/>
          <p:cNvSpPr>
            <a:spLocks noChangeArrowheads="1"/>
          </p:cNvSpPr>
          <p:nvPr/>
        </p:nvSpPr>
        <p:spPr bwMode="auto">
          <a:xfrm>
            <a:off x="0" y="1143000"/>
            <a:ext cx="9142413" cy="609600"/>
          </a:xfrm>
          <a:prstGeom prst="rect">
            <a:avLst/>
          </a:prstGeom>
          <a:solidFill>
            <a:schemeClr val="bg1"/>
          </a:solidFill>
          <a:ln w="9525">
            <a:noFill/>
            <a:miter lim="800000"/>
            <a:headEnd/>
            <a:tailEnd/>
          </a:ln>
          <a:effectLst/>
        </p:spPr>
        <p:txBody>
          <a:bodyPr wrap="none" anchor="ctr"/>
          <a:lstStyle/>
          <a:p>
            <a:endParaRPr lang="ru-RU">
              <a:latin typeface="Times New Roman" pitchFamily="18" charset="0"/>
              <a:cs typeface="Times New Roman" pitchFamily="18" charset="0"/>
            </a:endParaRPr>
          </a:p>
        </p:txBody>
      </p:sp>
      <p:sp>
        <p:nvSpPr>
          <p:cNvPr id="12336" name="Rectangle 48"/>
          <p:cNvSpPr>
            <a:spLocks noChangeArrowheads="1"/>
          </p:cNvSpPr>
          <p:nvPr/>
        </p:nvSpPr>
        <p:spPr bwMode="auto">
          <a:xfrm>
            <a:off x="381000" y="182563"/>
            <a:ext cx="8791575" cy="1785746"/>
          </a:xfrm>
          <a:prstGeom prst="rect">
            <a:avLst/>
          </a:prstGeom>
          <a:noFill/>
          <a:ln w="9525">
            <a:noFill/>
            <a:miter lim="800000"/>
            <a:headEnd/>
            <a:tailEnd/>
          </a:ln>
          <a:effectLst/>
        </p:spPr>
        <p:txBody>
          <a:bodyPr lIns="92075" tIns="46038" rIns="92075" bIns="46038">
            <a:spAutoFit/>
          </a:bodyPr>
          <a:lstStyle/>
          <a:p>
            <a:pPr algn="l"/>
            <a:endParaRPr lang="ru-RU" sz="2000" dirty="0">
              <a:latin typeface="Times New Roman" pitchFamily="18" charset="0"/>
              <a:cs typeface="Times New Roman" pitchFamily="18" charset="0"/>
            </a:endParaRPr>
          </a:p>
          <a:p>
            <a:pPr algn="l"/>
            <a:r>
              <a:rPr lang="ru-RU" dirty="0" err="1">
                <a:latin typeface="Times New Roman" pitchFamily="18" charset="0"/>
                <a:cs typeface="Times New Roman" pitchFamily="18" charset="0"/>
              </a:rPr>
              <a:t>Bob</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accepts</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the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message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as</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original</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if</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and</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only</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if</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the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fraction</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of</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bits</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in</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the</a:t>
            </a:r>
            <a:r>
              <a:rPr lang="ru-RU" dirty="0">
                <a:latin typeface="Times New Roman" pitchFamily="18" charset="0"/>
                <a:cs typeface="Times New Roman" pitchFamily="18" charset="0"/>
              </a:rPr>
              <a:t> </a:t>
            </a:r>
          </a:p>
          <a:p>
            <a:pPr algn="l"/>
            <a:r>
              <a:rPr lang="ru-RU" dirty="0" err="1">
                <a:latin typeface="Times New Roman" pitchFamily="18" charset="0"/>
                <a:cs typeface="Times New Roman" pitchFamily="18" charset="0"/>
              </a:rPr>
              <a:t>received</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authenticator</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that</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agree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with</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the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corresponding</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bits</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of</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his</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string</a:t>
            </a:r>
            <a:r>
              <a:rPr lang="ru-RU" dirty="0">
                <a:latin typeface="Times New Roman" pitchFamily="18" charset="0"/>
                <a:cs typeface="Times New Roman" pitchFamily="18" charset="0"/>
              </a:rPr>
              <a:t> Y</a:t>
            </a:r>
          </a:p>
          <a:p>
            <a:pPr algn="l"/>
            <a:r>
              <a:rPr lang="ru-RU" dirty="0" err="1">
                <a:latin typeface="Times New Roman" pitchFamily="18" charset="0"/>
                <a:cs typeface="Times New Roman" pitchFamily="18" charset="0"/>
              </a:rPr>
              <a:t>is</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not</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much</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smaller</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than</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1 </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In</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non</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asymptotic</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case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some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fixed</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threshold</a:t>
            </a:r>
            <a:endParaRPr lang="ru-RU" dirty="0">
              <a:latin typeface="Times New Roman" pitchFamily="18" charset="0"/>
              <a:cs typeface="Times New Roman" pitchFamily="18" charset="0"/>
            </a:endParaRPr>
          </a:p>
          <a:p>
            <a:pPr algn="l"/>
            <a:r>
              <a:rPr lang="ru-RU" dirty="0" err="1">
                <a:latin typeface="Times New Roman" pitchFamily="18" charset="0"/>
                <a:cs typeface="Times New Roman" pitchFamily="18" charset="0"/>
              </a:rPr>
              <a:t>l</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should</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be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chosen</a:t>
            </a:r>
            <a:r>
              <a:rPr lang="ru-RU" dirty="0">
                <a:latin typeface="Times New Roman" pitchFamily="18" charset="0"/>
                <a:cs typeface="Times New Roman" pitchFamily="18" charset="0"/>
              </a:rPr>
              <a:t> ) .</a:t>
            </a:r>
          </a:p>
          <a:p>
            <a:pPr algn="l"/>
            <a:r>
              <a:rPr lang="ru-RU" dirty="0" err="1">
                <a:latin typeface="Times New Roman" pitchFamily="18" charset="0"/>
                <a:cs typeface="Times New Roman" pitchFamily="18" charset="0"/>
              </a:rPr>
              <a:t>The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best</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substitution</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attack</a:t>
            </a:r>
            <a:endParaRPr lang="ru-RU" dirty="0">
              <a:latin typeface="Times New Roman" pitchFamily="18" charset="0"/>
              <a:cs typeface="Times New Roman" pitchFamily="18" charset="0"/>
            </a:endParaRPr>
          </a:p>
        </p:txBody>
      </p:sp>
      <p:grpSp>
        <p:nvGrpSpPr>
          <p:cNvPr id="5" name="Group 52"/>
          <p:cNvGrpSpPr>
            <a:grpSpLocks/>
          </p:cNvGrpSpPr>
          <p:nvPr/>
        </p:nvGrpSpPr>
        <p:grpSpPr bwMode="auto">
          <a:xfrm>
            <a:off x="2941641" y="928687"/>
            <a:ext cx="600075" cy="554038"/>
            <a:chOff x="1942" y="613"/>
            <a:chExt cx="378" cy="349"/>
          </a:xfrm>
        </p:grpSpPr>
        <p:sp>
          <p:nvSpPr>
            <p:cNvPr id="12338" name="Rectangle 50"/>
            <p:cNvSpPr>
              <a:spLocks noChangeArrowheads="1"/>
            </p:cNvSpPr>
            <p:nvPr/>
          </p:nvSpPr>
          <p:spPr bwMode="auto">
            <a:xfrm>
              <a:off x="2024" y="748"/>
              <a:ext cx="296" cy="214"/>
            </a:xfrm>
            <a:prstGeom prst="rect">
              <a:avLst/>
            </a:prstGeom>
            <a:noFill/>
            <a:ln w="9525">
              <a:noFill/>
              <a:miter lim="800000"/>
              <a:headEnd/>
              <a:tailEnd/>
            </a:ln>
            <a:effectLst/>
          </p:spPr>
          <p:txBody>
            <a:bodyPr wrap="none" lIns="92075" tIns="46038" rIns="92075" bIns="46038">
              <a:spAutoFit/>
            </a:bodyPr>
            <a:lstStyle/>
            <a:p>
              <a:pPr algn="l"/>
              <a:r>
                <a:rPr lang="ru-RU" sz="1600" dirty="0">
                  <a:latin typeface="Times New Roman" pitchFamily="18" charset="0"/>
                  <a:cs typeface="Times New Roman" pitchFamily="18" charset="0"/>
                </a:rPr>
                <a:t>AB</a:t>
              </a:r>
            </a:p>
          </p:txBody>
        </p:sp>
        <p:sp>
          <p:nvSpPr>
            <p:cNvPr id="12339" name="Rectangle 51"/>
            <p:cNvSpPr>
              <a:spLocks noChangeArrowheads="1"/>
            </p:cNvSpPr>
            <p:nvPr/>
          </p:nvSpPr>
          <p:spPr bwMode="auto">
            <a:xfrm>
              <a:off x="1942" y="613"/>
              <a:ext cx="217" cy="330"/>
            </a:xfrm>
            <a:prstGeom prst="rect">
              <a:avLst/>
            </a:prstGeom>
            <a:noFill/>
            <a:ln w="9525">
              <a:noFill/>
              <a:miter lim="800000"/>
              <a:headEnd/>
              <a:tailEnd/>
            </a:ln>
            <a:effectLst/>
          </p:spPr>
          <p:txBody>
            <a:bodyPr wrap="none" lIns="92075" tIns="46038" rIns="92075" bIns="46038">
              <a:spAutoFit/>
            </a:bodyPr>
            <a:lstStyle/>
            <a:p>
              <a:pPr algn="l"/>
              <a:r>
                <a:rPr lang="ru-RU" sz="2800" dirty="0" err="1">
                  <a:latin typeface="Times New Roman" pitchFamily="18" charset="0"/>
                  <a:cs typeface="Times New Roman" pitchFamily="18" charset="0"/>
                </a:rPr>
                <a:t>e</a:t>
              </a:r>
              <a:endParaRPr lang="ru-RU" sz="2800" dirty="0">
                <a:latin typeface="Times New Roman" pitchFamily="18" charset="0"/>
                <a:cs typeface="Times New Roman" pitchFamily="18" charset="0"/>
              </a:endParaRPr>
            </a:p>
          </p:txBody>
        </p:sp>
      </p:grpSp>
      <p:graphicFrame>
        <p:nvGraphicFramePr>
          <p:cNvPr id="12341" name="Object 53"/>
          <p:cNvGraphicFramePr>
            <a:graphicFrameLocks/>
          </p:cNvGraphicFramePr>
          <p:nvPr/>
        </p:nvGraphicFramePr>
        <p:xfrm>
          <a:off x="4356100" y="3141663"/>
          <a:ext cx="446088" cy="271462"/>
        </p:xfrm>
        <a:graphic>
          <a:graphicData uri="http://schemas.openxmlformats.org/presentationml/2006/ole">
            <p:oleObj spid="_x0000_s52226" name="Формула" r:id="rId4" imgW="190440" imgH="139680" progId="Equation.3">
              <p:embed/>
            </p:oleObj>
          </a:graphicData>
        </a:graphic>
      </p:graphicFrame>
      <p:sp>
        <p:nvSpPr>
          <p:cNvPr id="12342" name="Rectangle 54"/>
          <p:cNvSpPr>
            <a:spLocks noChangeArrowheads="1"/>
          </p:cNvSpPr>
          <p:nvPr/>
        </p:nvSpPr>
        <p:spPr bwMode="auto">
          <a:xfrm>
            <a:off x="3276600" y="2708275"/>
            <a:ext cx="371897" cy="400752"/>
          </a:xfrm>
          <a:prstGeom prst="rect">
            <a:avLst/>
          </a:prstGeom>
          <a:noFill/>
          <a:ln w="9525">
            <a:noFill/>
            <a:miter lim="800000"/>
            <a:headEnd/>
            <a:tailEnd/>
          </a:ln>
          <a:effectLst/>
        </p:spPr>
        <p:txBody>
          <a:bodyPr wrap="none" lIns="92075" tIns="46038" rIns="92075" bIns="46038">
            <a:spAutoFit/>
          </a:bodyPr>
          <a:lstStyle/>
          <a:p>
            <a:pPr algn="l"/>
            <a:r>
              <a:rPr lang="ru-RU" sz="2000" b="1">
                <a:latin typeface="Times New Roman" pitchFamily="18" charset="0"/>
                <a:cs typeface="Times New Roman" pitchFamily="18" charset="0"/>
              </a:rPr>
              <a:t>X</a:t>
            </a:r>
          </a:p>
        </p:txBody>
      </p:sp>
      <p:sp>
        <p:nvSpPr>
          <p:cNvPr id="12343" name="Rectangle 55"/>
          <p:cNvSpPr>
            <a:spLocks noChangeArrowheads="1"/>
          </p:cNvSpPr>
          <p:nvPr/>
        </p:nvSpPr>
        <p:spPr bwMode="auto">
          <a:xfrm>
            <a:off x="3276600" y="3470275"/>
            <a:ext cx="371897" cy="400752"/>
          </a:xfrm>
          <a:prstGeom prst="rect">
            <a:avLst/>
          </a:prstGeom>
          <a:noFill/>
          <a:ln w="9525">
            <a:noFill/>
            <a:miter lim="800000"/>
            <a:headEnd/>
            <a:tailEnd/>
          </a:ln>
          <a:effectLst/>
        </p:spPr>
        <p:txBody>
          <a:bodyPr wrap="none" lIns="92075" tIns="46038" rIns="92075" bIns="46038">
            <a:spAutoFit/>
          </a:bodyPr>
          <a:lstStyle/>
          <a:p>
            <a:pPr algn="l"/>
            <a:r>
              <a:rPr lang="ru-RU" sz="2000" b="1">
                <a:latin typeface="Times New Roman" pitchFamily="18" charset="0"/>
                <a:cs typeface="Times New Roman" pitchFamily="18" charset="0"/>
              </a:rPr>
              <a:t>X</a:t>
            </a:r>
          </a:p>
        </p:txBody>
      </p:sp>
      <p:graphicFrame>
        <p:nvGraphicFramePr>
          <p:cNvPr id="12344" name="Object 56"/>
          <p:cNvGraphicFramePr>
            <a:graphicFrameLocks/>
          </p:cNvGraphicFramePr>
          <p:nvPr/>
        </p:nvGraphicFramePr>
        <p:xfrm>
          <a:off x="539750" y="4149725"/>
          <a:ext cx="1455738" cy="522288"/>
        </p:xfrm>
        <a:graphic>
          <a:graphicData uri="http://schemas.openxmlformats.org/presentationml/2006/ole">
            <p:oleObj spid="_x0000_s52227" name="Формула" r:id="rId5" imgW="672840" imgH="241200" progId="Equation.3">
              <p:embed/>
            </p:oleObj>
          </a:graphicData>
        </a:graphic>
      </p:graphicFrame>
      <p:sp>
        <p:nvSpPr>
          <p:cNvPr id="12347" name="Rectangle 59"/>
          <p:cNvSpPr>
            <a:spLocks noChangeArrowheads="1"/>
          </p:cNvSpPr>
          <p:nvPr/>
        </p:nvSpPr>
        <p:spPr bwMode="auto">
          <a:xfrm>
            <a:off x="2498725" y="4221163"/>
            <a:ext cx="4864665" cy="369974"/>
          </a:xfrm>
          <a:prstGeom prst="rect">
            <a:avLst/>
          </a:prstGeom>
          <a:noFill/>
          <a:ln w="9525">
            <a:noFill/>
            <a:miter lim="800000"/>
            <a:headEnd/>
            <a:tailEnd/>
          </a:ln>
          <a:effectLst/>
        </p:spPr>
        <p:txBody>
          <a:bodyPr wrap="none" lIns="92075" tIns="46038" rIns="92075" bIns="46038">
            <a:spAutoFit/>
          </a:bodyPr>
          <a:lstStyle/>
          <a:p>
            <a:pPr algn="l"/>
            <a:r>
              <a:rPr lang="ru-RU" dirty="0" err="1">
                <a:latin typeface="Times New Roman" pitchFamily="18" charset="0"/>
                <a:cs typeface="Times New Roman" pitchFamily="18" charset="0"/>
              </a:rPr>
              <a:t>Keep</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the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authenticator’s</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bits</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as</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they</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were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in</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a</a:t>
            </a:r>
            <a:r>
              <a:rPr lang="ru-RU" dirty="0">
                <a:latin typeface="Times New Roman" pitchFamily="18" charset="0"/>
                <a:cs typeface="Times New Roman" pitchFamily="18" charset="0"/>
              </a:rPr>
              <a:t>  ,,</a:t>
            </a:r>
          </a:p>
        </p:txBody>
      </p:sp>
      <p:sp>
        <p:nvSpPr>
          <p:cNvPr id="12351" name="Rectangle 63"/>
          <p:cNvSpPr>
            <a:spLocks noChangeArrowheads="1"/>
          </p:cNvSpPr>
          <p:nvPr/>
        </p:nvSpPr>
        <p:spPr bwMode="auto">
          <a:xfrm>
            <a:off x="2498725" y="4983163"/>
            <a:ext cx="2109552" cy="369974"/>
          </a:xfrm>
          <a:prstGeom prst="rect">
            <a:avLst/>
          </a:prstGeom>
          <a:noFill/>
          <a:ln w="9525">
            <a:noFill/>
            <a:miter lim="800000"/>
            <a:headEnd/>
            <a:tailEnd/>
          </a:ln>
          <a:effectLst/>
        </p:spPr>
        <p:txBody>
          <a:bodyPr wrap="none" lIns="92075" tIns="46038" rIns="92075" bIns="46038">
            <a:spAutoFit/>
          </a:bodyPr>
          <a:lstStyle/>
          <a:p>
            <a:pPr algn="l"/>
            <a:r>
              <a:rPr lang="ru-RU" dirty="0" err="1">
                <a:latin typeface="Times New Roman" pitchFamily="18" charset="0"/>
                <a:cs typeface="Times New Roman" pitchFamily="18" charset="0"/>
              </a:rPr>
              <a:t>Put</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bits</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of</a:t>
            </a:r>
            <a:r>
              <a:rPr lang="ru-RU" dirty="0">
                <a:latin typeface="Times New Roman" pitchFamily="18" charset="0"/>
                <a:cs typeface="Times New Roman" pitchFamily="18" charset="0"/>
              </a:rPr>
              <a:t>  Z - </a:t>
            </a:r>
            <a:r>
              <a:rPr lang="ru-RU" dirty="0" err="1">
                <a:latin typeface="Times New Roman" pitchFamily="18" charset="0"/>
                <a:cs typeface="Times New Roman" pitchFamily="18" charset="0"/>
              </a:rPr>
              <a:t>string</a:t>
            </a:r>
            <a:endParaRPr lang="ru-RU" dirty="0">
              <a:latin typeface="Times New Roman" pitchFamily="18" charset="0"/>
              <a:cs typeface="Times New Roman" pitchFamily="18" charset="0"/>
            </a:endParaRPr>
          </a:p>
        </p:txBody>
      </p:sp>
      <p:sp>
        <p:nvSpPr>
          <p:cNvPr id="12355" name="Rectangle 67"/>
          <p:cNvSpPr>
            <a:spLocks noChangeArrowheads="1"/>
          </p:cNvSpPr>
          <p:nvPr/>
        </p:nvSpPr>
        <p:spPr bwMode="auto">
          <a:xfrm>
            <a:off x="2041525" y="5592763"/>
            <a:ext cx="428002" cy="400752"/>
          </a:xfrm>
          <a:prstGeom prst="rect">
            <a:avLst/>
          </a:prstGeom>
          <a:noFill/>
          <a:ln w="9525">
            <a:noFill/>
            <a:miter lim="800000"/>
            <a:headEnd/>
            <a:tailEnd/>
          </a:ln>
          <a:effectLst/>
        </p:spPr>
        <p:txBody>
          <a:bodyPr wrap="none" lIns="92075" tIns="46038" rIns="92075" bIns="46038">
            <a:spAutoFit/>
          </a:bodyPr>
          <a:lstStyle/>
          <a:p>
            <a:pPr algn="l"/>
            <a:r>
              <a:rPr lang="ru-RU" sz="2000" b="1">
                <a:latin typeface="Times New Roman" pitchFamily="18" charset="0"/>
                <a:cs typeface="Times New Roman" pitchFamily="18" charset="0"/>
              </a:rPr>
              <a:t>or</a:t>
            </a:r>
          </a:p>
        </p:txBody>
      </p:sp>
      <p:sp>
        <p:nvSpPr>
          <p:cNvPr id="12356" name="Rectangle 68"/>
          <p:cNvSpPr>
            <a:spLocks noChangeArrowheads="1"/>
          </p:cNvSpPr>
          <p:nvPr/>
        </p:nvSpPr>
        <p:spPr bwMode="auto">
          <a:xfrm>
            <a:off x="3794125" y="5592763"/>
            <a:ext cx="3943387" cy="646973"/>
          </a:xfrm>
          <a:prstGeom prst="rect">
            <a:avLst/>
          </a:prstGeom>
          <a:noFill/>
          <a:ln w="9525">
            <a:noFill/>
            <a:miter lim="800000"/>
            <a:headEnd/>
            <a:tailEnd/>
          </a:ln>
          <a:effectLst/>
        </p:spPr>
        <p:txBody>
          <a:bodyPr wrap="none" lIns="92075" tIns="46038" rIns="92075" bIns="46038">
            <a:spAutoFit/>
          </a:bodyPr>
          <a:lstStyle/>
          <a:p>
            <a:pPr algn="l"/>
            <a:r>
              <a:rPr lang="ru-RU" dirty="0" err="1">
                <a:latin typeface="Times New Roman" pitchFamily="18" charset="0"/>
                <a:cs typeface="Times New Roman" pitchFamily="18" charset="0"/>
              </a:rPr>
              <a:t>The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positions</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of</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the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authenticator</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can</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be</a:t>
            </a:r>
            <a:endParaRPr lang="ru-RU" dirty="0">
              <a:latin typeface="Times New Roman" pitchFamily="18" charset="0"/>
              <a:cs typeface="Times New Roman" pitchFamily="18" charset="0"/>
            </a:endParaRPr>
          </a:p>
          <a:p>
            <a:pPr algn="l"/>
            <a:r>
              <a:rPr lang="ru-RU" dirty="0" err="1">
                <a:latin typeface="Times New Roman" pitchFamily="18" charset="0"/>
                <a:cs typeface="Times New Roman" pitchFamily="18" charset="0"/>
              </a:rPr>
              <a:t>removed</a:t>
            </a:r>
            <a:endParaRPr lang="ru-RU" dirty="0">
              <a:latin typeface="Times New Roman" pitchFamily="18" charset="0"/>
              <a:cs typeface="Times New Roman" pitchFamily="18" charset="0"/>
            </a:endParaRPr>
          </a:p>
        </p:txBody>
      </p:sp>
      <p:sp>
        <p:nvSpPr>
          <p:cNvPr id="12358" name="Rectangle 70"/>
          <p:cNvSpPr>
            <a:spLocks noChangeArrowheads="1"/>
          </p:cNvSpPr>
          <p:nvPr/>
        </p:nvSpPr>
        <p:spPr bwMode="auto">
          <a:xfrm>
            <a:off x="468313" y="1415952"/>
            <a:ext cx="288541" cy="339196"/>
          </a:xfrm>
          <a:prstGeom prst="rect">
            <a:avLst/>
          </a:prstGeom>
          <a:noFill/>
          <a:ln w="9525">
            <a:noFill/>
            <a:miter lim="800000"/>
            <a:headEnd/>
            <a:tailEnd/>
          </a:ln>
          <a:effectLst/>
        </p:spPr>
        <p:txBody>
          <a:bodyPr wrap="none" lIns="92075" tIns="46038" rIns="92075" bIns="46038">
            <a:spAutoFit/>
          </a:bodyPr>
          <a:lstStyle/>
          <a:p>
            <a:pPr algn="l"/>
            <a:r>
              <a:rPr lang="ru-RU" sz="1600" b="1" dirty="0">
                <a:latin typeface="Times New Roman" pitchFamily="18" charset="0"/>
                <a:cs typeface="Times New Roman" pitchFamily="18" charset="0"/>
              </a:rPr>
              <a:t>0</a:t>
            </a:r>
          </a:p>
        </p:txBody>
      </p:sp>
      <p:graphicFrame>
        <p:nvGraphicFramePr>
          <p:cNvPr id="94210" name="Object 2"/>
          <p:cNvGraphicFramePr>
            <a:graphicFrameLocks/>
          </p:cNvGraphicFramePr>
          <p:nvPr/>
        </p:nvGraphicFramePr>
        <p:xfrm>
          <a:off x="611188" y="4868863"/>
          <a:ext cx="1482725" cy="522287"/>
        </p:xfrm>
        <a:graphic>
          <a:graphicData uri="http://schemas.openxmlformats.org/presentationml/2006/ole">
            <p:oleObj spid="_x0000_s52228" name="Формула" r:id="rId6" imgW="685800" imgH="241200" progId="Equation.3">
              <p:embed/>
            </p:oleObj>
          </a:graphicData>
        </a:graphic>
      </p:graphicFrame>
      <p:graphicFrame>
        <p:nvGraphicFramePr>
          <p:cNvPr id="94211" name="Object 3"/>
          <p:cNvGraphicFramePr>
            <a:graphicFrameLocks/>
          </p:cNvGraphicFramePr>
          <p:nvPr/>
        </p:nvGraphicFramePr>
        <p:xfrm>
          <a:off x="611188" y="5589588"/>
          <a:ext cx="1482725" cy="522287"/>
        </p:xfrm>
        <a:graphic>
          <a:graphicData uri="http://schemas.openxmlformats.org/presentationml/2006/ole">
            <p:oleObj spid="_x0000_s52229" name="Формула" r:id="rId7" imgW="685800" imgH="241200" progId="Equation.3">
              <p:embed/>
            </p:oleObj>
          </a:graphicData>
        </a:graphic>
      </p:graphicFrame>
      <p:graphicFrame>
        <p:nvGraphicFramePr>
          <p:cNvPr id="94212" name="Object 4"/>
          <p:cNvGraphicFramePr>
            <a:graphicFrameLocks/>
          </p:cNvGraphicFramePr>
          <p:nvPr/>
        </p:nvGraphicFramePr>
        <p:xfrm>
          <a:off x="2484438" y="5570538"/>
          <a:ext cx="1069975" cy="522287"/>
        </p:xfrm>
        <a:graphic>
          <a:graphicData uri="http://schemas.openxmlformats.org/presentationml/2006/ole">
            <p:oleObj spid="_x0000_s52230" name="Формула" r:id="rId8" imgW="495000" imgH="241200" progId="Equation.3">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Номер слайда 3"/>
          <p:cNvSpPr>
            <a:spLocks noGrp="1"/>
          </p:cNvSpPr>
          <p:nvPr>
            <p:ph type="sldNum" sz="quarter" idx="12"/>
          </p:nvPr>
        </p:nvSpPr>
        <p:spPr/>
        <p:txBody>
          <a:bodyPr/>
          <a:lstStyle/>
          <a:p>
            <a:r>
              <a:rPr lang="en-US" dirty="0" smtClean="0">
                <a:solidFill>
                  <a:schemeClr val="tx1"/>
                </a:solidFill>
                <a:latin typeface="Times New Roman" pitchFamily="18" charset="0"/>
                <a:cs typeface="Times New Roman" pitchFamily="18" charset="0"/>
              </a:rPr>
              <a:t>11</a:t>
            </a:r>
            <a:endParaRPr lang="ru-RU" dirty="0">
              <a:solidFill>
                <a:schemeClr val="tx1"/>
              </a:solidFill>
              <a:latin typeface="Times New Roman" pitchFamily="18" charset="0"/>
              <a:cs typeface="Times New Roman" pitchFamily="18" charset="0"/>
            </a:endParaRPr>
          </a:p>
        </p:txBody>
      </p:sp>
      <p:sp>
        <p:nvSpPr>
          <p:cNvPr id="14338" name="Rectangle 2"/>
          <p:cNvSpPr>
            <a:spLocks noChangeArrowheads="1"/>
          </p:cNvSpPr>
          <p:nvPr/>
        </p:nvSpPr>
        <p:spPr bwMode="auto">
          <a:xfrm>
            <a:off x="288925" y="258763"/>
            <a:ext cx="184150" cy="396875"/>
          </a:xfrm>
          <a:prstGeom prst="rect">
            <a:avLst/>
          </a:prstGeom>
          <a:noFill/>
          <a:ln w="9525">
            <a:noFill/>
            <a:miter lim="800000"/>
            <a:headEnd/>
            <a:tailEnd/>
          </a:ln>
          <a:effectLst/>
        </p:spPr>
        <p:txBody>
          <a:bodyPr wrap="none" anchor="ctr"/>
          <a:lstStyle/>
          <a:p>
            <a:endParaRPr lang="ru-RU">
              <a:latin typeface="Times New Roman" pitchFamily="18" charset="0"/>
              <a:cs typeface="Times New Roman" pitchFamily="18" charset="0"/>
            </a:endParaRPr>
          </a:p>
        </p:txBody>
      </p:sp>
      <p:sp>
        <p:nvSpPr>
          <p:cNvPr id="14339" name="Rectangle 3"/>
          <p:cNvSpPr>
            <a:spLocks noChangeArrowheads="1"/>
          </p:cNvSpPr>
          <p:nvPr/>
        </p:nvSpPr>
        <p:spPr bwMode="auto">
          <a:xfrm>
            <a:off x="685800" y="2071678"/>
            <a:ext cx="322204" cy="462307"/>
          </a:xfrm>
          <a:prstGeom prst="rect">
            <a:avLst/>
          </a:prstGeom>
          <a:noFill/>
          <a:ln w="9525">
            <a:noFill/>
            <a:miter lim="800000"/>
            <a:headEnd/>
            <a:tailEnd/>
          </a:ln>
          <a:effectLst/>
        </p:spPr>
        <p:txBody>
          <a:bodyPr wrap="none" lIns="92075" tIns="46038" rIns="92075" bIns="46038">
            <a:spAutoFit/>
          </a:bodyPr>
          <a:lstStyle/>
          <a:p>
            <a:pPr algn="l"/>
            <a:r>
              <a:rPr lang="ru-RU" sz="2400" i="1" dirty="0" err="1">
                <a:latin typeface="Times New Roman" pitchFamily="18" charset="0"/>
                <a:cs typeface="Times New Roman" pitchFamily="18" charset="0"/>
              </a:rPr>
              <a:t>v</a:t>
            </a:r>
            <a:endParaRPr lang="ru-RU" sz="2400" i="1" dirty="0">
              <a:latin typeface="Times New Roman" pitchFamily="18" charset="0"/>
              <a:cs typeface="Times New Roman" pitchFamily="18" charset="0"/>
            </a:endParaRPr>
          </a:p>
        </p:txBody>
      </p:sp>
      <p:sp>
        <p:nvSpPr>
          <p:cNvPr id="14342" name="Rectangle 6"/>
          <p:cNvSpPr>
            <a:spLocks noChangeArrowheads="1"/>
          </p:cNvSpPr>
          <p:nvPr/>
        </p:nvSpPr>
        <p:spPr bwMode="auto">
          <a:xfrm>
            <a:off x="0" y="1066800"/>
            <a:ext cx="9142413" cy="762000"/>
          </a:xfrm>
          <a:prstGeom prst="rect">
            <a:avLst/>
          </a:prstGeom>
          <a:solidFill>
            <a:schemeClr val="bg1"/>
          </a:solidFill>
          <a:ln w="9525">
            <a:noFill/>
            <a:miter lim="800000"/>
            <a:headEnd/>
            <a:tailEnd/>
          </a:ln>
          <a:effectLst/>
        </p:spPr>
        <p:txBody>
          <a:bodyPr wrap="none" anchor="ctr"/>
          <a:lstStyle/>
          <a:p>
            <a:endParaRPr lang="ru-RU">
              <a:latin typeface="Times New Roman" pitchFamily="18" charset="0"/>
              <a:cs typeface="Times New Roman" pitchFamily="18" charset="0"/>
            </a:endParaRPr>
          </a:p>
        </p:txBody>
      </p:sp>
      <p:sp>
        <p:nvSpPr>
          <p:cNvPr id="14343" name="Rectangle 7"/>
          <p:cNvSpPr>
            <a:spLocks noChangeArrowheads="1"/>
          </p:cNvSpPr>
          <p:nvPr/>
        </p:nvSpPr>
        <p:spPr bwMode="auto">
          <a:xfrm>
            <a:off x="236538" y="1143000"/>
            <a:ext cx="322204" cy="462307"/>
          </a:xfrm>
          <a:prstGeom prst="rect">
            <a:avLst/>
          </a:prstGeom>
          <a:noFill/>
          <a:ln w="9525">
            <a:noFill/>
            <a:miter lim="800000"/>
            <a:headEnd/>
            <a:tailEnd/>
          </a:ln>
          <a:effectLst/>
        </p:spPr>
        <p:txBody>
          <a:bodyPr wrap="none" lIns="92075" tIns="46038" rIns="92075" bIns="46038">
            <a:spAutoFit/>
          </a:bodyPr>
          <a:lstStyle/>
          <a:p>
            <a:pPr algn="l"/>
            <a:r>
              <a:rPr lang="ru-RU" sz="2400" i="1">
                <a:latin typeface="Times New Roman" pitchFamily="18" charset="0"/>
                <a:cs typeface="Times New Roman" pitchFamily="18" charset="0"/>
              </a:rPr>
              <a:t>v</a:t>
            </a:r>
          </a:p>
        </p:txBody>
      </p:sp>
      <p:sp>
        <p:nvSpPr>
          <p:cNvPr id="14344" name="Rectangle 8"/>
          <p:cNvSpPr>
            <a:spLocks noChangeArrowheads="1"/>
          </p:cNvSpPr>
          <p:nvPr/>
        </p:nvSpPr>
        <p:spPr bwMode="auto">
          <a:xfrm>
            <a:off x="1063625" y="971550"/>
            <a:ext cx="264496" cy="308419"/>
          </a:xfrm>
          <a:prstGeom prst="rect">
            <a:avLst/>
          </a:prstGeom>
          <a:noFill/>
          <a:ln w="9525">
            <a:noFill/>
            <a:miter lim="800000"/>
            <a:headEnd/>
            <a:tailEnd/>
          </a:ln>
          <a:effectLst/>
        </p:spPr>
        <p:txBody>
          <a:bodyPr wrap="none" lIns="92075" tIns="46038" rIns="92075" bIns="46038">
            <a:spAutoFit/>
          </a:bodyPr>
          <a:lstStyle/>
          <a:p>
            <a:pPr algn="l"/>
            <a:r>
              <a:rPr lang="ru-RU" sz="1400" i="1">
                <a:latin typeface="Times New Roman" pitchFamily="18" charset="0"/>
                <a:cs typeface="Times New Roman" pitchFamily="18" charset="0"/>
              </a:rPr>
              <a:t>x</a:t>
            </a:r>
          </a:p>
        </p:txBody>
      </p:sp>
      <p:sp>
        <p:nvSpPr>
          <p:cNvPr id="14345" name="Rectangle 9"/>
          <p:cNvSpPr>
            <a:spLocks noChangeArrowheads="1"/>
          </p:cNvSpPr>
          <p:nvPr/>
        </p:nvSpPr>
        <p:spPr bwMode="auto">
          <a:xfrm>
            <a:off x="1601788" y="971550"/>
            <a:ext cx="264496" cy="308419"/>
          </a:xfrm>
          <a:prstGeom prst="rect">
            <a:avLst/>
          </a:prstGeom>
          <a:noFill/>
          <a:ln w="9525">
            <a:noFill/>
            <a:miter lim="800000"/>
            <a:headEnd/>
            <a:tailEnd/>
          </a:ln>
          <a:effectLst/>
        </p:spPr>
        <p:txBody>
          <a:bodyPr wrap="none" lIns="92075" tIns="46038" rIns="92075" bIns="46038">
            <a:spAutoFit/>
          </a:bodyPr>
          <a:lstStyle/>
          <a:p>
            <a:pPr algn="l"/>
            <a:r>
              <a:rPr lang="ru-RU" sz="1400" i="1">
                <a:latin typeface="Times New Roman" pitchFamily="18" charset="0"/>
                <a:cs typeface="Times New Roman" pitchFamily="18" charset="0"/>
              </a:rPr>
              <a:t>x</a:t>
            </a:r>
          </a:p>
        </p:txBody>
      </p:sp>
      <p:sp>
        <p:nvSpPr>
          <p:cNvPr id="14346" name="Rectangle 10"/>
          <p:cNvSpPr>
            <a:spLocks noChangeArrowheads="1"/>
          </p:cNvSpPr>
          <p:nvPr/>
        </p:nvSpPr>
        <p:spPr bwMode="auto">
          <a:xfrm>
            <a:off x="2190750" y="971550"/>
            <a:ext cx="264496" cy="308419"/>
          </a:xfrm>
          <a:prstGeom prst="rect">
            <a:avLst/>
          </a:prstGeom>
          <a:noFill/>
          <a:ln w="9525">
            <a:noFill/>
            <a:miter lim="800000"/>
            <a:headEnd/>
            <a:tailEnd/>
          </a:ln>
          <a:effectLst/>
        </p:spPr>
        <p:txBody>
          <a:bodyPr wrap="none" lIns="92075" tIns="46038" rIns="92075" bIns="46038">
            <a:spAutoFit/>
          </a:bodyPr>
          <a:lstStyle/>
          <a:p>
            <a:pPr algn="l"/>
            <a:r>
              <a:rPr lang="ru-RU" sz="1400" i="1">
                <a:latin typeface="Times New Roman" pitchFamily="18" charset="0"/>
                <a:cs typeface="Times New Roman" pitchFamily="18" charset="0"/>
              </a:rPr>
              <a:t>x</a:t>
            </a:r>
          </a:p>
        </p:txBody>
      </p:sp>
      <p:sp>
        <p:nvSpPr>
          <p:cNvPr id="14347" name="Rectangle 11"/>
          <p:cNvSpPr>
            <a:spLocks noChangeArrowheads="1"/>
          </p:cNvSpPr>
          <p:nvPr/>
        </p:nvSpPr>
        <p:spPr bwMode="auto">
          <a:xfrm>
            <a:off x="600075" y="1143000"/>
            <a:ext cx="359073" cy="462307"/>
          </a:xfrm>
          <a:prstGeom prst="rect">
            <a:avLst/>
          </a:prstGeom>
          <a:noFill/>
          <a:ln w="9525">
            <a:noFill/>
            <a:miter lim="800000"/>
            <a:headEnd/>
            <a:tailEnd/>
          </a:ln>
          <a:effectLst/>
        </p:spPr>
        <p:txBody>
          <a:bodyPr wrap="none" lIns="92075" tIns="46038" rIns="92075" bIns="46038">
            <a:spAutoFit/>
          </a:bodyPr>
          <a:lstStyle/>
          <a:p>
            <a:pPr algn="l"/>
            <a:r>
              <a:rPr lang="ru-RU" sz="2400">
                <a:latin typeface="Times New Roman" pitchFamily="18" charset="0"/>
                <a:cs typeface="Times New Roman" pitchFamily="18" charset="0"/>
              </a:rPr>
              <a:t>=</a:t>
            </a:r>
          </a:p>
        </p:txBody>
      </p:sp>
      <p:sp>
        <p:nvSpPr>
          <p:cNvPr id="14348" name="Rectangle 12"/>
          <p:cNvSpPr>
            <a:spLocks noChangeArrowheads="1"/>
          </p:cNvSpPr>
          <p:nvPr/>
        </p:nvSpPr>
        <p:spPr bwMode="auto">
          <a:xfrm>
            <a:off x="1000125" y="1143000"/>
            <a:ext cx="339837" cy="462307"/>
          </a:xfrm>
          <a:prstGeom prst="rect">
            <a:avLst/>
          </a:prstGeom>
          <a:noFill/>
          <a:ln w="9525">
            <a:noFill/>
            <a:miter lim="800000"/>
            <a:headEnd/>
            <a:tailEnd/>
          </a:ln>
          <a:effectLst/>
        </p:spPr>
        <p:txBody>
          <a:bodyPr wrap="none" lIns="92075" tIns="46038" rIns="92075" bIns="46038">
            <a:spAutoFit/>
          </a:bodyPr>
          <a:lstStyle/>
          <a:p>
            <a:pPr algn="l"/>
            <a:r>
              <a:rPr lang="ru-RU" sz="2400">
                <a:latin typeface="Times New Roman" pitchFamily="18" charset="0"/>
                <a:cs typeface="Times New Roman" pitchFamily="18" charset="0"/>
              </a:rPr>
              <a:t>0</a:t>
            </a:r>
          </a:p>
        </p:txBody>
      </p:sp>
      <p:sp>
        <p:nvSpPr>
          <p:cNvPr id="14349" name="Rectangle 13"/>
          <p:cNvSpPr>
            <a:spLocks noChangeArrowheads="1"/>
          </p:cNvSpPr>
          <p:nvPr/>
        </p:nvSpPr>
        <p:spPr bwMode="auto">
          <a:xfrm>
            <a:off x="1174750" y="1143000"/>
            <a:ext cx="482312" cy="462307"/>
          </a:xfrm>
          <a:prstGeom prst="rect">
            <a:avLst/>
          </a:prstGeom>
          <a:noFill/>
          <a:ln w="9525">
            <a:noFill/>
            <a:miter lim="800000"/>
            <a:headEnd/>
            <a:tailEnd/>
          </a:ln>
          <a:effectLst/>
        </p:spPr>
        <p:txBody>
          <a:bodyPr wrap="none" lIns="92075" tIns="46038" rIns="92075" bIns="46038">
            <a:spAutoFit/>
          </a:bodyPr>
          <a:lstStyle/>
          <a:p>
            <a:pPr algn="l"/>
            <a:r>
              <a:rPr lang="ru-RU" sz="2400" dirty="0">
                <a:latin typeface="Times New Roman" pitchFamily="18" charset="0"/>
                <a:cs typeface="Times New Roman" pitchFamily="18" charset="0"/>
              </a:rPr>
              <a:t>11</a:t>
            </a:r>
          </a:p>
        </p:txBody>
      </p:sp>
      <p:sp>
        <p:nvSpPr>
          <p:cNvPr id="14350" name="Rectangle 14"/>
          <p:cNvSpPr>
            <a:spLocks noChangeArrowheads="1"/>
          </p:cNvSpPr>
          <p:nvPr/>
        </p:nvSpPr>
        <p:spPr bwMode="auto">
          <a:xfrm>
            <a:off x="1538288" y="1143000"/>
            <a:ext cx="339837" cy="462307"/>
          </a:xfrm>
          <a:prstGeom prst="rect">
            <a:avLst/>
          </a:prstGeom>
          <a:noFill/>
          <a:ln w="9525">
            <a:noFill/>
            <a:miter lim="800000"/>
            <a:headEnd/>
            <a:tailEnd/>
          </a:ln>
          <a:effectLst/>
        </p:spPr>
        <p:txBody>
          <a:bodyPr wrap="none" lIns="92075" tIns="46038" rIns="92075" bIns="46038">
            <a:spAutoFit/>
          </a:bodyPr>
          <a:lstStyle/>
          <a:p>
            <a:pPr algn="l"/>
            <a:r>
              <a:rPr lang="ru-RU" sz="2400" dirty="0">
                <a:latin typeface="Times New Roman" pitchFamily="18" charset="0"/>
                <a:cs typeface="Times New Roman" pitchFamily="18" charset="0"/>
              </a:rPr>
              <a:t>0</a:t>
            </a:r>
          </a:p>
        </p:txBody>
      </p:sp>
      <p:sp>
        <p:nvSpPr>
          <p:cNvPr id="14351" name="Rectangle 15"/>
          <p:cNvSpPr>
            <a:spLocks noChangeArrowheads="1"/>
          </p:cNvSpPr>
          <p:nvPr/>
        </p:nvSpPr>
        <p:spPr bwMode="auto">
          <a:xfrm>
            <a:off x="1763713" y="1143000"/>
            <a:ext cx="493725" cy="462307"/>
          </a:xfrm>
          <a:prstGeom prst="rect">
            <a:avLst/>
          </a:prstGeom>
          <a:noFill/>
          <a:ln w="9525">
            <a:noFill/>
            <a:miter lim="800000"/>
            <a:headEnd/>
            <a:tailEnd/>
          </a:ln>
          <a:effectLst/>
        </p:spPr>
        <p:txBody>
          <a:bodyPr wrap="none" lIns="92075" tIns="46038" rIns="92075" bIns="46038">
            <a:spAutoFit/>
          </a:bodyPr>
          <a:lstStyle/>
          <a:p>
            <a:pPr algn="l"/>
            <a:r>
              <a:rPr lang="ru-RU" sz="2400">
                <a:latin typeface="Times New Roman" pitchFamily="18" charset="0"/>
                <a:cs typeface="Times New Roman" pitchFamily="18" charset="0"/>
              </a:rPr>
              <a:t>01</a:t>
            </a:r>
          </a:p>
        </p:txBody>
      </p:sp>
      <p:sp>
        <p:nvSpPr>
          <p:cNvPr id="14352" name="Rectangle 16"/>
          <p:cNvSpPr>
            <a:spLocks noChangeArrowheads="1"/>
          </p:cNvSpPr>
          <p:nvPr/>
        </p:nvSpPr>
        <p:spPr bwMode="auto">
          <a:xfrm>
            <a:off x="2127250" y="1143000"/>
            <a:ext cx="339837" cy="462307"/>
          </a:xfrm>
          <a:prstGeom prst="rect">
            <a:avLst/>
          </a:prstGeom>
          <a:noFill/>
          <a:ln w="9525">
            <a:noFill/>
            <a:miter lim="800000"/>
            <a:headEnd/>
            <a:tailEnd/>
          </a:ln>
          <a:effectLst/>
        </p:spPr>
        <p:txBody>
          <a:bodyPr wrap="none" lIns="92075" tIns="46038" rIns="92075" bIns="46038">
            <a:spAutoFit/>
          </a:bodyPr>
          <a:lstStyle/>
          <a:p>
            <a:pPr algn="l"/>
            <a:r>
              <a:rPr lang="ru-RU" sz="2400">
                <a:latin typeface="Times New Roman" pitchFamily="18" charset="0"/>
                <a:cs typeface="Times New Roman" pitchFamily="18" charset="0"/>
              </a:rPr>
              <a:t>0</a:t>
            </a:r>
          </a:p>
        </p:txBody>
      </p:sp>
      <p:sp>
        <p:nvSpPr>
          <p:cNvPr id="14353" name="Rectangle 17"/>
          <p:cNvSpPr>
            <a:spLocks noChangeArrowheads="1"/>
          </p:cNvSpPr>
          <p:nvPr/>
        </p:nvSpPr>
        <p:spPr bwMode="auto">
          <a:xfrm>
            <a:off x="2301875" y="1143000"/>
            <a:ext cx="339837" cy="462307"/>
          </a:xfrm>
          <a:prstGeom prst="rect">
            <a:avLst/>
          </a:prstGeom>
          <a:noFill/>
          <a:ln w="9525">
            <a:noFill/>
            <a:miter lim="800000"/>
            <a:headEnd/>
            <a:tailEnd/>
          </a:ln>
          <a:effectLst/>
        </p:spPr>
        <p:txBody>
          <a:bodyPr wrap="none" lIns="92075" tIns="46038" rIns="92075" bIns="46038">
            <a:spAutoFit/>
          </a:bodyPr>
          <a:lstStyle/>
          <a:p>
            <a:pPr algn="l"/>
            <a:r>
              <a:rPr lang="ru-RU" sz="2400">
                <a:latin typeface="Times New Roman" pitchFamily="18" charset="0"/>
                <a:cs typeface="Times New Roman" pitchFamily="18" charset="0"/>
              </a:rPr>
              <a:t>1</a:t>
            </a:r>
          </a:p>
        </p:txBody>
      </p:sp>
      <p:sp>
        <p:nvSpPr>
          <p:cNvPr id="14354" name="Rectangle 18"/>
          <p:cNvSpPr>
            <a:spLocks noChangeArrowheads="1"/>
          </p:cNvSpPr>
          <p:nvPr/>
        </p:nvSpPr>
        <p:spPr bwMode="auto">
          <a:xfrm>
            <a:off x="217488" y="1635125"/>
            <a:ext cx="322204" cy="462307"/>
          </a:xfrm>
          <a:prstGeom prst="rect">
            <a:avLst/>
          </a:prstGeom>
          <a:noFill/>
          <a:ln w="9525">
            <a:noFill/>
            <a:miter lim="800000"/>
            <a:headEnd/>
            <a:tailEnd/>
          </a:ln>
          <a:effectLst/>
        </p:spPr>
        <p:txBody>
          <a:bodyPr wrap="none" lIns="92075" tIns="46038" rIns="92075" bIns="46038">
            <a:spAutoFit/>
          </a:bodyPr>
          <a:lstStyle/>
          <a:p>
            <a:pPr algn="l"/>
            <a:r>
              <a:rPr lang="ru-RU" sz="2400" i="1">
                <a:latin typeface="Times New Roman" pitchFamily="18" charset="0"/>
                <a:cs typeface="Times New Roman" pitchFamily="18" charset="0"/>
              </a:rPr>
              <a:t>v</a:t>
            </a:r>
          </a:p>
        </p:txBody>
      </p:sp>
      <p:sp>
        <p:nvSpPr>
          <p:cNvPr id="14355" name="Rectangle 19"/>
          <p:cNvSpPr>
            <a:spLocks noChangeArrowheads="1"/>
          </p:cNvSpPr>
          <p:nvPr/>
        </p:nvSpPr>
        <p:spPr bwMode="auto">
          <a:xfrm>
            <a:off x="581025" y="1635125"/>
            <a:ext cx="359073" cy="462307"/>
          </a:xfrm>
          <a:prstGeom prst="rect">
            <a:avLst/>
          </a:prstGeom>
          <a:noFill/>
          <a:ln w="9525">
            <a:noFill/>
            <a:miter lim="800000"/>
            <a:headEnd/>
            <a:tailEnd/>
          </a:ln>
          <a:effectLst/>
        </p:spPr>
        <p:txBody>
          <a:bodyPr wrap="none" lIns="92075" tIns="46038" rIns="92075" bIns="46038">
            <a:spAutoFit/>
          </a:bodyPr>
          <a:lstStyle/>
          <a:p>
            <a:pPr algn="l"/>
            <a:r>
              <a:rPr lang="ru-RU" sz="2400">
                <a:latin typeface="Times New Roman" pitchFamily="18" charset="0"/>
                <a:cs typeface="Times New Roman" pitchFamily="18" charset="0"/>
              </a:rPr>
              <a:t>=</a:t>
            </a:r>
          </a:p>
        </p:txBody>
      </p:sp>
      <p:sp>
        <p:nvSpPr>
          <p:cNvPr id="14356" name="Rectangle 20"/>
          <p:cNvSpPr>
            <a:spLocks noChangeArrowheads="1"/>
          </p:cNvSpPr>
          <p:nvPr/>
        </p:nvSpPr>
        <p:spPr bwMode="auto">
          <a:xfrm>
            <a:off x="1008063" y="1635125"/>
            <a:ext cx="1359988" cy="462307"/>
          </a:xfrm>
          <a:prstGeom prst="rect">
            <a:avLst/>
          </a:prstGeom>
          <a:noFill/>
          <a:ln w="9525">
            <a:noFill/>
            <a:miter lim="800000"/>
            <a:headEnd/>
            <a:tailEnd/>
          </a:ln>
          <a:effectLst/>
        </p:spPr>
        <p:txBody>
          <a:bodyPr wrap="none" lIns="92075" tIns="46038" rIns="92075" bIns="46038">
            <a:spAutoFit/>
          </a:bodyPr>
          <a:lstStyle/>
          <a:p>
            <a:pPr algn="l"/>
            <a:r>
              <a:rPr lang="ru-RU" sz="2400">
                <a:latin typeface="Times New Roman" pitchFamily="18" charset="0"/>
                <a:cs typeface="Times New Roman" pitchFamily="18" charset="0"/>
              </a:rPr>
              <a:t>11110111</a:t>
            </a:r>
          </a:p>
        </p:txBody>
      </p:sp>
      <p:graphicFrame>
        <p:nvGraphicFramePr>
          <p:cNvPr id="14357" name="Object 21"/>
          <p:cNvGraphicFramePr>
            <a:graphicFrameLocks/>
          </p:cNvGraphicFramePr>
          <p:nvPr/>
        </p:nvGraphicFramePr>
        <p:xfrm>
          <a:off x="2627313" y="1196975"/>
          <a:ext cx="576262" cy="920750"/>
        </p:xfrm>
        <a:graphic>
          <a:graphicData uri="http://schemas.openxmlformats.org/presentationml/2006/ole">
            <p:oleObj spid="_x0000_s53250" name="Формула" r:id="rId4" imgW="228600" imgH="482400" progId="Equation.3">
              <p:embed/>
            </p:oleObj>
          </a:graphicData>
        </a:graphic>
      </p:graphicFrame>
      <p:sp>
        <p:nvSpPr>
          <p:cNvPr id="14358" name="Rectangle 22"/>
          <p:cNvSpPr>
            <a:spLocks noChangeArrowheads="1"/>
          </p:cNvSpPr>
          <p:nvPr/>
        </p:nvSpPr>
        <p:spPr bwMode="auto">
          <a:xfrm>
            <a:off x="214282" y="1546225"/>
            <a:ext cx="346249" cy="462307"/>
          </a:xfrm>
          <a:prstGeom prst="rect">
            <a:avLst/>
          </a:prstGeom>
          <a:noFill/>
          <a:ln w="9525">
            <a:noFill/>
            <a:miter lim="800000"/>
            <a:headEnd/>
            <a:tailEnd/>
          </a:ln>
          <a:effectLst/>
        </p:spPr>
        <p:txBody>
          <a:bodyPr wrap="none" lIns="92075" tIns="46038" rIns="92075" bIns="46038">
            <a:spAutoFit/>
          </a:bodyPr>
          <a:lstStyle/>
          <a:p>
            <a:pPr algn="l"/>
            <a:r>
              <a:rPr lang="ru-RU" sz="2400" b="1" dirty="0">
                <a:latin typeface="Times New Roman" pitchFamily="18" charset="0"/>
                <a:cs typeface="Times New Roman" pitchFamily="18" charset="0"/>
              </a:rPr>
              <a:t>~</a:t>
            </a:r>
          </a:p>
        </p:txBody>
      </p:sp>
      <p:sp>
        <p:nvSpPr>
          <p:cNvPr id="14359" name="Rectangle 23"/>
          <p:cNvSpPr>
            <a:spLocks noChangeArrowheads="1"/>
          </p:cNvSpPr>
          <p:nvPr/>
        </p:nvSpPr>
        <p:spPr bwMode="auto">
          <a:xfrm>
            <a:off x="3565525" y="868363"/>
            <a:ext cx="5500688" cy="1477970"/>
          </a:xfrm>
          <a:prstGeom prst="rect">
            <a:avLst/>
          </a:prstGeom>
          <a:noFill/>
          <a:ln w="9525">
            <a:noFill/>
            <a:miter lim="800000"/>
            <a:headEnd/>
            <a:tailEnd/>
          </a:ln>
          <a:effectLst/>
        </p:spPr>
        <p:txBody>
          <a:bodyPr lIns="92075" tIns="46038" rIns="92075" bIns="46038">
            <a:spAutoFit/>
          </a:bodyPr>
          <a:lstStyle/>
          <a:p>
            <a:pPr algn="l"/>
            <a:r>
              <a:rPr lang="ru-RU" dirty="0" err="1" smtClean="0">
                <a:latin typeface="Times New Roman" pitchFamily="18" charset="0"/>
                <a:cs typeface="Times New Roman" pitchFamily="18" charset="0"/>
              </a:rPr>
              <a:t>The</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probability</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of</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substituting</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the</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message</a:t>
            </a:r>
            <a:r>
              <a:rPr lang="ru-RU" dirty="0" smtClean="0">
                <a:latin typeface="Times New Roman" pitchFamily="18" charset="0"/>
                <a:cs typeface="Times New Roman" pitchFamily="18" charset="0"/>
              </a:rPr>
              <a:t> M</a:t>
            </a:r>
          </a:p>
          <a:p>
            <a:pPr algn="l"/>
            <a:r>
              <a:rPr lang="ru-RU" dirty="0" err="1" smtClean="0">
                <a:latin typeface="Times New Roman" pitchFamily="18" charset="0"/>
                <a:cs typeface="Times New Roman" pitchFamily="18" charset="0"/>
              </a:rPr>
              <a:t>for</a:t>
            </a:r>
            <a:r>
              <a:rPr lang="ru-RU" dirty="0" smtClean="0">
                <a:latin typeface="Times New Roman" pitchFamily="18" charset="0"/>
                <a:cs typeface="Times New Roman" pitchFamily="18" charset="0"/>
              </a:rPr>
              <a:t> M </a:t>
            </a:r>
            <a:r>
              <a:rPr lang="ru-RU" dirty="0" err="1" smtClean="0">
                <a:latin typeface="Times New Roman" pitchFamily="18" charset="0"/>
                <a:cs typeface="Times New Roman" pitchFamily="18" charset="0"/>
              </a:rPr>
              <a:t>without</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detecting</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this</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fact</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by</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Bob</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is</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determind</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by</a:t>
            </a:r>
            <a:r>
              <a:rPr lang="ru-RU" dirty="0" smtClean="0">
                <a:latin typeface="Times New Roman" pitchFamily="18" charset="0"/>
                <a:cs typeface="Times New Roman" pitchFamily="18" charset="0"/>
              </a:rPr>
              <a:t> 0         1 </a:t>
            </a:r>
            <a:r>
              <a:rPr lang="ru-RU" dirty="0" err="1" smtClean="0">
                <a:latin typeface="Times New Roman" pitchFamily="18" charset="0"/>
                <a:cs typeface="Times New Roman" pitchFamily="18" charset="0"/>
              </a:rPr>
              <a:t>distance</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between</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the</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code</a:t>
            </a:r>
            <a:r>
              <a:rPr lang="ru-RU" dirty="0" smtClean="0">
                <a:latin typeface="Times New Roman" pitchFamily="18" charset="0"/>
                <a:cs typeface="Times New Roman" pitchFamily="18" charset="0"/>
              </a:rPr>
              <a:t> </a:t>
            </a:r>
          </a:p>
          <a:p>
            <a:pPr algn="l"/>
            <a:r>
              <a:rPr lang="ru-RU" dirty="0" err="1" smtClean="0">
                <a:latin typeface="Times New Roman" pitchFamily="18" charset="0"/>
                <a:cs typeface="Times New Roman" pitchFamily="18" charset="0"/>
              </a:rPr>
              <a:t>words</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and</a:t>
            </a:r>
            <a:r>
              <a:rPr lang="ru-RU" dirty="0" smtClean="0">
                <a:latin typeface="Times New Roman" pitchFamily="18" charset="0"/>
                <a:cs typeface="Times New Roman" pitchFamily="18" charset="0"/>
              </a:rPr>
              <a:t>    . ( </a:t>
            </a:r>
            <a:r>
              <a:rPr lang="ru-RU" dirty="0" err="1" smtClean="0">
                <a:latin typeface="Times New Roman" pitchFamily="18" charset="0"/>
                <a:cs typeface="Times New Roman" pitchFamily="18" charset="0"/>
              </a:rPr>
              <a:t>This</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distance</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property</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differs</a:t>
            </a:r>
            <a:endParaRPr lang="ru-RU" dirty="0" smtClean="0">
              <a:latin typeface="Times New Roman" pitchFamily="18" charset="0"/>
              <a:cs typeface="Times New Roman" pitchFamily="18" charset="0"/>
            </a:endParaRPr>
          </a:p>
          <a:p>
            <a:pPr algn="l"/>
            <a:r>
              <a:rPr lang="ru-RU" dirty="0" err="1" smtClean="0">
                <a:latin typeface="Times New Roman" pitchFamily="18" charset="0"/>
                <a:cs typeface="Times New Roman" pitchFamily="18" charset="0"/>
              </a:rPr>
              <a:t>from</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the</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ordinary</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Hamming</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distance</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graphicFrame>
        <p:nvGraphicFramePr>
          <p:cNvPr id="14360" name="Object 24"/>
          <p:cNvGraphicFramePr>
            <a:graphicFrameLocks/>
          </p:cNvGraphicFramePr>
          <p:nvPr/>
        </p:nvGraphicFramePr>
        <p:xfrm>
          <a:off x="3857620" y="1500174"/>
          <a:ext cx="360362" cy="252412"/>
        </p:xfrm>
        <a:graphic>
          <a:graphicData uri="http://schemas.openxmlformats.org/presentationml/2006/ole">
            <p:oleObj spid="_x0000_s53251" name="Формула" r:id="rId5" imgW="190440" imgH="139680" progId="Equation.3">
              <p:embed/>
            </p:oleObj>
          </a:graphicData>
        </a:graphic>
      </p:graphicFrame>
      <p:sp>
        <p:nvSpPr>
          <p:cNvPr id="14361" name="Rectangle 25"/>
          <p:cNvSpPr>
            <a:spLocks noChangeArrowheads="1"/>
          </p:cNvSpPr>
          <p:nvPr/>
        </p:nvSpPr>
        <p:spPr bwMode="auto">
          <a:xfrm>
            <a:off x="7610588" y="715963"/>
            <a:ext cx="318998" cy="400752"/>
          </a:xfrm>
          <a:prstGeom prst="rect">
            <a:avLst/>
          </a:prstGeom>
          <a:noFill/>
          <a:ln w="9525">
            <a:noFill/>
            <a:miter lim="800000"/>
            <a:headEnd/>
            <a:tailEnd/>
          </a:ln>
          <a:effectLst/>
        </p:spPr>
        <p:txBody>
          <a:bodyPr wrap="none" lIns="92075" tIns="46038" rIns="92075" bIns="46038">
            <a:spAutoFit/>
          </a:bodyPr>
          <a:lstStyle/>
          <a:p>
            <a:pPr algn="l"/>
            <a:r>
              <a:rPr lang="ru-RU" sz="2000" b="1" dirty="0">
                <a:latin typeface="Times New Roman" pitchFamily="18" charset="0"/>
                <a:cs typeface="Times New Roman" pitchFamily="18" charset="0"/>
              </a:rPr>
              <a:t>~</a:t>
            </a:r>
          </a:p>
        </p:txBody>
      </p:sp>
      <p:sp>
        <p:nvSpPr>
          <p:cNvPr id="14362" name="Rectangle 26"/>
          <p:cNvSpPr>
            <a:spLocks noChangeArrowheads="1"/>
          </p:cNvSpPr>
          <p:nvPr/>
        </p:nvSpPr>
        <p:spPr bwMode="auto">
          <a:xfrm>
            <a:off x="4143372" y="1609371"/>
            <a:ext cx="323807" cy="462307"/>
          </a:xfrm>
          <a:prstGeom prst="rect">
            <a:avLst/>
          </a:prstGeom>
          <a:noFill/>
          <a:ln w="9525">
            <a:noFill/>
            <a:miter lim="800000"/>
            <a:headEnd/>
            <a:tailEnd/>
          </a:ln>
          <a:effectLst/>
        </p:spPr>
        <p:txBody>
          <a:bodyPr wrap="none" lIns="92075" tIns="46038" rIns="92075" bIns="46038">
            <a:spAutoFit/>
          </a:bodyPr>
          <a:lstStyle/>
          <a:p>
            <a:pPr algn="l"/>
            <a:r>
              <a:rPr lang="ru-RU" sz="2400" i="1" dirty="0" err="1" smtClean="0">
                <a:latin typeface="Times New Roman" pitchFamily="18" charset="0"/>
                <a:cs typeface="Times New Roman" pitchFamily="18" charset="0"/>
              </a:rPr>
              <a:t>v</a:t>
            </a:r>
            <a:endParaRPr lang="ru-RU" sz="2400" i="1" dirty="0">
              <a:latin typeface="Times New Roman" pitchFamily="18" charset="0"/>
              <a:cs typeface="Times New Roman" pitchFamily="18" charset="0"/>
            </a:endParaRPr>
          </a:p>
        </p:txBody>
      </p:sp>
      <p:sp>
        <p:nvSpPr>
          <p:cNvPr id="14363" name="Rectangle 27"/>
          <p:cNvSpPr>
            <a:spLocks noChangeArrowheads="1"/>
          </p:cNvSpPr>
          <p:nvPr/>
        </p:nvSpPr>
        <p:spPr bwMode="auto">
          <a:xfrm>
            <a:off x="4786314" y="1609371"/>
            <a:ext cx="323807" cy="462307"/>
          </a:xfrm>
          <a:prstGeom prst="rect">
            <a:avLst/>
          </a:prstGeom>
          <a:noFill/>
          <a:ln w="9525">
            <a:noFill/>
            <a:miter lim="800000"/>
            <a:headEnd/>
            <a:tailEnd/>
          </a:ln>
          <a:effectLst/>
        </p:spPr>
        <p:txBody>
          <a:bodyPr wrap="none" lIns="92075" tIns="46038" rIns="92075" bIns="46038">
            <a:spAutoFit/>
          </a:bodyPr>
          <a:lstStyle/>
          <a:p>
            <a:pPr algn="l"/>
            <a:r>
              <a:rPr lang="ru-RU" sz="2400" i="1" dirty="0" err="1">
                <a:latin typeface="Times New Roman" pitchFamily="18" charset="0"/>
                <a:cs typeface="Times New Roman" pitchFamily="18" charset="0"/>
              </a:rPr>
              <a:t>v</a:t>
            </a:r>
            <a:endParaRPr lang="ru-RU" sz="2400" i="1" dirty="0">
              <a:latin typeface="Times New Roman" pitchFamily="18" charset="0"/>
              <a:cs typeface="Times New Roman" pitchFamily="18" charset="0"/>
            </a:endParaRPr>
          </a:p>
        </p:txBody>
      </p:sp>
      <p:sp>
        <p:nvSpPr>
          <p:cNvPr id="14364" name="Rectangle 28"/>
          <p:cNvSpPr>
            <a:spLocks noChangeArrowheads="1"/>
          </p:cNvSpPr>
          <p:nvPr/>
        </p:nvSpPr>
        <p:spPr bwMode="auto">
          <a:xfrm>
            <a:off x="4786314" y="1528050"/>
            <a:ext cx="318998" cy="400752"/>
          </a:xfrm>
          <a:prstGeom prst="rect">
            <a:avLst/>
          </a:prstGeom>
          <a:noFill/>
          <a:ln w="9525">
            <a:noFill/>
            <a:miter lim="800000"/>
            <a:headEnd/>
            <a:tailEnd/>
          </a:ln>
          <a:effectLst/>
        </p:spPr>
        <p:txBody>
          <a:bodyPr wrap="none" lIns="92075" tIns="46038" rIns="92075" bIns="46038">
            <a:spAutoFit/>
          </a:bodyPr>
          <a:lstStyle/>
          <a:p>
            <a:pPr algn="l"/>
            <a:r>
              <a:rPr lang="ru-RU" sz="2000" b="1" dirty="0">
                <a:latin typeface="Times New Roman" pitchFamily="18" charset="0"/>
                <a:cs typeface="Times New Roman" pitchFamily="18" charset="0"/>
              </a:rPr>
              <a:t>~</a:t>
            </a:r>
          </a:p>
        </p:txBody>
      </p:sp>
      <p:sp>
        <p:nvSpPr>
          <p:cNvPr id="14367" name="Rectangle 31"/>
          <p:cNvSpPr>
            <a:spLocks noChangeArrowheads="1"/>
          </p:cNvSpPr>
          <p:nvPr/>
        </p:nvSpPr>
        <p:spPr bwMode="auto">
          <a:xfrm>
            <a:off x="136525" y="2773363"/>
            <a:ext cx="1601400" cy="400752"/>
          </a:xfrm>
          <a:prstGeom prst="rect">
            <a:avLst/>
          </a:prstGeom>
          <a:noFill/>
          <a:ln w="9525">
            <a:noFill/>
            <a:miter lim="800000"/>
            <a:headEnd/>
            <a:tailEnd/>
          </a:ln>
          <a:effectLst/>
        </p:spPr>
        <p:txBody>
          <a:bodyPr wrap="none" lIns="92075" tIns="46038" rIns="92075" bIns="46038">
            <a:spAutoFit/>
          </a:bodyPr>
          <a:lstStyle/>
          <a:p>
            <a:pPr algn="l"/>
            <a:r>
              <a:rPr lang="ru-RU" sz="2000" b="1">
                <a:latin typeface="Times New Roman" pitchFamily="18" charset="0"/>
                <a:cs typeface="Times New Roman" pitchFamily="18" charset="0"/>
              </a:rPr>
              <a:t>Definition 1 .</a:t>
            </a:r>
          </a:p>
        </p:txBody>
      </p:sp>
      <p:graphicFrame>
        <p:nvGraphicFramePr>
          <p:cNvPr id="14368" name="Object 32"/>
          <p:cNvGraphicFramePr>
            <a:graphicFrameLocks/>
          </p:cNvGraphicFramePr>
          <p:nvPr/>
        </p:nvGraphicFramePr>
        <p:xfrm>
          <a:off x="3851275" y="2786059"/>
          <a:ext cx="2127250" cy="642942"/>
        </p:xfrm>
        <a:graphic>
          <a:graphicData uri="http://schemas.openxmlformats.org/presentationml/2006/ole">
            <p:oleObj spid="_x0000_s53252" name="Формула" r:id="rId6" imgW="1193760" imgH="330120" progId="Equation.3">
              <p:embed/>
            </p:oleObj>
          </a:graphicData>
        </a:graphic>
      </p:graphicFrame>
      <p:graphicFrame>
        <p:nvGraphicFramePr>
          <p:cNvPr id="14369" name="Object 33"/>
          <p:cNvGraphicFramePr>
            <a:graphicFrameLocks/>
          </p:cNvGraphicFramePr>
          <p:nvPr/>
        </p:nvGraphicFramePr>
        <p:xfrm>
          <a:off x="3894138" y="3357563"/>
          <a:ext cx="1106490" cy="357190"/>
        </p:xfrm>
        <a:graphic>
          <a:graphicData uri="http://schemas.openxmlformats.org/presentationml/2006/ole">
            <p:oleObj spid="_x0000_s53253" name="Формула" r:id="rId7" imgW="342720" imgH="152280" progId="Equation.3">
              <p:embed/>
            </p:oleObj>
          </a:graphicData>
        </a:graphic>
      </p:graphicFrame>
      <p:sp>
        <p:nvSpPr>
          <p:cNvPr id="14370" name="Rectangle 34"/>
          <p:cNvSpPr>
            <a:spLocks noChangeArrowheads="1"/>
          </p:cNvSpPr>
          <p:nvPr/>
        </p:nvSpPr>
        <p:spPr bwMode="auto">
          <a:xfrm>
            <a:off x="4403725" y="3306763"/>
            <a:ext cx="318998" cy="400752"/>
          </a:xfrm>
          <a:prstGeom prst="rect">
            <a:avLst/>
          </a:prstGeom>
          <a:noFill/>
          <a:ln w="9525">
            <a:noFill/>
            <a:miter lim="800000"/>
            <a:headEnd/>
            <a:tailEnd/>
          </a:ln>
          <a:effectLst/>
        </p:spPr>
        <p:txBody>
          <a:bodyPr wrap="none" lIns="92075" tIns="46038" rIns="92075" bIns="46038">
            <a:spAutoFit/>
          </a:bodyPr>
          <a:lstStyle/>
          <a:p>
            <a:pPr algn="l"/>
            <a:r>
              <a:rPr lang="ru-RU" sz="2000" b="1">
                <a:latin typeface="Times New Roman" pitchFamily="18" charset="0"/>
                <a:cs typeface="Times New Roman" pitchFamily="18" charset="0"/>
              </a:rPr>
              <a:t>~</a:t>
            </a:r>
          </a:p>
        </p:txBody>
      </p:sp>
      <p:sp>
        <p:nvSpPr>
          <p:cNvPr id="14378" name="Rectangle 42"/>
          <p:cNvSpPr>
            <a:spLocks noChangeArrowheads="1"/>
          </p:cNvSpPr>
          <p:nvPr/>
        </p:nvSpPr>
        <p:spPr bwMode="auto">
          <a:xfrm>
            <a:off x="60325" y="4678363"/>
            <a:ext cx="4392228" cy="708528"/>
          </a:xfrm>
          <a:prstGeom prst="rect">
            <a:avLst/>
          </a:prstGeom>
          <a:noFill/>
          <a:ln w="9525">
            <a:noFill/>
            <a:miter lim="800000"/>
            <a:headEnd/>
            <a:tailEnd/>
          </a:ln>
          <a:effectLst/>
        </p:spPr>
        <p:txBody>
          <a:bodyPr wrap="none" lIns="92075" tIns="46038" rIns="92075" bIns="46038">
            <a:spAutoFit/>
          </a:bodyPr>
          <a:lstStyle/>
          <a:p>
            <a:pPr algn="l"/>
            <a:r>
              <a:rPr lang="ru-RU" sz="2000" b="1" dirty="0" err="1">
                <a:latin typeface="Times New Roman" pitchFamily="18" charset="0"/>
                <a:cs typeface="Times New Roman" pitchFamily="18" charset="0"/>
              </a:rPr>
              <a:t>Definition</a:t>
            </a:r>
            <a:r>
              <a:rPr lang="ru-RU" sz="2000" b="1" dirty="0">
                <a:latin typeface="Times New Roman" pitchFamily="18" charset="0"/>
                <a:cs typeface="Times New Roman" pitchFamily="18" charset="0"/>
              </a:rPr>
              <a:t> 2 .</a:t>
            </a:r>
          </a:p>
          <a:p>
            <a:pPr algn="l"/>
            <a:r>
              <a:rPr lang="ru-RU" sz="2000" b="1" dirty="0" err="1">
                <a:latin typeface="Times New Roman" pitchFamily="18" charset="0"/>
                <a:cs typeface="Times New Roman" pitchFamily="18" charset="0"/>
              </a:rPr>
              <a:t>Constant</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weight</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authentication</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code</a:t>
            </a:r>
            <a:r>
              <a:rPr lang="ru-RU" sz="2000" b="1" dirty="0">
                <a:latin typeface="Times New Roman" pitchFamily="18" charset="0"/>
                <a:cs typeface="Times New Roman" pitchFamily="18" charset="0"/>
              </a:rPr>
              <a:t> : </a:t>
            </a:r>
          </a:p>
        </p:txBody>
      </p:sp>
      <p:grpSp>
        <p:nvGrpSpPr>
          <p:cNvPr id="3" name="Group 54"/>
          <p:cNvGrpSpPr>
            <a:grpSpLocks/>
          </p:cNvGrpSpPr>
          <p:nvPr/>
        </p:nvGrpSpPr>
        <p:grpSpPr bwMode="auto">
          <a:xfrm>
            <a:off x="4300538" y="4942076"/>
            <a:ext cx="1628775" cy="487188"/>
            <a:chOff x="2709" y="3044"/>
            <a:chExt cx="1026" cy="369"/>
          </a:xfrm>
        </p:grpSpPr>
        <p:sp>
          <p:nvSpPr>
            <p:cNvPr id="14383" name="Rectangle 47"/>
            <p:cNvSpPr>
              <a:spLocks noChangeArrowheads="1"/>
            </p:cNvSpPr>
            <p:nvPr/>
          </p:nvSpPr>
          <p:spPr bwMode="auto">
            <a:xfrm>
              <a:off x="2797" y="3044"/>
              <a:ext cx="203" cy="350"/>
            </a:xfrm>
            <a:prstGeom prst="rect">
              <a:avLst/>
            </a:prstGeom>
            <a:noFill/>
            <a:ln w="9525">
              <a:noFill/>
              <a:miter lim="800000"/>
              <a:headEnd/>
              <a:tailEnd/>
            </a:ln>
            <a:effectLst/>
          </p:spPr>
          <p:txBody>
            <a:bodyPr wrap="none" lIns="92075" tIns="46038" rIns="92075" bIns="46038">
              <a:spAutoFit/>
            </a:bodyPr>
            <a:lstStyle/>
            <a:p>
              <a:pPr algn="l"/>
              <a:r>
                <a:rPr lang="ru-RU" sz="2400" i="1" dirty="0" err="1">
                  <a:latin typeface="Times New Roman" pitchFamily="18" charset="0"/>
                  <a:cs typeface="Times New Roman" pitchFamily="18" charset="0"/>
                </a:rPr>
                <a:t>v</a:t>
              </a:r>
              <a:endParaRPr lang="ru-RU" sz="2400" i="1" dirty="0">
                <a:latin typeface="Times New Roman" pitchFamily="18" charset="0"/>
                <a:cs typeface="Times New Roman" pitchFamily="18" charset="0"/>
              </a:endParaRPr>
            </a:p>
          </p:txBody>
        </p:sp>
        <p:sp>
          <p:nvSpPr>
            <p:cNvPr id="14384" name="Rectangle 48"/>
            <p:cNvSpPr>
              <a:spLocks noChangeArrowheads="1"/>
            </p:cNvSpPr>
            <p:nvPr/>
          </p:nvSpPr>
          <p:spPr bwMode="auto">
            <a:xfrm>
              <a:off x="3324" y="3044"/>
              <a:ext cx="171" cy="350"/>
            </a:xfrm>
            <a:prstGeom prst="rect">
              <a:avLst/>
            </a:prstGeom>
            <a:noFill/>
            <a:ln w="9525">
              <a:noFill/>
              <a:miter lim="800000"/>
              <a:headEnd/>
              <a:tailEnd/>
            </a:ln>
            <a:effectLst/>
          </p:spPr>
          <p:txBody>
            <a:bodyPr wrap="none" lIns="92075" tIns="46038" rIns="92075" bIns="46038">
              <a:spAutoFit/>
            </a:bodyPr>
            <a:lstStyle/>
            <a:p>
              <a:pPr algn="l"/>
              <a:r>
                <a:rPr lang="ru-RU" sz="2400" i="1">
                  <a:latin typeface="Times New Roman" pitchFamily="18" charset="0"/>
                  <a:cs typeface="Times New Roman" pitchFamily="18" charset="0"/>
                </a:rPr>
                <a:t>l</a:t>
              </a:r>
            </a:p>
          </p:txBody>
        </p:sp>
        <p:sp>
          <p:nvSpPr>
            <p:cNvPr id="14385" name="Rectangle 49"/>
            <p:cNvSpPr>
              <a:spLocks noChangeArrowheads="1"/>
            </p:cNvSpPr>
            <p:nvPr/>
          </p:nvSpPr>
          <p:spPr bwMode="auto">
            <a:xfrm>
              <a:off x="3511" y="3044"/>
              <a:ext cx="224" cy="350"/>
            </a:xfrm>
            <a:prstGeom prst="rect">
              <a:avLst/>
            </a:prstGeom>
            <a:noFill/>
            <a:ln w="9525">
              <a:noFill/>
              <a:miter lim="800000"/>
              <a:headEnd/>
              <a:tailEnd/>
            </a:ln>
            <a:effectLst/>
          </p:spPr>
          <p:txBody>
            <a:bodyPr wrap="none" lIns="92075" tIns="46038" rIns="92075" bIns="46038">
              <a:spAutoFit/>
            </a:bodyPr>
            <a:lstStyle/>
            <a:p>
              <a:pPr algn="l"/>
              <a:r>
                <a:rPr lang="ru-RU" sz="2400" i="1" dirty="0" err="1">
                  <a:latin typeface="Times New Roman" pitchFamily="18" charset="0"/>
                  <a:cs typeface="Times New Roman" pitchFamily="18" charset="0"/>
                </a:rPr>
                <a:t>if</a:t>
              </a:r>
              <a:endParaRPr lang="ru-RU" sz="2400" i="1" dirty="0">
                <a:latin typeface="Times New Roman" pitchFamily="18" charset="0"/>
                <a:cs typeface="Times New Roman" pitchFamily="18" charset="0"/>
              </a:endParaRPr>
            </a:p>
          </p:txBody>
        </p:sp>
        <p:sp>
          <p:nvSpPr>
            <p:cNvPr id="14386" name="Rectangle 50"/>
            <p:cNvSpPr>
              <a:spLocks noChangeArrowheads="1"/>
            </p:cNvSpPr>
            <p:nvPr/>
          </p:nvSpPr>
          <p:spPr bwMode="auto">
            <a:xfrm>
              <a:off x="3102" y="3044"/>
              <a:ext cx="226" cy="350"/>
            </a:xfrm>
            <a:prstGeom prst="rect">
              <a:avLst/>
            </a:prstGeom>
            <a:noFill/>
            <a:ln w="9525">
              <a:noFill/>
              <a:miter lim="800000"/>
              <a:headEnd/>
              <a:tailEnd/>
            </a:ln>
            <a:effectLst/>
          </p:spPr>
          <p:txBody>
            <a:bodyPr wrap="none" lIns="92075" tIns="46038" rIns="92075" bIns="46038">
              <a:spAutoFit/>
            </a:bodyPr>
            <a:lstStyle/>
            <a:p>
              <a:pPr algn="l"/>
              <a:r>
                <a:rPr lang="ru-RU" sz="2400">
                  <a:latin typeface="Times New Roman" pitchFamily="18" charset="0"/>
                  <a:cs typeface="Times New Roman" pitchFamily="18" charset="0"/>
                </a:rPr>
                <a:t>=</a:t>
              </a:r>
            </a:p>
          </p:txBody>
        </p:sp>
        <p:sp>
          <p:nvSpPr>
            <p:cNvPr id="14387" name="Rectangle 51"/>
            <p:cNvSpPr>
              <a:spLocks noChangeArrowheads="1"/>
            </p:cNvSpPr>
            <p:nvPr/>
          </p:nvSpPr>
          <p:spPr bwMode="auto">
            <a:xfrm>
              <a:off x="2709" y="3063"/>
              <a:ext cx="171" cy="350"/>
            </a:xfrm>
            <a:prstGeom prst="rect">
              <a:avLst/>
            </a:prstGeom>
            <a:noFill/>
            <a:ln w="9525">
              <a:noFill/>
              <a:miter lim="800000"/>
              <a:headEnd/>
              <a:tailEnd/>
            </a:ln>
            <a:effectLst/>
          </p:spPr>
          <p:txBody>
            <a:bodyPr wrap="none" lIns="92075" tIns="46038" rIns="92075" bIns="46038">
              <a:spAutoFit/>
            </a:bodyPr>
            <a:lstStyle/>
            <a:p>
              <a:pPr algn="l"/>
              <a:r>
                <a:rPr lang="ru-RU" sz="2400" dirty="0">
                  <a:latin typeface="Times New Roman" pitchFamily="18" charset="0"/>
                  <a:cs typeface="Times New Roman" pitchFamily="18" charset="0"/>
                </a:rPr>
                <a:t>/</a:t>
              </a:r>
            </a:p>
          </p:txBody>
        </p:sp>
        <p:sp>
          <p:nvSpPr>
            <p:cNvPr id="14388" name="Rectangle 52"/>
            <p:cNvSpPr>
              <a:spLocks noChangeArrowheads="1"/>
            </p:cNvSpPr>
            <p:nvPr/>
          </p:nvSpPr>
          <p:spPr bwMode="auto">
            <a:xfrm>
              <a:off x="2944" y="3044"/>
              <a:ext cx="171" cy="350"/>
            </a:xfrm>
            <a:prstGeom prst="rect">
              <a:avLst/>
            </a:prstGeom>
            <a:noFill/>
            <a:ln w="9525">
              <a:noFill/>
              <a:miter lim="800000"/>
              <a:headEnd/>
              <a:tailEnd/>
            </a:ln>
            <a:effectLst/>
          </p:spPr>
          <p:txBody>
            <a:bodyPr wrap="none" lIns="92075" tIns="46038" rIns="92075" bIns="46038">
              <a:spAutoFit/>
            </a:bodyPr>
            <a:lstStyle/>
            <a:p>
              <a:pPr algn="l"/>
              <a:r>
                <a:rPr lang="ru-RU" sz="2400" dirty="0">
                  <a:latin typeface="Times New Roman" pitchFamily="18" charset="0"/>
                  <a:cs typeface="Times New Roman" pitchFamily="18" charset="0"/>
                </a:rPr>
                <a:t>/</a:t>
              </a:r>
            </a:p>
          </p:txBody>
        </p:sp>
        <p:sp>
          <p:nvSpPr>
            <p:cNvPr id="14389" name="Rectangle 53"/>
            <p:cNvSpPr>
              <a:spLocks noChangeArrowheads="1"/>
            </p:cNvSpPr>
            <p:nvPr/>
          </p:nvSpPr>
          <p:spPr bwMode="auto">
            <a:xfrm>
              <a:off x="3415" y="3044"/>
              <a:ext cx="166" cy="350"/>
            </a:xfrm>
            <a:prstGeom prst="rect">
              <a:avLst/>
            </a:prstGeom>
            <a:noFill/>
            <a:ln w="9525">
              <a:noFill/>
              <a:miter lim="800000"/>
              <a:headEnd/>
              <a:tailEnd/>
            </a:ln>
            <a:effectLst/>
          </p:spPr>
          <p:txBody>
            <a:bodyPr wrap="none" lIns="92075" tIns="46038" rIns="92075" bIns="46038">
              <a:spAutoFit/>
            </a:bodyPr>
            <a:lstStyle/>
            <a:p>
              <a:pPr algn="l"/>
              <a:r>
                <a:rPr lang="ru-RU" sz="2400">
                  <a:latin typeface="Times New Roman" pitchFamily="18" charset="0"/>
                  <a:cs typeface="Times New Roman" pitchFamily="18" charset="0"/>
                </a:rPr>
                <a:t>,</a:t>
              </a:r>
            </a:p>
          </p:txBody>
        </p:sp>
      </p:grpSp>
      <p:graphicFrame>
        <p:nvGraphicFramePr>
          <p:cNvPr id="14391" name="Object 55"/>
          <p:cNvGraphicFramePr>
            <a:graphicFrameLocks/>
          </p:cNvGraphicFramePr>
          <p:nvPr/>
        </p:nvGraphicFramePr>
        <p:xfrm>
          <a:off x="2857488" y="5572140"/>
          <a:ext cx="2214578" cy="857255"/>
        </p:xfrm>
        <a:graphic>
          <a:graphicData uri="http://schemas.openxmlformats.org/presentationml/2006/ole">
            <p:oleObj spid="_x0000_s53254" name="Формула" r:id="rId8" imgW="1523880" imgH="457200" progId="Equation.3">
              <p:embed/>
            </p:oleObj>
          </a:graphicData>
        </a:graphic>
      </p:graphicFrame>
      <p:sp>
        <p:nvSpPr>
          <p:cNvPr id="14395" name="Rectangle 59"/>
          <p:cNvSpPr>
            <a:spLocks noChangeArrowheads="1"/>
          </p:cNvSpPr>
          <p:nvPr/>
        </p:nvSpPr>
        <p:spPr bwMode="auto">
          <a:xfrm>
            <a:off x="5622925" y="2643182"/>
            <a:ext cx="346249" cy="462307"/>
          </a:xfrm>
          <a:prstGeom prst="rect">
            <a:avLst/>
          </a:prstGeom>
          <a:noFill/>
          <a:ln w="9525">
            <a:noFill/>
            <a:miter lim="800000"/>
            <a:headEnd/>
            <a:tailEnd/>
          </a:ln>
          <a:effectLst/>
        </p:spPr>
        <p:txBody>
          <a:bodyPr wrap="none" lIns="92075" tIns="46038" rIns="92075" bIns="46038">
            <a:spAutoFit/>
          </a:bodyPr>
          <a:lstStyle/>
          <a:p>
            <a:pPr algn="l"/>
            <a:r>
              <a:rPr lang="ru-RU" sz="2400" b="1" dirty="0">
                <a:latin typeface="Times New Roman" pitchFamily="18" charset="0"/>
                <a:cs typeface="Times New Roman" pitchFamily="18" charset="0"/>
              </a:rPr>
              <a:t>~</a:t>
            </a:r>
          </a:p>
        </p:txBody>
      </p:sp>
      <p:grpSp>
        <p:nvGrpSpPr>
          <p:cNvPr id="4" name="Group 2"/>
          <p:cNvGrpSpPr>
            <a:grpSpLocks/>
          </p:cNvGrpSpPr>
          <p:nvPr/>
        </p:nvGrpSpPr>
        <p:grpSpPr bwMode="auto">
          <a:xfrm>
            <a:off x="6962775" y="4941893"/>
            <a:ext cx="787400" cy="461963"/>
            <a:chOff x="3853" y="3062"/>
            <a:chExt cx="496" cy="291"/>
          </a:xfrm>
        </p:grpSpPr>
        <p:sp>
          <p:nvSpPr>
            <p:cNvPr id="93187" name="Rectangle 3"/>
            <p:cNvSpPr>
              <a:spLocks noChangeArrowheads="1"/>
            </p:cNvSpPr>
            <p:nvPr/>
          </p:nvSpPr>
          <p:spPr bwMode="auto">
            <a:xfrm>
              <a:off x="3853" y="3062"/>
              <a:ext cx="117" cy="291"/>
            </a:xfrm>
            <a:prstGeom prst="rect">
              <a:avLst/>
            </a:prstGeom>
            <a:noFill/>
            <a:ln w="9525">
              <a:noFill/>
              <a:miter lim="800000"/>
              <a:headEnd/>
              <a:tailEnd/>
            </a:ln>
            <a:effectLst/>
          </p:spPr>
          <p:txBody>
            <a:bodyPr wrap="none" lIns="92075" tIns="46038" rIns="92075" bIns="46038">
              <a:spAutoFit/>
            </a:bodyPr>
            <a:lstStyle/>
            <a:p>
              <a:pPr algn="l"/>
              <a:endParaRPr lang="ru-RU" sz="2400" i="1">
                <a:latin typeface="Times New Roman" pitchFamily="18" charset="0"/>
                <a:cs typeface="Times New Roman" pitchFamily="18" charset="0"/>
              </a:endParaRPr>
            </a:p>
          </p:txBody>
        </p:sp>
        <p:sp>
          <p:nvSpPr>
            <p:cNvPr id="93188" name="Rectangle 4"/>
            <p:cNvSpPr>
              <a:spLocks noChangeArrowheads="1"/>
            </p:cNvSpPr>
            <p:nvPr/>
          </p:nvSpPr>
          <p:spPr bwMode="auto">
            <a:xfrm>
              <a:off x="4232" y="3062"/>
              <a:ext cx="117" cy="291"/>
            </a:xfrm>
            <a:prstGeom prst="rect">
              <a:avLst/>
            </a:prstGeom>
            <a:noFill/>
            <a:ln w="9525">
              <a:noFill/>
              <a:miter lim="800000"/>
              <a:headEnd/>
              <a:tailEnd/>
            </a:ln>
            <a:effectLst/>
          </p:spPr>
          <p:txBody>
            <a:bodyPr wrap="none" lIns="92075" tIns="46038" rIns="92075" bIns="46038">
              <a:spAutoFit/>
            </a:bodyPr>
            <a:lstStyle/>
            <a:p>
              <a:pPr algn="l"/>
              <a:endParaRPr lang="ru-RU" sz="2400" i="1">
                <a:latin typeface="Times New Roman" pitchFamily="18" charset="0"/>
                <a:cs typeface="Times New Roman" pitchFamily="18" charset="0"/>
              </a:endParaRPr>
            </a:p>
          </p:txBody>
        </p:sp>
        <p:sp>
          <p:nvSpPr>
            <p:cNvPr id="93189" name="Rectangle 5"/>
            <p:cNvSpPr>
              <a:spLocks noChangeArrowheads="1"/>
            </p:cNvSpPr>
            <p:nvPr/>
          </p:nvSpPr>
          <p:spPr bwMode="auto">
            <a:xfrm>
              <a:off x="4043" y="3062"/>
              <a:ext cx="117" cy="291"/>
            </a:xfrm>
            <a:prstGeom prst="rect">
              <a:avLst/>
            </a:prstGeom>
            <a:noFill/>
            <a:ln w="9525">
              <a:noFill/>
              <a:miter lim="800000"/>
              <a:headEnd/>
              <a:tailEnd/>
            </a:ln>
            <a:effectLst/>
          </p:spPr>
          <p:txBody>
            <a:bodyPr wrap="none" lIns="92075" tIns="46038" rIns="92075" bIns="46038">
              <a:spAutoFit/>
            </a:bodyPr>
            <a:lstStyle/>
            <a:p>
              <a:pPr algn="l"/>
              <a:endParaRPr lang="ru-RU" sz="2400" dirty="0">
                <a:latin typeface="Times New Roman" pitchFamily="18" charset="0"/>
                <a:cs typeface="Times New Roman" pitchFamily="18" charset="0"/>
              </a:endParaRPr>
            </a:p>
          </p:txBody>
        </p:sp>
      </p:grpSp>
      <p:graphicFrame>
        <p:nvGraphicFramePr>
          <p:cNvPr id="53256" name="Object 8"/>
          <p:cNvGraphicFramePr>
            <a:graphicFrameLocks/>
          </p:cNvGraphicFramePr>
          <p:nvPr/>
        </p:nvGraphicFramePr>
        <p:xfrm>
          <a:off x="1214414" y="2179631"/>
          <a:ext cx="928694" cy="320675"/>
        </p:xfrm>
        <a:graphic>
          <a:graphicData uri="http://schemas.openxmlformats.org/presentationml/2006/ole">
            <p:oleObj spid="_x0000_s53256" name="Формула" r:id="rId9" imgW="393480" imgH="177480" progId="Equation.3">
              <p:embed/>
            </p:oleObj>
          </a:graphicData>
        </a:graphic>
      </p:graphicFrame>
      <p:graphicFrame>
        <p:nvGraphicFramePr>
          <p:cNvPr id="53257" name="Object 9"/>
          <p:cNvGraphicFramePr>
            <a:graphicFrameLocks/>
          </p:cNvGraphicFramePr>
          <p:nvPr/>
        </p:nvGraphicFramePr>
        <p:xfrm>
          <a:off x="3786182" y="3824289"/>
          <a:ext cx="1497013" cy="390530"/>
        </p:xfrm>
        <a:graphic>
          <a:graphicData uri="http://schemas.openxmlformats.org/presentationml/2006/ole">
            <p:oleObj spid="_x0000_s53257" name="Формула" r:id="rId10" imgW="634680" imgH="203040" progId="Equation.3">
              <p:embed/>
            </p:oleObj>
          </a:graphicData>
        </a:graphic>
      </p:graphicFrame>
      <p:graphicFrame>
        <p:nvGraphicFramePr>
          <p:cNvPr id="53258" name="Object 10"/>
          <p:cNvGraphicFramePr>
            <a:graphicFrameLocks/>
          </p:cNvGraphicFramePr>
          <p:nvPr/>
        </p:nvGraphicFramePr>
        <p:xfrm>
          <a:off x="6015038" y="5038909"/>
          <a:ext cx="898525" cy="357200"/>
        </p:xfrm>
        <a:graphic>
          <a:graphicData uri="http://schemas.openxmlformats.org/presentationml/2006/ole">
            <p:oleObj spid="_x0000_s53258" name="Формула" r:id="rId11" imgW="380880" imgH="177480" progId="Equation.3">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Номер слайда 3"/>
          <p:cNvSpPr>
            <a:spLocks noGrp="1"/>
          </p:cNvSpPr>
          <p:nvPr>
            <p:ph type="sldNum" sz="quarter" idx="12"/>
          </p:nvPr>
        </p:nvSpPr>
        <p:spPr/>
        <p:txBody>
          <a:bodyPr/>
          <a:lstStyle/>
          <a:p>
            <a:r>
              <a:rPr lang="en-US" dirty="0" smtClean="0">
                <a:solidFill>
                  <a:schemeClr val="tx1"/>
                </a:solidFill>
                <a:latin typeface="Times New Roman" pitchFamily="18" charset="0"/>
                <a:cs typeface="Times New Roman" pitchFamily="18" charset="0"/>
              </a:rPr>
              <a:t>12</a:t>
            </a:r>
            <a:endParaRPr lang="ru-RU" dirty="0">
              <a:solidFill>
                <a:schemeClr val="tx1"/>
              </a:solidFill>
              <a:latin typeface="Times New Roman" pitchFamily="18" charset="0"/>
              <a:cs typeface="Times New Roman" pitchFamily="18" charset="0"/>
            </a:endParaRPr>
          </a:p>
        </p:txBody>
      </p:sp>
      <p:sp>
        <p:nvSpPr>
          <p:cNvPr id="16386" name="Rectangle 2"/>
          <p:cNvSpPr>
            <a:spLocks noChangeArrowheads="1"/>
          </p:cNvSpPr>
          <p:nvPr/>
        </p:nvSpPr>
        <p:spPr bwMode="auto">
          <a:xfrm>
            <a:off x="0" y="838200"/>
            <a:ext cx="9142413" cy="914400"/>
          </a:xfrm>
          <a:prstGeom prst="rect">
            <a:avLst/>
          </a:prstGeom>
          <a:solidFill>
            <a:schemeClr val="bg1"/>
          </a:solidFill>
          <a:ln w="9525">
            <a:noFill/>
            <a:miter lim="800000"/>
            <a:headEnd/>
            <a:tailEnd/>
          </a:ln>
          <a:effectLst/>
        </p:spPr>
        <p:txBody>
          <a:bodyPr wrap="none" anchor="ctr"/>
          <a:lstStyle/>
          <a:p>
            <a:endParaRPr lang="ru-RU">
              <a:latin typeface="Times New Roman" pitchFamily="18" charset="0"/>
              <a:cs typeface="Times New Roman" pitchFamily="18" charset="0"/>
            </a:endParaRPr>
          </a:p>
        </p:txBody>
      </p:sp>
      <p:graphicFrame>
        <p:nvGraphicFramePr>
          <p:cNvPr id="16388" name="Object 4"/>
          <p:cNvGraphicFramePr>
            <a:graphicFrameLocks/>
          </p:cNvGraphicFramePr>
          <p:nvPr/>
        </p:nvGraphicFramePr>
        <p:xfrm>
          <a:off x="539750" y="765175"/>
          <a:ext cx="3222625" cy="877875"/>
        </p:xfrm>
        <a:graphic>
          <a:graphicData uri="http://schemas.openxmlformats.org/presentationml/2006/ole">
            <p:oleObj spid="_x0000_s54274" name="Формула" r:id="rId4" imgW="1701720" imgH="444240" progId="Equation.3">
              <p:embed/>
            </p:oleObj>
          </a:graphicData>
        </a:graphic>
      </p:graphicFrame>
      <p:graphicFrame>
        <p:nvGraphicFramePr>
          <p:cNvPr id="16389" name="Object 5"/>
          <p:cNvGraphicFramePr>
            <a:graphicFrameLocks/>
          </p:cNvGraphicFramePr>
          <p:nvPr/>
        </p:nvGraphicFramePr>
        <p:xfrm>
          <a:off x="3708400" y="765175"/>
          <a:ext cx="2808288" cy="806437"/>
        </p:xfrm>
        <a:graphic>
          <a:graphicData uri="http://schemas.openxmlformats.org/presentationml/2006/ole">
            <p:oleObj spid="_x0000_s54275" name="Формула" r:id="rId5" imgW="1574640" imgH="457200" progId="Equation.3">
              <p:embed/>
            </p:oleObj>
          </a:graphicData>
        </a:graphic>
      </p:graphicFrame>
      <p:sp>
        <p:nvSpPr>
          <p:cNvPr id="16392" name="Rectangle 8"/>
          <p:cNvSpPr>
            <a:spLocks noChangeArrowheads="1"/>
          </p:cNvSpPr>
          <p:nvPr/>
        </p:nvSpPr>
        <p:spPr bwMode="auto">
          <a:xfrm>
            <a:off x="6350" y="1981200"/>
            <a:ext cx="355867" cy="462307"/>
          </a:xfrm>
          <a:prstGeom prst="rect">
            <a:avLst/>
          </a:prstGeom>
          <a:noFill/>
          <a:ln w="9525">
            <a:noFill/>
            <a:miter lim="800000"/>
            <a:headEnd/>
            <a:tailEnd/>
          </a:ln>
          <a:effectLst/>
        </p:spPr>
        <p:txBody>
          <a:bodyPr wrap="none" lIns="92075" tIns="46038" rIns="92075" bIns="46038">
            <a:spAutoFit/>
          </a:bodyPr>
          <a:lstStyle/>
          <a:p>
            <a:pPr algn="l"/>
            <a:r>
              <a:rPr lang="ru-RU" sz="2400" i="1" dirty="0" err="1">
                <a:latin typeface="Times New Roman" pitchFamily="18" charset="0"/>
                <a:cs typeface="Times New Roman" pitchFamily="18" charset="0"/>
              </a:rPr>
              <a:t>if</a:t>
            </a:r>
            <a:endParaRPr lang="ru-RU" sz="2400" i="1" dirty="0">
              <a:latin typeface="Times New Roman" pitchFamily="18" charset="0"/>
              <a:cs typeface="Times New Roman" pitchFamily="18" charset="0"/>
            </a:endParaRPr>
          </a:p>
        </p:txBody>
      </p:sp>
      <p:sp>
        <p:nvSpPr>
          <p:cNvPr id="16393" name="Rectangle 9"/>
          <p:cNvSpPr>
            <a:spLocks noChangeArrowheads="1"/>
          </p:cNvSpPr>
          <p:nvPr/>
        </p:nvSpPr>
        <p:spPr bwMode="auto">
          <a:xfrm>
            <a:off x="642938" y="1981200"/>
            <a:ext cx="339837" cy="462307"/>
          </a:xfrm>
          <a:prstGeom prst="rect">
            <a:avLst/>
          </a:prstGeom>
          <a:noFill/>
          <a:ln w="9525">
            <a:noFill/>
            <a:miter lim="800000"/>
            <a:headEnd/>
            <a:tailEnd/>
          </a:ln>
          <a:effectLst/>
        </p:spPr>
        <p:txBody>
          <a:bodyPr wrap="none" lIns="92075" tIns="46038" rIns="92075" bIns="46038">
            <a:spAutoFit/>
          </a:bodyPr>
          <a:lstStyle/>
          <a:p>
            <a:pPr algn="l"/>
            <a:r>
              <a:rPr lang="ru-RU" sz="2400" i="1" dirty="0" err="1">
                <a:latin typeface="Times New Roman" pitchFamily="18" charset="0"/>
                <a:cs typeface="Times New Roman" pitchFamily="18" charset="0"/>
              </a:rPr>
              <a:t>d</a:t>
            </a:r>
            <a:endParaRPr lang="ru-RU" sz="2400" i="1" dirty="0">
              <a:latin typeface="Times New Roman" pitchFamily="18" charset="0"/>
              <a:cs typeface="Times New Roman" pitchFamily="18" charset="0"/>
            </a:endParaRPr>
          </a:p>
        </p:txBody>
      </p:sp>
      <p:sp>
        <p:nvSpPr>
          <p:cNvPr id="16394" name="Rectangle 10"/>
          <p:cNvSpPr>
            <a:spLocks noChangeArrowheads="1"/>
          </p:cNvSpPr>
          <p:nvPr/>
        </p:nvSpPr>
        <p:spPr bwMode="auto">
          <a:xfrm>
            <a:off x="1535113" y="1981200"/>
            <a:ext cx="270908" cy="462307"/>
          </a:xfrm>
          <a:prstGeom prst="rect">
            <a:avLst/>
          </a:prstGeom>
          <a:noFill/>
          <a:ln w="9525">
            <a:noFill/>
            <a:miter lim="800000"/>
            <a:headEnd/>
            <a:tailEnd/>
          </a:ln>
          <a:effectLst/>
        </p:spPr>
        <p:txBody>
          <a:bodyPr wrap="none" lIns="92075" tIns="46038" rIns="92075" bIns="46038">
            <a:spAutoFit/>
          </a:bodyPr>
          <a:lstStyle/>
          <a:p>
            <a:pPr algn="l"/>
            <a:r>
              <a:rPr lang="ru-RU" sz="2400" i="1">
                <a:latin typeface="Times New Roman" pitchFamily="18" charset="0"/>
                <a:cs typeface="Times New Roman" pitchFamily="18" charset="0"/>
              </a:rPr>
              <a:t>l</a:t>
            </a:r>
          </a:p>
        </p:txBody>
      </p:sp>
      <p:sp>
        <p:nvSpPr>
          <p:cNvPr id="16395" name="Rectangle 11"/>
          <p:cNvSpPr>
            <a:spLocks noChangeArrowheads="1"/>
          </p:cNvSpPr>
          <p:nvPr/>
        </p:nvSpPr>
        <p:spPr bwMode="auto">
          <a:xfrm>
            <a:off x="877888" y="2214554"/>
            <a:ext cx="391133" cy="339196"/>
          </a:xfrm>
          <a:prstGeom prst="rect">
            <a:avLst/>
          </a:prstGeom>
          <a:noFill/>
          <a:ln w="9525">
            <a:noFill/>
            <a:miter lim="800000"/>
            <a:headEnd/>
            <a:tailEnd/>
          </a:ln>
          <a:effectLst/>
        </p:spPr>
        <p:txBody>
          <a:bodyPr wrap="none" lIns="92075" tIns="46038" rIns="92075" bIns="46038">
            <a:spAutoFit/>
          </a:bodyPr>
          <a:lstStyle/>
          <a:p>
            <a:pPr algn="l"/>
            <a:r>
              <a:rPr lang="ru-RU" sz="1600" dirty="0">
                <a:latin typeface="Times New Roman" pitchFamily="18" charset="0"/>
                <a:cs typeface="Times New Roman" pitchFamily="18" charset="0"/>
              </a:rPr>
              <a:t>01</a:t>
            </a:r>
          </a:p>
        </p:txBody>
      </p:sp>
      <p:sp>
        <p:nvSpPr>
          <p:cNvPr id="16396" name="Rectangle 12"/>
          <p:cNvSpPr>
            <a:spLocks noChangeArrowheads="1"/>
          </p:cNvSpPr>
          <p:nvPr/>
        </p:nvSpPr>
        <p:spPr bwMode="auto">
          <a:xfrm>
            <a:off x="1660525" y="2214554"/>
            <a:ext cx="288541" cy="339196"/>
          </a:xfrm>
          <a:prstGeom prst="rect">
            <a:avLst/>
          </a:prstGeom>
          <a:noFill/>
          <a:ln w="9525">
            <a:noFill/>
            <a:miter lim="800000"/>
            <a:headEnd/>
            <a:tailEnd/>
          </a:ln>
          <a:effectLst/>
        </p:spPr>
        <p:txBody>
          <a:bodyPr wrap="none" lIns="92075" tIns="46038" rIns="92075" bIns="46038">
            <a:spAutoFit/>
          </a:bodyPr>
          <a:lstStyle/>
          <a:p>
            <a:pPr algn="l"/>
            <a:r>
              <a:rPr lang="ru-RU" sz="1600" dirty="0">
                <a:latin typeface="Times New Roman" pitchFamily="18" charset="0"/>
                <a:cs typeface="Times New Roman" pitchFamily="18" charset="0"/>
              </a:rPr>
              <a:t>0</a:t>
            </a:r>
          </a:p>
        </p:txBody>
      </p:sp>
      <p:sp>
        <p:nvSpPr>
          <p:cNvPr id="16397" name="Rectangle 13"/>
          <p:cNvSpPr>
            <a:spLocks noChangeArrowheads="1"/>
          </p:cNvSpPr>
          <p:nvPr/>
        </p:nvSpPr>
        <p:spPr bwMode="auto">
          <a:xfrm>
            <a:off x="1187450" y="1981200"/>
            <a:ext cx="186013" cy="462307"/>
          </a:xfrm>
          <a:prstGeom prst="rect">
            <a:avLst/>
          </a:prstGeom>
          <a:noFill/>
          <a:ln w="9525">
            <a:noFill/>
            <a:miter lim="800000"/>
            <a:headEnd/>
            <a:tailEnd/>
          </a:ln>
          <a:effectLst/>
        </p:spPr>
        <p:txBody>
          <a:bodyPr wrap="none" lIns="92075" tIns="46038" rIns="92075" bIns="46038">
            <a:spAutoFit/>
          </a:bodyPr>
          <a:lstStyle/>
          <a:p>
            <a:pPr algn="l"/>
            <a:endParaRPr lang="ru-RU" sz="2400" dirty="0">
              <a:latin typeface="Times New Roman" pitchFamily="18" charset="0"/>
              <a:cs typeface="Times New Roman" pitchFamily="18" charset="0"/>
            </a:endParaRPr>
          </a:p>
        </p:txBody>
      </p:sp>
      <p:graphicFrame>
        <p:nvGraphicFramePr>
          <p:cNvPr id="16398" name="Object 14"/>
          <p:cNvGraphicFramePr>
            <a:graphicFrameLocks/>
          </p:cNvGraphicFramePr>
          <p:nvPr/>
        </p:nvGraphicFramePr>
        <p:xfrm>
          <a:off x="2122488" y="2000240"/>
          <a:ext cx="1728787" cy="792162"/>
        </p:xfrm>
        <a:graphic>
          <a:graphicData uri="http://schemas.openxmlformats.org/presentationml/2006/ole">
            <p:oleObj spid="_x0000_s54276" name="Формула" r:id="rId6" imgW="647640" imgH="330120" progId="Equation.3">
              <p:embed/>
            </p:oleObj>
          </a:graphicData>
        </a:graphic>
      </p:graphicFrame>
      <p:sp>
        <p:nvSpPr>
          <p:cNvPr id="16399" name="Rectangle 15"/>
          <p:cNvSpPr>
            <a:spLocks noChangeArrowheads="1"/>
          </p:cNvSpPr>
          <p:nvPr/>
        </p:nvSpPr>
        <p:spPr bwMode="auto">
          <a:xfrm>
            <a:off x="3060700" y="2055813"/>
            <a:ext cx="437620" cy="462307"/>
          </a:xfrm>
          <a:prstGeom prst="rect">
            <a:avLst/>
          </a:prstGeom>
          <a:noFill/>
          <a:ln w="9525">
            <a:noFill/>
            <a:miter lim="800000"/>
            <a:headEnd/>
            <a:tailEnd/>
          </a:ln>
          <a:effectLst/>
        </p:spPr>
        <p:txBody>
          <a:bodyPr wrap="none" lIns="92075" tIns="46038" rIns="92075" bIns="46038">
            <a:spAutoFit/>
          </a:bodyPr>
          <a:lstStyle/>
          <a:p>
            <a:pPr algn="l"/>
            <a:r>
              <a:rPr lang="en-US" sz="2400" b="1"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&lt;</a:t>
            </a:r>
            <a:endParaRPr lang="ru-RU" sz="2400" b="1" dirty="0">
              <a:latin typeface="Times New Roman" pitchFamily="18" charset="0"/>
              <a:cs typeface="Times New Roman" pitchFamily="18" charset="0"/>
            </a:endParaRPr>
          </a:p>
        </p:txBody>
      </p:sp>
      <p:sp>
        <p:nvSpPr>
          <p:cNvPr id="16401" name="Rectangle 17"/>
          <p:cNvSpPr>
            <a:spLocks noChangeArrowheads="1"/>
          </p:cNvSpPr>
          <p:nvPr/>
        </p:nvSpPr>
        <p:spPr bwMode="auto">
          <a:xfrm>
            <a:off x="1889125" y="2027238"/>
            <a:ext cx="288541" cy="462307"/>
          </a:xfrm>
          <a:prstGeom prst="rect">
            <a:avLst/>
          </a:prstGeom>
          <a:noFill/>
          <a:ln w="9525">
            <a:noFill/>
            <a:miter lim="800000"/>
            <a:headEnd/>
            <a:tailEnd/>
          </a:ln>
          <a:effectLst/>
        </p:spPr>
        <p:txBody>
          <a:bodyPr wrap="none" lIns="92075" tIns="46038" rIns="92075" bIns="46038">
            <a:spAutoFit/>
          </a:bodyPr>
          <a:lstStyle/>
          <a:p>
            <a:pPr algn="l"/>
            <a:r>
              <a:rPr lang="ru-RU" sz="2400" b="1">
                <a:latin typeface="Times New Roman" pitchFamily="18" charset="0"/>
                <a:cs typeface="Times New Roman" pitchFamily="18" charset="0"/>
              </a:rPr>
              <a:t>(</a:t>
            </a:r>
          </a:p>
        </p:txBody>
      </p:sp>
      <p:sp>
        <p:nvSpPr>
          <p:cNvPr id="16402" name="Rectangle 18"/>
          <p:cNvSpPr>
            <a:spLocks noChangeArrowheads="1"/>
          </p:cNvSpPr>
          <p:nvPr/>
        </p:nvSpPr>
        <p:spPr bwMode="auto">
          <a:xfrm>
            <a:off x="3946525" y="2099554"/>
            <a:ext cx="3686907" cy="400752"/>
          </a:xfrm>
          <a:prstGeom prst="rect">
            <a:avLst/>
          </a:prstGeom>
          <a:noFill/>
          <a:ln w="9525">
            <a:noFill/>
            <a:miter lim="800000"/>
            <a:headEnd/>
            <a:tailEnd/>
          </a:ln>
          <a:effectLst/>
        </p:spPr>
        <p:txBody>
          <a:bodyPr wrap="none" lIns="92075" tIns="46038" rIns="92075" bIns="46038">
            <a:spAutoFit/>
          </a:bodyPr>
          <a:lstStyle/>
          <a:p>
            <a:pPr algn="l"/>
            <a:r>
              <a:rPr lang="ru-RU" sz="2000" b="1" dirty="0">
                <a:latin typeface="Times New Roman" pitchFamily="18" charset="0"/>
                <a:cs typeface="Times New Roman" pitchFamily="18" charset="0"/>
              </a:rPr>
              <a:t>, </a:t>
            </a:r>
            <a:r>
              <a:rPr lang="ru-RU" dirty="0" err="1">
                <a:latin typeface="Times New Roman" pitchFamily="18" charset="0"/>
                <a:cs typeface="Times New Roman" pitchFamily="18" charset="0"/>
              </a:rPr>
              <a:t>the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upper</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limit</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in</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the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first</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sum</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in</a:t>
            </a:r>
            <a:r>
              <a:rPr lang="ru-RU" dirty="0">
                <a:latin typeface="Times New Roman" pitchFamily="18" charset="0"/>
                <a:cs typeface="Times New Roman" pitchFamily="18" charset="0"/>
              </a:rPr>
              <a:t> ( </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a:t>
            </a:r>
          </a:p>
        </p:txBody>
      </p:sp>
      <p:sp>
        <p:nvSpPr>
          <p:cNvPr id="16403" name="Rectangle 19"/>
          <p:cNvSpPr>
            <a:spLocks noChangeArrowheads="1"/>
          </p:cNvSpPr>
          <p:nvPr/>
        </p:nvSpPr>
        <p:spPr bwMode="auto">
          <a:xfrm>
            <a:off x="509715" y="2916150"/>
            <a:ext cx="2776401" cy="369974"/>
          </a:xfrm>
          <a:prstGeom prst="rect">
            <a:avLst/>
          </a:prstGeom>
          <a:noFill/>
          <a:ln w="9525">
            <a:noFill/>
            <a:miter lim="800000"/>
            <a:headEnd/>
            <a:tailEnd/>
          </a:ln>
          <a:effectLst/>
        </p:spPr>
        <p:txBody>
          <a:bodyPr wrap="none" lIns="92075" tIns="46038" rIns="92075" bIns="46038">
            <a:spAutoFit/>
          </a:bodyPr>
          <a:lstStyle/>
          <a:p>
            <a:pPr algn="l"/>
            <a:r>
              <a:rPr lang="ru-RU" dirty="0" err="1">
                <a:latin typeface="Times New Roman" pitchFamily="18" charset="0"/>
                <a:cs typeface="Times New Roman" pitchFamily="18" charset="0"/>
              </a:rPr>
              <a:t>should</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be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changed</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to</a:t>
            </a:r>
            <a:r>
              <a:rPr lang="ru-RU" dirty="0">
                <a:latin typeface="Times New Roman" pitchFamily="18" charset="0"/>
                <a:cs typeface="Times New Roman" pitchFamily="18" charset="0"/>
              </a:rPr>
              <a:t>           </a:t>
            </a:r>
          </a:p>
        </p:txBody>
      </p:sp>
      <p:graphicFrame>
        <p:nvGraphicFramePr>
          <p:cNvPr id="16404" name="Object 20"/>
          <p:cNvGraphicFramePr>
            <a:graphicFrameLocks/>
          </p:cNvGraphicFramePr>
          <p:nvPr/>
        </p:nvGraphicFramePr>
        <p:xfrm>
          <a:off x="2643174" y="2924175"/>
          <a:ext cx="360362" cy="373063"/>
        </p:xfrm>
        <a:graphic>
          <a:graphicData uri="http://schemas.openxmlformats.org/presentationml/2006/ole">
            <p:oleObj spid="_x0000_s54277" name="Формула" r:id="rId7" imgW="215640" imgH="228600" progId="Equation.3">
              <p:embed/>
            </p:oleObj>
          </a:graphicData>
        </a:graphic>
      </p:graphicFrame>
      <p:sp>
        <p:nvSpPr>
          <p:cNvPr id="16406" name="Rectangle 22"/>
          <p:cNvSpPr>
            <a:spLocks noChangeArrowheads="1"/>
          </p:cNvSpPr>
          <p:nvPr/>
        </p:nvSpPr>
        <p:spPr bwMode="auto">
          <a:xfrm>
            <a:off x="544512" y="3519488"/>
            <a:ext cx="8099453" cy="708528"/>
          </a:xfrm>
          <a:prstGeom prst="rect">
            <a:avLst/>
          </a:prstGeom>
          <a:noFill/>
          <a:ln w="9525">
            <a:noFill/>
            <a:miter lim="800000"/>
            <a:headEnd/>
            <a:tailEnd/>
          </a:ln>
          <a:effectLst/>
        </p:spPr>
        <p:txBody>
          <a:bodyPr wrap="square" lIns="92075" tIns="46038" rIns="92075" bIns="46038">
            <a:spAutoFit/>
          </a:bodyPr>
          <a:lstStyle/>
          <a:p>
            <a:r>
              <a:rPr lang="ru-RU" sz="2000" b="1" dirty="0">
                <a:latin typeface="Times New Roman" pitchFamily="18" charset="0"/>
                <a:cs typeface="Times New Roman" pitchFamily="18" charset="0"/>
              </a:rPr>
              <a:t>A </a:t>
            </a:r>
            <a:r>
              <a:rPr lang="ru-RU" sz="2000" b="1" dirty="0" err="1">
                <a:latin typeface="Times New Roman" pitchFamily="18" charset="0"/>
                <a:cs typeface="Times New Roman" pitchFamily="18" charset="0"/>
              </a:rPr>
              <a:t>simple</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construction</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of</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constant</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weigth</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codes</a:t>
            </a:r>
            <a:r>
              <a:rPr lang="ru-RU" sz="2000" b="1" dirty="0">
                <a:latin typeface="Times New Roman" pitchFamily="18" charset="0"/>
                <a:cs typeface="Times New Roman" pitchFamily="18" charset="0"/>
              </a:rPr>
              <a:t>  </a:t>
            </a:r>
          </a:p>
          <a:p>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due</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to</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Maurer-Wolf</a:t>
            </a:r>
            <a:r>
              <a:rPr lang="ru-RU" sz="2000" b="1" dirty="0">
                <a:latin typeface="Times New Roman" pitchFamily="18" charset="0"/>
                <a:cs typeface="Times New Roman" pitchFamily="18" charset="0"/>
              </a:rPr>
              <a:t> </a:t>
            </a:r>
            <a:r>
              <a:rPr lang="ru-RU" sz="2000" b="1" dirty="0" smtClean="0">
                <a:latin typeface="Times New Roman" pitchFamily="18" charset="0"/>
                <a:cs typeface="Times New Roman" pitchFamily="18" charset="0"/>
              </a:rPr>
              <a:t>[</a:t>
            </a:r>
            <a:r>
              <a:rPr lang="en-US" sz="2000" b="1" dirty="0" smtClean="0">
                <a:latin typeface="Times New Roman" pitchFamily="18" charset="0"/>
                <a:cs typeface="Times New Roman" pitchFamily="18" charset="0"/>
              </a:rPr>
              <a:t>4]</a:t>
            </a:r>
            <a:r>
              <a:rPr lang="ru-RU" sz="2000" b="1" dirty="0" smtClean="0">
                <a:latin typeface="Times New Roman" pitchFamily="18" charset="0"/>
                <a:cs typeface="Times New Roman" pitchFamily="18" charset="0"/>
              </a:rPr>
              <a:t>)</a:t>
            </a:r>
            <a:endParaRPr lang="ru-RU" sz="2000" b="1" dirty="0">
              <a:latin typeface="Times New Roman" pitchFamily="18" charset="0"/>
              <a:cs typeface="Times New Roman" pitchFamily="18" charset="0"/>
            </a:endParaRPr>
          </a:p>
        </p:txBody>
      </p:sp>
      <p:sp>
        <p:nvSpPr>
          <p:cNvPr id="16407" name="Rectangle 23"/>
          <p:cNvSpPr>
            <a:spLocks noChangeArrowheads="1"/>
          </p:cNvSpPr>
          <p:nvPr/>
        </p:nvSpPr>
        <p:spPr bwMode="auto">
          <a:xfrm>
            <a:off x="136525" y="4357694"/>
            <a:ext cx="7646260" cy="646973"/>
          </a:xfrm>
          <a:prstGeom prst="rect">
            <a:avLst/>
          </a:prstGeom>
          <a:noFill/>
          <a:ln w="9525">
            <a:noFill/>
            <a:miter lim="800000"/>
            <a:headEnd/>
            <a:tailEnd/>
          </a:ln>
          <a:effectLst/>
        </p:spPr>
        <p:txBody>
          <a:bodyPr wrap="none" lIns="92075" tIns="46038" rIns="92075" bIns="46038">
            <a:spAutoFit/>
          </a:bodyPr>
          <a:lstStyle/>
          <a:p>
            <a:pPr algn="l"/>
            <a:r>
              <a:rPr lang="ru-RU" dirty="0" err="1">
                <a:latin typeface="Times New Roman" pitchFamily="18" charset="0"/>
                <a:cs typeface="Times New Roman" pitchFamily="18" charset="0"/>
              </a:rPr>
              <a:t>Take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some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linear</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binary</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n</a:t>
            </a:r>
            <a:r>
              <a:rPr lang="ru-RU" dirty="0">
                <a:latin typeface="Times New Roman" pitchFamily="18" charset="0"/>
                <a:cs typeface="Times New Roman" pitchFamily="18" charset="0"/>
              </a:rPr>
              <a:t> , K , </a:t>
            </a:r>
            <a:r>
              <a:rPr lang="ru-RU" dirty="0" err="1">
                <a:latin typeface="Times New Roman" pitchFamily="18" charset="0"/>
                <a:cs typeface="Times New Roman" pitchFamily="18" charset="0"/>
              </a:rPr>
              <a:t>d</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code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and</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replace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every</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bit</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in</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its</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code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words</a:t>
            </a:r>
            <a:endParaRPr lang="ru-RU" dirty="0">
              <a:latin typeface="Times New Roman" pitchFamily="18" charset="0"/>
              <a:cs typeface="Times New Roman" pitchFamily="18" charset="0"/>
            </a:endParaRPr>
          </a:p>
          <a:p>
            <a:pPr algn="l"/>
            <a:r>
              <a:rPr lang="ru-RU" dirty="0" err="1">
                <a:latin typeface="Times New Roman" pitchFamily="18" charset="0"/>
                <a:cs typeface="Times New Roman" pitchFamily="18" charset="0"/>
              </a:rPr>
              <a:t>by</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pair</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of</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bits</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following</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the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rule</a:t>
            </a:r>
            <a:r>
              <a:rPr lang="ru-RU" dirty="0">
                <a:latin typeface="Times New Roman" pitchFamily="18" charset="0"/>
                <a:cs typeface="Times New Roman" pitchFamily="18" charset="0"/>
              </a:rPr>
              <a:t> :</a:t>
            </a:r>
          </a:p>
        </p:txBody>
      </p:sp>
      <p:sp>
        <p:nvSpPr>
          <p:cNvPr id="16408" name="Rectangle 24"/>
          <p:cNvSpPr>
            <a:spLocks noChangeArrowheads="1"/>
          </p:cNvSpPr>
          <p:nvPr/>
        </p:nvSpPr>
        <p:spPr bwMode="auto">
          <a:xfrm>
            <a:off x="3357554" y="5072074"/>
            <a:ext cx="301365" cy="369974"/>
          </a:xfrm>
          <a:prstGeom prst="rect">
            <a:avLst/>
          </a:prstGeom>
          <a:noFill/>
          <a:ln w="9525">
            <a:noFill/>
            <a:miter lim="800000"/>
            <a:headEnd/>
            <a:tailEnd/>
          </a:ln>
          <a:effectLst/>
        </p:spPr>
        <p:txBody>
          <a:bodyPr wrap="none" lIns="92075" tIns="46038" rIns="92075" bIns="46038">
            <a:spAutoFit/>
          </a:bodyPr>
          <a:lstStyle/>
          <a:p>
            <a:pPr algn="l"/>
            <a:r>
              <a:rPr lang="ru-RU" dirty="0">
                <a:latin typeface="Times New Roman" pitchFamily="18" charset="0"/>
                <a:cs typeface="Times New Roman" pitchFamily="18" charset="0"/>
              </a:rPr>
              <a:t>0</a:t>
            </a:r>
          </a:p>
        </p:txBody>
      </p:sp>
      <p:sp>
        <p:nvSpPr>
          <p:cNvPr id="16409" name="Rectangle 25"/>
          <p:cNvSpPr>
            <a:spLocks noChangeArrowheads="1"/>
          </p:cNvSpPr>
          <p:nvPr/>
        </p:nvSpPr>
        <p:spPr bwMode="auto">
          <a:xfrm>
            <a:off x="4000496" y="5072074"/>
            <a:ext cx="416781" cy="369974"/>
          </a:xfrm>
          <a:prstGeom prst="rect">
            <a:avLst/>
          </a:prstGeom>
          <a:noFill/>
          <a:ln w="9525">
            <a:noFill/>
            <a:miter lim="800000"/>
            <a:headEnd/>
            <a:tailEnd/>
          </a:ln>
          <a:effectLst/>
        </p:spPr>
        <p:txBody>
          <a:bodyPr wrap="none" lIns="92075" tIns="46038" rIns="92075" bIns="46038">
            <a:spAutoFit/>
          </a:bodyPr>
          <a:lstStyle/>
          <a:p>
            <a:pPr algn="l"/>
            <a:r>
              <a:rPr lang="ru-RU" dirty="0">
                <a:latin typeface="Times New Roman" pitchFamily="18" charset="0"/>
                <a:cs typeface="Times New Roman" pitchFamily="18" charset="0"/>
              </a:rPr>
              <a:t>01</a:t>
            </a:r>
          </a:p>
        </p:txBody>
      </p:sp>
      <p:grpSp>
        <p:nvGrpSpPr>
          <p:cNvPr id="2" name="Group 30"/>
          <p:cNvGrpSpPr>
            <a:grpSpLocks/>
          </p:cNvGrpSpPr>
          <p:nvPr/>
        </p:nvGrpSpPr>
        <p:grpSpPr bwMode="auto">
          <a:xfrm>
            <a:off x="3357554" y="5729299"/>
            <a:ext cx="1060450" cy="393700"/>
            <a:chOff x="2636" y="3748"/>
            <a:chExt cx="668" cy="248"/>
          </a:xfrm>
        </p:grpSpPr>
        <p:sp>
          <p:nvSpPr>
            <p:cNvPr id="16411" name="Rectangle 27"/>
            <p:cNvSpPr>
              <a:spLocks noChangeArrowheads="1"/>
            </p:cNvSpPr>
            <p:nvPr/>
          </p:nvSpPr>
          <p:spPr bwMode="auto">
            <a:xfrm>
              <a:off x="2636" y="3748"/>
              <a:ext cx="190" cy="233"/>
            </a:xfrm>
            <a:prstGeom prst="rect">
              <a:avLst/>
            </a:prstGeom>
            <a:noFill/>
            <a:ln w="9525">
              <a:noFill/>
              <a:miter lim="800000"/>
              <a:headEnd/>
              <a:tailEnd/>
            </a:ln>
            <a:effectLst/>
          </p:spPr>
          <p:txBody>
            <a:bodyPr wrap="none" lIns="92075" tIns="46038" rIns="92075" bIns="46038">
              <a:spAutoFit/>
            </a:bodyPr>
            <a:lstStyle/>
            <a:p>
              <a:pPr algn="l"/>
              <a:r>
                <a:rPr lang="ru-RU" dirty="0">
                  <a:latin typeface="Times New Roman" pitchFamily="18" charset="0"/>
                  <a:cs typeface="Times New Roman" pitchFamily="18" charset="0"/>
                </a:rPr>
                <a:t>1</a:t>
              </a:r>
            </a:p>
          </p:txBody>
        </p:sp>
        <p:sp>
          <p:nvSpPr>
            <p:cNvPr id="16412" name="Rectangle 28"/>
            <p:cNvSpPr>
              <a:spLocks noChangeArrowheads="1"/>
            </p:cNvSpPr>
            <p:nvPr/>
          </p:nvSpPr>
          <p:spPr bwMode="auto">
            <a:xfrm>
              <a:off x="3041" y="3763"/>
              <a:ext cx="263" cy="233"/>
            </a:xfrm>
            <a:prstGeom prst="rect">
              <a:avLst/>
            </a:prstGeom>
            <a:noFill/>
            <a:ln w="9525">
              <a:noFill/>
              <a:miter lim="800000"/>
              <a:headEnd/>
              <a:tailEnd/>
            </a:ln>
            <a:effectLst/>
          </p:spPr>
          <p:txBody>
            <a:bodyPr wrap="none" lIns="92075" tIns="46038" rIns="92075" bIns="46038">
              <a:spAutoFit/>
            </a:bodyPr>
            <a:lstStyle/>
            <a:p>
              <a:pPr algn="l"/>
              <a:r>
                <a:rPr lang="ru-RU" dirty="0">
                  <a:latin typeface="Times New Roman" pitchFamily="18" charset="0"/>
                  <a:cs typeface="Times New Roman" pitchFamily="18" charset="0"/>
                </a:rPr>
                <a:t>10</a:t>
              </a:r>
            </a:p>
          </p:txBody>
        </p:sp>
        <p:sp>
          <p:nvSpPr>
            <p:cNvPr id="16413" name="Rectangle 29"/>
            <p:cNvSpPr>
              <a:spLocks noChangeArrowheads="1"/>
            </p:cNvSpPr>
            <p:nvPr/>
          </p:nvSpPr>
          <p:spPr bwMode="auto">
            <a:xfrm>
              <a:off x="2802" y="3748"/>
              <a:ext cx="153" cy="233"/>
            </a:xfrm>
            <a:prstGeom prst="rect">
              <a:avLst/>
            </a:prstGeom>
            <a:noFill/>
            <a:ln w="9525">
              <a:noFill/>
              <a:miter lim="800000"/>
              <a:headEnd/>
              <a:tailEnd/>
            </a:ln>
            <a:effectLst/>
          </p:spPr>
          <p:txBody>
            <a:bodyPr wrap="none" lIns="92075" tIns="46038" rIns="92075" bIns="46038">
              <a:spAutoFit/>
            </a:bodyPr>
            <a:lstStyle/>
            <a:p>
              <a:pPr algn="l"/>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grpSp>
      <p:sp>
        <p:nvSpPr>
          <p:cNvPr id="30" name="Rectangle 13"/>
          <p:cNvSpPr>
            <a:spLocks noChangeArrowheads="1"/>
          </p:cNvSpPr>
          <p:nvPr/>
        </p:nvSpPr>
        <p:spPr bwMode="auto">
          <a:xfrm>
            <a:off x="1187450" y="1981200"/>
            <a:ext cx="354264" cy="462307"/>
          </a:xfrm>
          <a:prstGeom prst="rect">
            <a:avLst/>
          </a:prstGeom>
          <a:noFill/>
          <a:ln w="9525">
            <a:noFill/>
            <a:miter lim="800000"/>
            <a:headEnd/>
            <a:tailEnd/>
          </a:ln>
          <a:effectLst/>
        </p:spPr>
        <p:txBody>
          <a:bodyPr wrap="none" lIns="92075" tIns="46038" rIns="92075" bIns="46038">
            <a:spAutoFit/>
          </a:bodyPr>
          <a:lstStyle/>
          <a:p>
            <a:pPr algn="l"/>
            <a:r>
              <a:rPr lang="ru-RU" sz="2400" dirty="0">
                <a:latin typeface="Symbol" pitchFamily="18" charset="2"/>
              </a:rPr>
              <a:t>³</a:t>
            </a:r>
          </a:p>
        </p:txBody>
      </p:sp>
      <p:sp>
        <p:nvSpPr>
          <p:cNvPr id="31" name="Rectangle 3"/>
          <p:cNvSpPr>
            <a:spLocks noChangeArrowheads="1"/>
          </p:cNvSpPr>
          <p:nvPr/>
        </p:nvSpPr>
        <p:spPr bwMode="auto">
          <a:xfrm>
            <a:off x="3571868" y="5072074"/>
            <a:ext cx="413575" cy="369974"/>
          </a:xfrm>
          <a:prstGeom prst="rect">
            <a:avLst/>
          </a:prstGeom>
          <a:noFill/>
          <a:ln w="9525">
            <a:noFill/>
            <a:miter lim="800000"/>
            <a:headEnd/>
            <a:tailEnd/>
          </a:ln>
          <a:effectLst/>
        </p:spPr>
        <p:txBody>
          <a:bodyPr wrap="none" lIns="92075" tIns="46038" rIns="92075" bIns="46038">
            <a:spAutoFit/>
          </a:bodyPr>
          <a:lstStyle/>
          <a:p>
            <a:pPr algn="l"/>
            <a:r>
              <a:rPr lang="ru-RU" dirty="0">
                <a:latin typeface="Symbol" pitchFamily="18" charset="2"/>
              </a:rPr>
              <a:t>®</a:t>
            </a:r>
          </a:p>
        </p:txBody>
      </p:sp>
      <p:sp>
        <p:nvSpPr>
          <p:cNvPr id="32" name="Rectangle 3"/>
          <p:cNvSpPr>
            <a:spLocks noChangeArrowheads="1"/>
          </p:cNvSpPr>
          <p:nvPr/>
        </p:nvSpPr>
        <p:spPr bwMode="auto">
          <a:xfrm>
            <a:off x="3602028" y="5708679"/>
            <a:ext cx="413575" cy="369974"/>
          </a:xfrm>
          <a:prstGeom prst="rect">
            <a:avLst/>
          </a:prstGeom>
          <a:noFill/>
          <a:ln w="9525">
            <a:noFill/>
            <a:miter lim="800000"/>
            <a:headEnd/>
            <a:tailEnd/>
          </a:ln>
          <a:effectLst/>
        </p:spPr>
        <p:txBody>
          <a:bodyPr wrap="none" lIns="92075" tIns="46038" rIns="92075" bIns="46038">
            <a:spAutoFit/>
          </a:bodyPr>
          <a:lstStyle/>
          <a:p>
            <a:pPr algn="l"/>
            <a:r>
              <a:rPr lang="ru-RU" dirty="0">
                <a:latin typeface="Symbol" pitchFamily="18" charset="2"/>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3"/>
          <p:cNvSpPr>
            <a:spLocks noGrp="1"/>
          </p:cNvSpPr>
          <p:nvPr>
            <p:ph type="sldNum" sz="quarter" idx="12"/>
          </p:nvPr>
        </p:nvSpPr>
        <p:spPr/>
        <p:txBody>
          <a:bodyPr/>
          <a:lstStyle/>
          <a:p>
            <a:r>
              <a:rPr lang="en-US" dirty="0" smtClean="0">
                <a:solidFill>
                  <a:schemeClr val="tx1"/>
                </a:solidFill>
                <a:latin typeface="Times New Roman" pitchFamily="18" charset="0"/>
                <a:cs typeface="Times New Roman" pitchFamily="18" charset="0"/>
              </a:rPr>
              <a:t>13</a:t>
            </a:r>
            <a:endParaRPr lang="ru-RU" dirty="0">
              <a:solidFill>
                <a:schemeClr val="tx1"/>
              </a:solidFill>
              <a:latin typeface="Times New Roman" pitchFamily="18" charset="0"/>
              <a:cs typeface="Times New Roman" pitchFamily="18" charset="0"/>
            </a:endParaRPr>
          </a:p>
        </p:txBody>
      </p:sp>
      <p:sp>
        <p:nvSpPr>
          <p:cNvPr id="18434" name="Rectangle 2"/>
          <p:cNvSpPr>
            <a:spLocks noChangeArrowheads="1"/>
          </p:cNvSpPr>
          <p:nvPr/>
        </p:nvSpPr>
        <p:spPr bwMode="auto">
          <a:xfrm>
            <a:off x="0" y="838200"/>
            <a:ext cx="9142413" cy="914400"/>
          </a:xfrm>
          <a:prstGeom prst="rect">
            <a:avLst/>
          </a:prstGeom>
          <a:solidFill>
            <a:schemeClr val="bg1"/>
          </a:solidFill>
          <a:ln w="9525">
            <a:noFill/>
            <a:miter lim="800000"/>
            <a:headEnd/>
            <a:tailEnd/>
          </a:ln>
          <a:effectLst/>
        </p:spPr>
        <p:txBody>
          <a:bodyPr wrap="none" anchor="ctr"/>
          <a:lstStyle/>
          <a:p>
            <a:endParaRPr lang="ru-RU">
              <a:latin typeface="Times New Roman" pitchFamily="18" charset="0"/>
              <a:cs typeface="Times New Roman" pitchFamily="18" charset="0"/>
            </a:endParaRPr>
          </a:p>
        </p:txBody>
      </p:sp>
      <p:graphicFrame>
        <p:nvGraphicFramePr>
          <p:cNvPr id="18437" name="Object 5"/>
          <p:cNvGraphicFramePr>
            <a:graphicFrameLocks/>
          </p:cNvGraphicFramePr>
          <p:nvPr/>
        </p:nvGraphicFramePr>
        <p:xfrm>
          <a:off x="323850" y="2357430"/>
          <a:ext cx="8496300" cy="474661"/>
        </p:xfrm>
        <a:graphic>
          <a:graphicData uri="http://schemas.openxmlformats.org/presentationml/2006/ole">
            <p:oleObj spid="_x0000_s55298" name="Формула" r:id="rId4" imgW="2997000" imgH="266400" progId="Equation.3">
              <p:embed/>
            </p:oleObj>
          </a:graphicData>
        </a:graphic>
      </p:graphicFrame>
      <p:graphicFrame>
        <p:nvGraphicFramePr>
          <p:cNvPr id="18438" name="Object 6"/>
          <p:cNvGraphicFramePr>
            <a:graphicFrameLocks/>
          </p:cNvGraphicFramePr>
          <p:nvPr/>
        </p:nvGraphicFramePr>
        <p:xfrm>
          <a:off x="982663" y="3214686"/>
          <a:ext cx="1933575" cy="752475"/>
        </p:xfrm>
        <a:graphic>
          <a:graphicData uri="http://schemas.openxmlformats.org/presentationml/2006/ole">
            <p:oleObj spid="_x0000_s55299" name="Формула" r:id="rId5" imgW="1574640" imgH="507960" progId="Equation.3">
              <p:embed/>
            </p:oleObj>
          </a:graphicData>
        </a:graphic>
      </p:graphicFrame>
      <p:graphicFrame>
        <p:nvGraphicFramePr>
          <p:cNvPr id="18439" name="Object 7"/>
          <p:cNvGraphicFramePr>
            <a:graphicFrameLocks/>
          </p:cNvGraphicFramePr>
          <p:nvPr/>
        </p:nvGraphicFramePr>
        <p:xfrm>
          <a:off x="1042988" y="5286388"/>
          <a:ext cx="2433637" cy="434975"/>
        </p:xfrm>
        <a:graphic>
          <a:graphicData uri="http://schemas.openxmlformats.org/presentationml/2006/ole">
            <p:oleObj spid="_x0000_s55300" name="Формула" r:id="rId6" imgW="1206360" imgH="215640" progId="Equation.3">
              <p:embed/>
            </p:oleObj>
          </a:graphicData>
        </a:graphic>
      </p:graphicFrame>
      <p:graphicFrame>
        <p:nvGraphicFramePr>
          <p:cNvPr id="18440" name="Object 8"/>
          <p:cNvGraphicFramePr>
            <a:graphicFrameLocks/>
          </p:cNvGraphicFramePr>
          <p:nvPr/>
        </p:nvGraphicFramePr>
        <p:xfrm>
          <a:off x="1042988" y="4714884"/>
          <a:ext cx="2735262" cy="428625"/>
        </p:xfrm>
        <a:graphic>
          <a:graphicData uri="http://schemas.openxmlformats.org/presentationml/2006/ole">
            <p:oleObj spid="_x0000_s55301" name="Формула" r:id="rId7" imgW="1460160" imgH="228600" progId="Equation.3">
              <p:embed/>
            </p:oleObj>
          </a:graphicData>
        </a:graphic>
      </p:graphicFrame>
      <p:graphicFrame>
        <p:nvGraphicFramePr>
          <p:cNvPr id="18441" name="Object 9"/>
          <p:cNvGraphicFramePr>
            <a:graphicFrameLocks/>
          </p:cNvGraphicFramePr>
          <p:nvPr/>
        </p:nvGraphicFramePr>
        <p:xfrm>
          <a:off x="1042988" y="4071942"/>
          <a:ext cx="2233612" cy="493712"/>
        </p:xfrm>
        <a:graphic>
          <a:graphicData uri="http://schemas.openxmlformats.org/presentationml/2006/ole">
            <p:oleObj spid="_x0000_s55302" name="Формула" r:id="rId8" imgW="1091880" imgH="241200" progId="Equation.3">
              <p:embed/>
            </p:oleObj>
          </a:graphicData>
        </a:graphic>
      </p:graphicFrame>
      <p:graphicFrame>
        <p:nvGraphicFramePr>
          <p:cNvPr id="18442" name="Object 10"/>
          <p:cNvGraphicFramePr>
            <a:graphicFrameLocks/>
          </p:cNvGraphicFramePr>
          <p:nvPr/>
        </p:nvGraphicFramePr>
        <p:xfrm>
          <a:off x="338138" y="1114425"/>
          <a:ext cx="6394450" cy="957253"/>
        </p:xfrm>
        <a:graphic>
          <a:graphicData uri="http://schemas.openxmlformats.org/presentationml/2006/ole">
            <p:oleObj spid="_x0000_s55303" name="Формула" r:id="rId9" imgW="2590560" imgH="558720" progId="Equation.3">
              <p:embed/>
            </p:oleObj>
          </a:graphicData>
        </a:graphic>
      </p:graphicFrame>
      <p:sp>
        <p:nvSpPr>
          <p:cNvPr id="91138" name="Rectangle 2"/>
          <p:cNvSpPr>
            <a:spLocks noChangeArrowheads="1"/>
          </p:cNvSpPr>
          <p:nvPr/>
        </p:nvSpPr>
        <p:spPr bwMode="auto">
          <a:xfrm>
            <a:off x="254000" y="692150"/>
            <a:ext cx="2978572" cy="400752"/>
          </a:xfrm>
          <a:prstGeom prst="rect">
            <a:avLst/>
          </a:prstGeom>
          <a:noFill/>
          <a:ln w="9525">
            <a:noFill/>
            <a:miter lim="800000"/>
            <a:headEnd/>
            <a:tailEnd/>
          </a:ln>
          <a:effectLst/>
        </p:spPr>
        <p:txBody>
          <a:bodyPr wrap="none" lIns="92075" tIns="46038" rIns="92075" bIns="46038">
            <a:spAutoFit/>
          </a:bodyPr>
          <a:lstStyle/>
          <a:p>
            <a:pPr algn="l"/>
            <a:r>
              <a:rPr lang="en-US" sz="2000" b="1" dirty="0">
                <a:latin typeface="Times New Roman" pitchFamily="18" charset="0"/>
                <a:cs typeface="Times New Roman" pitchFamily="18" charset="0"/>
              </a:rPr>
              <a:t>It has been proved in </a:t>
            </a:r>
            <a:r>
              <a:rPr lang="en-US" sz="2000" b="1" dirty="0" smtClean="0">
                <a:latin typeface="Times New Roman" pitchFamily="18" charset="0"/>
                <a:cs typeface="Times New Roman" pitchFamily="18" charset="0"/>
              </a:rPr>
              <a:t>[13]</a:t>
            </a:r>
            <a:endParaRPr lang="ru-RU"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587" y="571480"/>
            <a:ext cx="9142413" cy="914400"/>
          </a:xfrm>
          <a:prstGeom prst="rect">
            <a:avLst/>
          </a:prstGeom>
          <a:solidFill>
            <a:schemeClr val="bg1"/>
          </a:solidFill>
          <a:ln w="9525">
            <a:noFill/>
            <a:miter lim="800000"/>
            <a:headEnd/>
            <a:tailEnd/>
          </a:ln>
          <a:effectLst/>
        </p:spPr>
        <p:txBody>
          <a:bodyPr wrap="none" anchor="ctr"/>
          <a:lstStyle/>
          <a:p>
            <a:endParaRPr lang="ru-RU">
              <a:latin typeface="Times New Roman" pitchFamily="18" charset="0"/>
              <a:cs typeface="Times New Roman" pitchFamily="18" charset="0"/>
            </a:endParaRPr>
          </a:p>
        </p:txBody>
      </p:sp>
      <p:sp>
        <p:nvSpPr>
          <p:cNvPr id="20484" name="Rectangle 4"/>
          <p:cNvSpPr>
            <a:spLocks noChangeArrowheads="1"/>
          </p:cNvSpPr>
          <p:nvPr/>
        </p:nvSpPr>
        <p:spPr bwMode="auto">
          <a:xfrm>
            <a:off x="212725" y="563563"/>
            <a:ext cx="5599290" cy="400752"/>
          </a:xfrm>
          <a:prstGeom prst="rect">
            <a:avLst/>
          </a:prstGeom>
          <a:noFill/>
          <a:ln w="9525">
            <a:noFill/>
            <a:miter lim="800000"/>
            <a:headEnd/>
            <a:tailEnd/>
          </a:ln>
          <a:effectLst/>
        </p:spPr>
        <p:txBody>
          <a:bodyPr wrap="none" lIns="92075" tIns="46038" rIns="92075" bIns="46038">
            <a:spAutoFit/>
          </a:bodyPr>
          <a:lstStyle/>
          <a:p>
            <a:pPr algn="l"/>
            <a:r>
              <a:rPr lang="ru-RU" sz="2000" b="1">
                <a:latin typeface="Times New Roman" pitchFamily="18" charset="0"/>
                <a:cs typeface="Times New Roman" pitchFamily="18" charset="0"/>
              </a:rPr>
              <a:t>It gives the authentication code with parameters :</a:t>
            </a:r>
          </a:p>
        </p:txBody>
      </p:sp>
      <p:grpSp>
        <p:nvGrpSpPr>
          <p:cNvPr id="2" name="Group 28"/>
          <p:cNvGrpSpPr>
            <a:grpSpLocks/>
          </p:cNvGrpSpPr>
          <p:nvPr/>
        </p:nvGrpSpPr>
        <p:grpSpPr bwMode="auto">
          <a:xfrm>
            <a:off x="985838" y="982662"/>
            <a:ext cx="6913562" cy="571500"/>
            <a:chOff x="621" y="619"/>
            <a:chExt cx="4355" cy="360"/>
          </a:xfrm>
        </p:grpSpPr>
        <p:sp>
          <p:nvSpPr>
            <p:cNvPr id="20485" name="Rectangle 5"/>
            <p:cNvSpPr>
              <a:spLocks noChangeArrowheads="1"/>
            </p:cNvSpPr>
            <p:nvPr/>
          </p:nvSpPr>
          <p:spPr bwMode="auto">
            <a:xfrm>
              <a:off x="621" y="619"/>
              <a:ext cx="214" cy="291"/>
            </a:xfrm>
            <a:prstGeom prst="rect">
              <a:avLst/>
            </a:prstGeom>
            <a:noFill/>
            <a:ln w="9525">
              <a:noFill/>
              <a:miter lim="800000"/>
              <a:headEnd/>
              <a:tailEnd/>
            </a:ln>
            <a:effectLst/>
          </p:spPr>
          <p:txBody>
            <a:bodyPr wrap="none" lIns="92075" tIns="46038" rIns="92075" bIns="46038">
              <a:spAutoFit/>
            </a:bodyPr>
            <a:lstStyle/>
            <a:p>
              <a:pPr algn="l"/>
              <a:r>
                <a:rPr lang="ru-RU" sz="2400" i="1" dirty="0" err="1">
                  <a:latin typeface="Times New Roman" pitchFamily="18" charset="0"/>
                  <a:cs typeface="Times New Roman" pitchFamily="18" charset="0"/>
                </a:rPr>
                <a:t>d</a:t>
              </a:r>
              <a:endParaRPr lang="ru-RU" sz="2400" i="1" dirty="0">
                <a:latin typeface="Times New Roman" pitchFamily="18" charset="0"/>
                <a:cs typeface="Times New Roman" pitchFamily="18" charset="0"/>
              </a:endParaRPr>
            </a:p>
          </p:txBody>
        </p:sp>
        <p:sp>
          <p:nvSpPr>
            <p:cNvPr id="20486" name="Rectangle 6"/>
            <p:cNvSpPr>
              <a:spLocks noChangeArrowheads="1"/>
            </p:cNvSpPr>
            <p:nvPr/>
          </p:nvSpPr>
          <p:spPr bwMode="auto">
            <a:xfrm>
              <a:off x="1199" y="619"/>
              <a:ext cx="214" cy="291"/>
            </a:xfrm>
            <a:prstGeom prst="rect">
              <a:avLst/>
            </a:prstGeom>
            <a:noFill/>
            <a:ln w="9525">
              <a:noFill/>
              <a:miter lim="800000"/>
              <a:headEnd/>
              <a:tailEnd/>
            </a:ln>
            <a:effectLst/>
          </p:spPr>
          <p:txBody>
            <a:bodyPr wrap="none" lIns="92075" tIns="46038" rIns="92075" bIns="46038">
              <a:spAutoFit/>
            </a:bodyPr>
            <a:lstStyle/>
            <a:p>
              <a:pPr algn="l"/>
              <a:r>
                <a:rPr lang="ru-RU" sz="2400" i="1">
                  <a:latin typeface="Times New Roman" pitchFamily="18" charset="0"/>
                  <a:cs typeface="Times New Roman" pitchFamily="18" charset="0"/>
                </a:rPr>
                <a:t>d</a:t>
              </a:r>
            </a:p>
          </p:txBody>
        </p:sp>
        <p:sp>
          <p:nvSpPr>
            <p:cNvPr id="20487" name="Rectangle 7"/>
            <p:cNvSpPr>
              <a:spLocks noChangeArrowheads="1"/>
            </p:cNvSpPr>
            <p:nvPr/>
          </p:nvSpPr>
          <p:spPr bwMode="auto">
            <a:xfrm>
              <a:off x="1608" y="619"/>
              <a:ext cx="171" cy="291"/>
            </a:xfrm>
            <a:prstGeom prst="rect">
              <a:avLst/>
            </a:prstGeom>
            <a:noFill/>
            <a:ln w="9525">
              <a:noFill/>
              <a:miter lim="800000"/>
              <a:headEnd/>
              <a:tailEnd/>
            </a:ln>
            <a:effectLst/>
          </p:spPr>
          <p:txBody>
            <a:bodyPr wrap="none" lIns="92075" tIns="46038" rIns="92075" bIns="46038">
              <a:spAutoFit/>
            </a:bodyPr>
            <a:lstStyle/>
            <a:p>
              <a:pPr algn="l"/>
              <a:r>
                <a:rPr lang="ru-RU" sz="2400" i="1">
                  <a:latin typeface="Times New Roman" pitchFamily="18" charset="0"/>
                  <a:cs typeface="Times New Roman" pitchFamily="18" charset="0"/>
                </a:rPr>
                <a:t>l</a:t>
              </a:r>
            </a:p>
          </p:txBody>
        </p:sp>
        <p:sp>
          <p:nvSpPr>
            <p:cNvPr id="20488" name="Rectangle 8"/>
            <p:cNvSpPr>
              <a:spLocks noChangeArrowheads="1"/>
            </p:cNvSpPr>
            <p:nvPr/>
          </p:nvSpPr>
          <p:spPr bwMode="auto">
            <a:xfrm>
              <a:off x="1994" y="619"/>
              <a:ext cx="214" cy="291"/>
            </a:xfrm>
            <a:prstGeom prst="rect">
              <a:avLst/>
            </a:prstGeom>
            <a:noFill/>
            <a:ln w="9525">
              <a:noFill/>
              <a:miter lim="800000"/>
              <a:headEnd/>
              <a:tailEnd/>
            </a:ln>
            <a:effectLst/>
          </p:spPr>
          <p:txBody>
            <a:bodyPr wrap="none" lIns="92075" tIns="46038" rIns="92075" bIns="46038">
              <a:spAutoFit/>
            </a:bodyPr>
            <a:lstStyle/>
            <a:p>
              <a:pPr algn="l"/>
              <a:r>
                <a:rPr lang="ru-RU" sz="2400" i="1">
                  <a:latin typeface="Times New Roman" pitchFamily="18" charset="0"/>
                  <a:cs typeface="Times New Roman" pitchFamily="18" charset="0"/>
                </a:rPr>
                <a:t>n</a:t>
              </a:r>
            </a:p>
          </p:txBody>
        </p:sp>
        <p:sp>
          <p:nvSpPr>
            <p:cNvPr id="20489" name="Rectangle 9"/>
            <p:cNvSpPr>
              <a:spLocks noChangeArrowheads="1"/>
            </p:cNvSpPr>
            <p:nvPr/>
          </p:nvSpPr>
          <p:spPr bwMode="auto">
            <a:xfrm>
              <a:off x="2535" y="619"/>
              <a:ext cx="235" cy="291"/>
            </a:xfrm>
            <a:prstGeom prst="rect">
              <a:avLst/>
            </a:prstGeom>
            <a:noFill/>
            <a:ln w="9525">
              <a:noFill/>
              <a:miter lim="800000"/>
              <a:headEnd/>
              <a:tailEnd/>
            </a:ln>
            <a:effectLst/>
          </p:spPr>
          <p:txBody>
            <a:bodyPr wrap="none" lIns="92075" tIns="46038" rIns="92075" bIns="46038">
              <a:spAutoFit/>
            </a:bodyPr>
            <a:lstStyle/>
            <a:p>
              <a:pPr algn="l"/>
              <a:r>
                <a:rPr lang="ru-RU" sz="2400" i="1" dirty="0">
                  <a:latin typeface="Times New Roman" pitchFamily="18" charset="0"/>
                  <a:cs typeface="Times New Roman" pitchFamily="18" charset="0"/>
                </a:rPr>
                <a:t>X</a:t>
              </a:r>
            </a:p>
          </p:txBody>
        </p:sp>
        <p:sp>
          <p:nvSpPr>
            <p:cNvPr id="20490" name="Rectangle 10"/>
            <p:cNvSpPr>
              <a:spLocks noChangeArrowheads="1"/>
            </p:cNvSpPr>
            <p:nvPr/>
          </p:nvSpPr>
          <p:spPr bwMode="auto">
            <a:xfrm>
              <a:off x="3231" y="619"/>
              <a:ext cx="225" cy="291"/>
            </a:xfrm>
            <a:prstGeom prst="rect">
              <a:avLst/>
            </a:prstGeom>
            <a:noFill/>
            <a:ln w="9525">
              <a:noFill/>
              <a:miter lim="800000"/>
              <a:headEnd/>
              <a:tailEnd/>
            </a:ln>
            <a:effectLst/>
          </p:spPr>
          <p:txBody>
            <a:bodyPr wrap="none" lIns="92075" tIns="46038" rIns="92075" bIns="46038">
              <a:spAutoFit/>
            </a:bodyPr>
            <a:lstStyle/>
            <a:p>
              <a:pPr algn="l"/>
              <a:r>
                <a:rPr lang="ru-RU" sz="2400" i="1">
                  <a:latin typeface="Times New Roman" pitchFamily="18" charset="0"/>
                  <a:cs typeface="Times New Roman" pitchFamily="18" charset="0"/>
                </a:rPr>
                <a:t>Y</a:t>
              </a:r>
            </a:p>
          </p:txBody>
        </p:sp>
        <p:sp>
          <p:nvSpPr>
            <p:cNvPr id="20491" name="Rectangle 11"/>
            <p:cNvSpPr>
              <a:spLocks noChangeArrowheads="1"/>
            </p:cNvSpPr>
            <p:nvPr/>
          </p:nvSpPr>
          <p:spPr bwMode="auto">
            <a:xfrm>
              <a:off x="3950" y="619"/>
              <a:ext cx="214" cy="291"/>
            </a:xfrm>
            <a:prstGeom prst="rect">
              <a:avLst/>
            </a:prstGeom>
            <a:noFill/>
            <a:ln w="9525">
              <a:noFill/>
              <a:miter lim="800000"/>
              <a:headEnd/>
              <a:tailEnd/>
            </a:ln>
            <a:effectLst/>
          </p:spPr>
          <p:txBody>
            <a:bodyPr wrap="none" lIns="92075" tIns="46038" rIns="92075" bIns="46038">
              <a:spAutoFit/>
            </a:bodyPr>
            <a:lstStyle/>
            <a:p>
              <a:pPr algn="l"/>
              <a:r>
                <a:rPr lang="ru-RU" sz="2400" i="1">
                  <a:latin typeface="Times New Roman" pitchFamily="18" charset="0"/>
                  <a:cs typeface="Times New Roman" pitchFamily="18" charset="0"/>
                </a:rPr>
                <a:t>n</a:t>
              </a:r>
            </a:p>
          </p:txBody>
        </p:sp>
        <p:sp>
          <p:nvSpPr>
            <p:cNvPr id="20492" name="Rectangle 12"/>
            <p:cNvSpPr>
              <a:spLocks noChangeArrowheads="1"/>
            </p:cNvSpPr>
            <p:nvPr/>
          </p:nvSpPr>
          <p:spPr bwMode="auto">
            <a:xfrm>
              <a:off x="4340" y="619"/>
              <a:ext cx="203" cy="291"/>
            </a:xfrm>
            <a:prstGeom prst="rect">
              <a:avLst/>
            </a:prstGeom>
            <a:noFill/>
            <a:ln w="9525">
              <a:noFill/>
              <a:miter lim="800000"/>
              <a:headEnd/>
              <a:tailEnd/>
            </a:ln>
            <a:effectLst/>
          </p:spPr>
          <p:txBody>
            <a:bodyPr wrap="none" lIns="92075" tIns="46038" rIns="92075" bIns="46038">
              <a:spAutoFit/>
            </a:bodyPr>
            <a:lstStyle/>
            <a:p>
              <a:pPr algn="l"/>
              <a:r>
                <a:rPr lang="ru-RU" sz="2400" i="1">
                  <a:latin typeface="Times New Roman" pitchFamily="18" charset="0"/>
                  <a:cs typeface="Times New Roman" pitchFamily="18" charset="0"/>
                </a:rPr>
                <a:t>k</a:t>
              </a:r>
            </a:p>
          </p:txBody>
        </p:sp>
        <p:sp>
          <p:nvSpPr>
            <p:cNvPr id="20493" name="Rectangle 13"/>
            <p:cNvSpPr>
              <a:spLocks noChangeArrowheads="1"/>
            </p:cNvSpPr>
            <p:nvPr/>
          </p:nvSpPr>
          <p:spPr bwMode="auto">
            <a:xfrm>
              <a:off x="4773" y="619"/>
              <a:ext cx="203" cy="291"/>
            </a:xfrm>
            <a:prstGeom prst="rect">
              <a:avLst/>
            </a:prstGeom>
            <a:noFill/>
            <a:ln w="9525">
              <a:noFill/>
              <a:miter lim="800000"/>
              <a:headEnd/>
              <a:tailEnd/>
            </a:ln>
            <a:effectLst/>
          </p:spPr>
          <p:txBody>
            <a:bodyPr wrap="none" lIns="92075" tIns="46038" rIns="92075" bIns="46038">
              <a:spAutoFit/>
            </a:bodyPr>
            <a:lstStyle/>
            <a:p>
              <a:pPr algn="l"/>
              <a:r>
                <a:rPr lang="ru-RU" sz="2400" i="1">
                  <a:latin typeface="Times New Roman" pitchFamily="18" charset="0"/>
                  <a:cs typeface="Times New Roman" pitchFamily="18" charset="0"/>
                </a:rPr>
                <a:t>k</a:t>
              </a:r>
            </a:p>
          </p:txBody>
        </p:sp>
        <p:sp>
          <p:nvSpPr>
            <p:cNvPr id="20494" name="Rectangle 14"/>
            <p:cNvSpPr>
              <a:spLocks noChangeArrowheads="1"/>
            </p:cNvSpPr>
            <p:nvPr/>
          </p:nvSpPr>
          <p:spPr bwMode="auto">
            <a:xfrm>
              <a:off x="720" y="765"/>
              <a:ext cx="246" cy="214"/>
            </a:xfrm>
            <a:prstGeom prst="rect">
              <a:avLst/>
            </a:prstGeom>
            <a:noFill/>
            <a:ln w="9525">
              <a:noFill/>
              <a:miter lim="800000"/>
              <a:headEnd/>
              <a:tailEnd/>
            </a:ln>
            <a:effectLst/>
          </p:spPr>
          <p:txBody>
            <a:bodyPr wrap="none" lIns="92075" tIns="46038" rIns="92075" bIns="46038">
              <a:spAutoFit/>
            </a:bodyPr>
            <a:lstStyle/>
            <a:p>
              <a:pPr algn="l"/>
              <a:r>
                <a:rPr lang="ru-RU" sz="1600" dirty="0">
                  <a:latin typeface="Times New Roman" pitchFamily="18" charset="0"/>
                  <a:cs typeface="Times New Roman" pitchFamily="18" charset="0"/>
                </a:rPr>
                <a:t>01</a:t>
              </a:r>
            </a:p>
          </p:txBody>
        </p:sp>
        <p:sp>
          <p:nvSpPr>
            <p:cNvPr id="20495" name="Rectangle 15"/>
            <p:cNvSpPr>
              <a:spLocks noChangeArrowheads="1"/>
            </p:cNvSpPr>
            <p:nvPr/>
          </p:nvSpPr>
          <p:spPr bwMode="auto">
            <a:xfrm>
              <a:off x="3802" y="619"/>
              <a:ext cx="214" cy="291"/>
            </a:xfrm>
            <a:prstGeom prst="rect">
              <a:avLst/>
            </a:prstGeom>
            <a:noFill/>
            <a:ln w="9525">
              <a:noFill/>
              <a:miter lim="800000"/>
              <a:headEnd/>
              <a:tailEnd/>
            </a:ln>
            <a:effectLst/>
          </p:spPr>
          <p:txBody>
            <a:bodyPr wrap="none" lIns="92075" tIns="46038" rIns="92075" bIns="46038">
              <a:spAutoFit/>
            </a:bodyPr>
            <a:lstStyle/>
            <a:p>
              <a:pPr algn="l"/>
              <a:r>
                <a:rPr lang="ru-RU" sz="2400">
                  <a:latin typeface="Times New Roman" pitchFamily="18" charset="0"/>
                  <a:cs typeface="Times New Roman" pitchFamily="18" charset="0"/>
                </a:rPr>
                <a:t>2</a:t>
              </a:r>
            </a:p>
          </p:txBody>
        </p:sp>
        <p:sp>
          <p:nvSpPr>
            <p:cNvPr id="20496" name="Rectangle 16"/>
            <p:cNvSpPr>
              <a:spLocks noChangeArrowheads="1"/>
            </p:cNvSpPr>
            <p:nvPr/>
          </p:nvSpPr>
          <p:spPr bwMode="auto">
            <a:xfrm>
              <a:off x="971" y="619"/>
              <a:ext cx="226" cy="291"/>
            </a:xfrm>
            <a:prstGeom prst="rect">
              <a:avLst/>
            </a:prstGeom>
            <a:noFill/>
            <a:ln w="9525">
              <a:noFill/>
              <a:miter lim="800000"/>
              <a:headEnd/>
              <a:tailEnd/>
            </a:ln>
            <a:effectLst/>
          </p:spPr>
          <p:txBody>
            <a:bodyPr wrap="none" lIns="92075" tIns="46038" rIns="92075" bIns="46038">
              <a:spAutoFit/>
            </a:bodyPr>
            <a:lstStyle/>
            <a:p>
              <a:pPr algn="l"/>
              <a:r>
                <a:rPr lang="ru-RU" sz="2400">
                  <a:latin typeface="Times New Roman" pitchFamily="18" charset="0"/>
                  <a:cs typeface="Times New Roman" pitchFamily="18" charset="0"/>
                </a:rPr>
                <a:t>=</a:t>
              </a:r>
            </a:p>
          </p:txBody>
        </p:sp>
        <p:sp>
          <p:nvSpPr>
            <p:cNvPr id="20497" name="Rectangle 17"/>
            <p:cNvSpPr>
              <a:spLocks noChangeArrowheads="1"/>
            </p:cNvSpPr>
            <p:nvPr/>
          </p:nvSpPr>
          <p:spPr bwMode="auto">
            <a:xfrm>
              <a:off x="1767" y="619"/>
              <a:ext cx="226" cy="291"/>
            </a:xfrm>
            <a:prstGeom prst="rect">
              <a:avLst/>
            </a:prstGeom>
            <a:noFill/>
            <a:ln w="9525">
              <a:noFill/>
              <a:miter lim="800000"/>
              <a:headEnd/>
              <a:tailEnd/>
            </a:ln>
            <a:effectLst/>
          </p:spPr>
          <p:txBody>
            <a:bodyPr wrap="none" lIns="92075" tIns="46038" rIns="92075" bIns="46038">
              <a:spAutoFit/>
            </a:bodyPr>
            <a:lstStyle/>
            <a:p>
              <a:pPr algn="l"/>
              <a:r>
                <a:rPr lang="ru-RU" sz="2400">
                  <a:latin typeface="Times New Roman" pitchFamily="18" charset="0"/>
                  <a:cs typeface="Times New Roman" pitchFamily="18" charset="0"/>
                </a:rPr>
                <a:t>=</a:t>
              </a:r>
            </a:p>
          </p:txBody>
        </p:sp>
        <p:sp>
          <p:nvSpPr>
            <p:cNvPr id="20498" name="Rectangle 18"/>
            <p:cNvSpPr>
              <a:spLocks noChangeArrowheads="1"/>
            </p:cNvSpPr>
            <p:nvPr/>
          </p:nvSpPr>
          <p:spPr bwMode="auto">
            <a:xfrm>
              <a:off x="2911" y="619"/>
              <a:ext cx="226" cy="291"/>
            </a:xfrm>
            <a:prstGeom prst="rect">
              <a:avLst/>
            </a:prstGeom>
            <a:noFill/>
            <a:ln w="9525">
              <a:noFill/>
              <a:miter lim="800000"/>
              <a:headEnd/>
              <a:tailEnd/>
            </a:ln>
            <a:effectLst/>
          </p:spPr>
          <p:txBody>
            <a:bodyPr wrap="none" lIns="92075" tIns="46038" rIns="92075" bIns="46038">
              <a:spAutoFit/>
            </a:bodyPr>
            <a:lstStyle/>
            <a:p>
              <a:pPr algn="l"/>
              <a:r>
                <a:rPr lang="ru-RU" sz="2400" dirty="0">
                  <a:latin typeface="Times New Roman" pitchFamily="18" charset="0"/>
                  <a:cs typeface="Times New Roman" pitchFamily="18" charset="0"/>
                </a:rPr>
                <a:t>=</a:t>
              </a:r>
            </a:p>
          </p:txBody>
        </p:sp>
        <p:sp>
          <p:nvSpPr>
            <p:cNvPr id="20499" name="Rectangle 19"/>
            <p:cNvSpPr>
              <a:spLocks noChangeArrowheads="1"/>
            </p:cNvSpPr>
            <p:nvPr/>
          </p:nvSpPr>
          <p:spPr bwMode="auto">
            <a:xfrm>
              <a:off x="3579" y="619"/>
              <a:ext cx="226" cy="291"/>
            </a:xfrm>
            <a:prstGeom prst="rect">
              <a:avLst/>
            </a:prstGeom>
            <a:noFill/>
            <a:ln w="9525">
              <a:noFill/>
              <a:miter lim="800000"/>
              <a:headEnd/>
              <a:tailEnd/>
            </a:ln>
            <a:effectLst/>
          </p:spPr>
          <p:txBody>
            <a:bodyPr wrap="none" lIns="92075" tIns="46038" rIns="92075" bIns="46038">
              <a:spAutoFit/>
            </a:bodyPr>
            <a:lstStyle/>
            <a:p>
              <a:pPr algn="l"/>
              <a:r>
                <a:rPr lang="ru-RU" sz="2400">
                  <a:latin typeface="Times New Roman" pitchFamily="18" charset="0"/>
                  <a:cs typeface="Times New Roman" pitchFamily="18" charset="0"/>
                </a:rPr>
                <a:t>=</a:t>
              </a:r>
            </a:p>
          </p:txBody>
        </p:sp>
        <p:sp>
          <p:nvSpPr>
            <p:cNvPr id="20500" name="Rectangle 20"/>
            <p:cNvSpPr>
              <a:spLocks noChangeArrowheads="1"/>
            </p:cNvSpPr>
            <p:nvPr/>
          </p:nvSpPr>
          <p:spPr bwMode="auto">
            <a:xfrm>
              <a:off x="4546" y="619"/>
              <a:ext cx="226" cy="291"/>
            </a:xfrm>
            <a:prstGeom prst="rect">
              <a:avLst/>
            </a:prstGeom>
            <a:noFill/>
            <a:ln w="9525">
              <a:noFill/>
              <a:miter lim="800000"/>
              <a:headEnd/>
              <a:tailEnd/>
            </a:ln>
            <a:effectLst/>
          </p:spPr>
          <p:txBody>
            <a:bodyPr wrap="none" lIns="92075" tIns="46038" rIns="92075" bIns="46038">
              <a:spAutoFit/>
            </a:bodyPr>
            <a:lstStyle/>
            <a:p>
              <a:pPr algn="l"/>
              <a:r>
                <a:rPr lang="ru-RU" sz="2400">
                  <a:latin typeface="Times New Roman" pitchFamily="18" charset="0"/>
                  <a:cs typeface="Times New Roman" pitchFamily="18" charset="0"/>
                </a:rPr>
                <a:t>=</a:t>
              </a:r>
            </a:p>
          </p:txBody>
        </p:sp>
        <p:sp>
          <p:nvSpPr>
            <p:cNvPr id="20501" name="Rectangle 21"/>
            <p:cNvSpPr>
              <a:spLocks noChangeArrowheads="1"/>
            </p:cNvSpPr>
            <p:nvPr/>
          </p:nvSpPr>
          <p:spPr bwMode="auto">
            <a:xfrm>
              <a:off x="1361" y="619"/>
              <a:ext cx="166" cy="291"/>
            </a:xfrm>
            <a:prstGeom prst="rect">
              <a:avLst/>
            </a:prstGeom>
            <a:noFill/>
            <a:ln w="9525">
              <a:noFill/>
              <a:miter lim="800000"/>
              <a:headEnd/>
              <a:tailEnd/>
            </a:ln>
            <a:effectLst/>
          </p:spPr>
          <p:txBody>
            <a:bodyPr wrap="none" lIns="92075" tIns="46038" rIns="92075" bIns="46038">
              <a:spAutoFit/>
            </a:bodyPr>
            <a:lstStyle/>
            <a:p>
              <a:pPr algn="l"/>
              <a:r>
                <a:rPr lang="ru-RU" sz="2400">
                  <a:latin typeface="Times New Roman" pitchFamily="18" charset="0"/>
                  <a:cs typeface="Times New Roman" pitchFamily="18" charset="0"/>
                </a:rPr>
                <a:t>,</a:t>
              </a:r>
            </a:p>
          </p:txBody>
        </p:sp>
        <p:sp>
          <p:nvSpPr>
            <p:cNvPr id="20502" name="Rectangle 22"/>
            <p:cNvSpPr>
              <a:spLocks noChangeArrowheads="1"/>
            </p:cNvSpPr>
            <p:nvPr/>
          </p:nvSpPr>
          <p:spPr bwMode="auto">
            <a:xfrm>
              <a:off x="2133" y="619"/>
              <a:ext cx="166" cy="291"/>
            </a:xfrm>
            <a:prstGeom prst="rect">
              <a:avLst/>
            </a:prstGeom>
            <a:noFill/>
            <a:ln w="9525">
              <a:noFill/>
              <a:miter lim="800000"/>
              <a:headEnd/>
              <a:tailEnd/>
            </a:ln>
            <a:effectLst/>
          </p:spPr>
          <p:txBody>
            <a:bodyPr wrap="none" lIns="92075" tIns="46038" rIns="92075" bIns="46038">
              <a:spAutoFit/>
            </a:bodyPr>
            <a:lstStyle/>
            <a:p>
              <a:pPr algn="l"/>
              <a:r>
                <a:rPr lang="ru-RU" sz="2400">
                  <a:latin typeface="Times New Roman" pitchFamily="18" charset="0"/>
                  <a:cs typeface="Times New Roman" pitchFamily="18" charset="0"/>
                </a:rPr>
                <a:t>,</a:t>
              </a:r>
            </a:p>
          </p:txBody>
        </p:sp>
        <p:sp>
          <p:nvSpPr>
            <p:cNvPr id="20503" name="Rectangle 23"/>
            <p:cNvSpPr>
              <a:spLocks noChangeArrowheads="1"/>
            </p:cNvSpPr>
            <p:nvPr/>
          </p:nvSpPr>
          <p:spPr bwMode="auto">
            <a:xfrm>
              <a:off x="2430" y="619"/>
              <a:ext cx="171" cy="291"/>
            </a:xfrm>
            <a:prstGeom prst="rect">
              <a:avLst/>
            </a:prstGeom>
            <a:noFill/>
            <a:ln w="9525">
              <a:noFill/>
              <a:miter lim="800000"/>
              <a:headEnd/>
              <a:tailEnd/>
            </a:ln>
            <a:effectLst/>
          </p:spPr>
          <p:txBody>
            <a:bodyPr wrap="none" lIns="92075" tIns="46038" rIns="92075" bIns="46038">
              <a:spAutoFit/>
            </a:bodyPr>
            <a:lstStyle/>
            <a:p>
              <a:pPr algn="l"/>
              <a:r>
                <a:rPr lang="ru-RU" sz="2400" dirty="0">
                  <a:latin typeface="Times New Roman" pitchFamily="18" charset="0"/>
                  <a:cs typeface="Times New Roman" pitchFamily="18" charset="0"/>
                </a:rPr>
                <a:t>/</a:t>
              </a:r>
            </a:p>
          </p:txBody>
        </p:sp>
        <p:sp>
          <p:nvSpPr>
            <p:cNvPr id="20504" name="Rectangle 24"/>
            <p:cNvSpPr>
              <a:spLocks noChangeArrowheads="1"/>
            </p:cNvSpPr>
            <p:nvPr/>
          </p:nvSpPr>
          <p:spPr bwMode="auto">
            <a:xfrm>
              <a:off x="2752" y="619"/>
              <a:ext cx="171" cy="291"/>
            </a:xfrm>
            <a:prstGeom prst="rect">
              <a:avLst/>
            </a:prstGeom>
            <a:noFill/>
            <a:ln w="9525">
              <a:noFill/>
              <a:miter lim="800000"/>
              <a:headEnd/>
              <a:tailEnd/>
            </a:ln>
            <a:effectLst/>
          </p:spPr>
          <p:txBody>
            <a:bodyPr wrap="none" lIns="92075" tIns="46038" rIns="92075" bIns="46038">
              <a:spAutoFit/>
            </a:bodyPr>
            <a:lstStyle/>
            <a:p>
              <a:pPr algn="l"/>
              <a:r>
                <a:rPr lang="ru-RU" sz="2400" dirty="0">
                  <a:latin typeface="Times New Roman" pitchFamily="18" charset="0"/>
                  <a:cs typeface="Times New Roman" pitchFamily="18" charset="0"/>
                </a:rPr>
                <a:t>/</a:t>
              </a:r>
            </a:p>
          </p:txBody>
        </p:sp>
        <p:sp>
          <p:nvSpPr>
            <p:cNvPr id="20505" name="Rectangle 25"/>
            <p:cNvSpPr>
              <a:spLocks noChangeArrowheads="1"/>
            </p:cNvSpPr>
            <p:nvPr/>
          </p:nvSpPr>
          <p:spPr bwMode="auto">
            <a:xfrm>
              <a:off x="3139" y="619"/>
              <a:ext cx="171" cy="291"/>
            </a:xfrm>
            <a:prstGeom prst="rect">
              <a:avLst/>
            </a:prstGeom>
            <a:noFill/>
            <a:ln w="9525">
              <a:noFill/>
              <a:miter lim="800000"/>
              <a:headEnd/>
              <a:tailEnd/>
            </a:ln>
            <a:effectLst/>
          </p:spPr>
          <p:txBody>
            <a:bodyPr wrap="none" lIns="92075" tIns="46038" rIns="92075" bIns="46038">
              <a:spAutoFit/>
            </a:bodyPr>
            <a:lstStyle/>
            <a:p>
              <a:pPr algn="l"/>
              <a:r>
                <a:rPr lang="ru-RU" sz="2400">
                  <a:latin typeface="Times New Roman" pitchFamily="18" charset="0"/>
                  <a:cs typeface="Times New Roman" pitchFamily="18" charset="0"/>
                </a:rPr>
                <a:t>/</a:t>
              </a:r>
            </a:p>
          </p:txBody>
        </p:sp>
        <p:sp>
          <p:nvSpPr>
            <p:cNvPr id="20506" name="Rectangle 26"/>
            <p:cNvSpPr>
              <a:spLocks noChangeArrowheads="1"/>
            </p:cNvSpPr>
            <p:nvPr/>
          </p:nvSpPr>
          <p:spPr bwMode="auto">
            <a:xfrm>
              <a:off x="3420" y="619"/>
              <a:ext cx="171" cy="291"/>
            </a:xfrm>
            <a:prstGeom prst="rect">
              <a:avLst/>
            </a:prstGeom>
            <a:noFill/>
            <a:ln w="9525">
              <a:noFill/>
              <a:miter lim="800000"/>
              <a:headEnd/>
              <a:tailEnd/>
            </a:ln>
            <a:effectLst/>
          </p:spPr>
          <p:txBody>
            <a:bodyPr wrap="none" lIns="92075" tIns="46038" rIns="92075" bIns="46038">
              <a:spAutoFit/>
            </a:bodyPr>
            <a:lstStyle/>
            <a:p>
              <a:pPr algn="l"/>
              <a:r>
                <a:rPr lang="ru-RU" sz="2400">
                  <a:latin typeface="Times New Roman" pitchFamily="18" charset="0"/>
                  <a:cs typeface="Times New Roman" pitchFamily="18" charset="0"/>
                </a:rPr>
                <a:t>/</a:t>
              </a:r>
            </a:p>
          </p:txBody>
        </p:sp>
        <p:sp>
          <p:nvSpPr>
            <p:cNvPr id="20507" name="Rectangle 27"/>
            <p:cNvSpPr>
              <a:spLocks noChangeArrowheads="1"/>
            </p:cNvSpPr>
            <p:nvPr/>
          </p:nvSpPr>
          <p:spPr bwMode="auto">
            <a:xfrm>
              <a:off x="4089" y="619"/>
              <a:ext cx="166" cy="291"/>
            </a:xfrm>
            <a:prstGeom prst="rect">
              <a:avLst/>
            </a:prstGeom>
            <a:noFill/>
            <a:ln w="9525">
              <a:noFill/>
              <a:miter lim="800000"/>
              <a:headEnd/>
              <a:tailEnd/>
            </a:ln>
            <a:effectLst/>
          </p:spPr>
          <p:txBody>
            <a:bodyPr wrap="none" lIns="92075" tIns="46038" rIns="92075" bIns="46038">
              <a:spAutoFit/>
            </a:bodyPr>
            <a:lstStyle/>
            <a:p>
              <a:pPr algn="l"/>
              <a:r>
                <a:rPr lang="ru-RU" sz="2400">
                  <a:latin typeface="Times New Roman" pitchFamily="18" charset="0"/>
                  <a:cs typeface="Times New Roman" pitchFamily="18" charset="0"/>
                </a:rPr>
                <a:t>,</a:t>
              </a:r>
            </a:p>
          </p:txBody>
        </p:sp>
      </p:grpSp>
      <p:sp>
        <p:nvSpPr>
          <p:cNvPr id="20509" name="Rectangle 29"/>
          <p:cNvSpPr>
            <a:spLocks noChangeArrowheads="1"/>
          </p:cNvSpPr>
          <p:nvPr/>
        </p:nvSpPr>
        <p:spPr bwMode="auto">
          <a:xfrm>
            <a:off x="212725" y="1554163"/>
            <a:ext cx="5116785" cy="400752"/>
          </a:xfrm>
          <a:prstGeom prst="rect">
            <a:avLst/>
          </a:prstGeom>
          <a:noFill/>
          <a:ln w="9525">
            <a:noFill/>
            <a:miter lim="800000"/>
            <a:headEnd/>
            <a:tailEnd/>
          </a:ln>
          <a:effectLst/>
        </p:spPr>
        <p:txBody>
          <a:bodyPr wrap="none" lIns="92075" tIns="46038" rIns="92075" bIns="46038">
            <a:spAutoFit/>
          </a:bodyPr>
          <a:lstStyle/>
          <a:p>
            <a:pPr algn="l"/>
            <a:r>
              <a:rPr lang="ru-RU" sz="2000" b="1" dirty="0" err="1">
                <a:latin typeface="Times New Roman" pitchFamily="18" charset="0"/>
                <a:cs typeface="Times New Roman" pitchFamily="18" charset="0"/>
              </a:rPr>
              <a:t>Example</a:t>
            </a:r>
            <a:r>
              <a:rPr lang="ru-RU" sz="2000" b="1" dirty="0">
                <a:latin typeface="Times New Roman" pitchFamily="18" charset="0"/>
                <a:cs typeface="Times New Roman" pitchFamily="18" charset="0"/>
              </a:rPr>
              <a:t>  1 . </a:t>
            </a:r>
            <a:r>
              <a:rPr lang="ru-RU" dirty="0">
                <a:latin typeface="Times New Roman" pitchFamily="18" charset="0"/>
                <a:cs typeface="Times New Roman" pitchFamily="18" charset="0"/>
              </a:rPr>
              <a:t>BCH  ( 1023 , 208 , 231 ) </a:t>
            </a:r>
            <a:r>
              <a:rPr lang="ru-RU" dirty="0" err="1">
                <a:latin typeface="Times New Roman" pitchFamily="18" charset="0"/>
                <a:cs typeface="Times New Roman" pitchFamily="18" charset="0"/>
              </a:rPr>
              <a:t>code</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Let</a:t>
            </a:r>
            <a:r>
              <a:rPr lang="ru-RU" dirty="0">
                <a:latin typeface="Times New Roman" pitchFamily="18" charset="0"/>
                <a:cs typeface="Times New Roman" pitchFamily="18" charset="0"/>
              </a:rPr>
              <a:t> : </a:t>
            </a:r>
          </a:p>
        </p:txBody>
      </p:sp>
      <p:grpSp>
        <p:nvGrpSpPr>
          <p:cNvPr id="3" name="Group 56"/>
          <p:cNvGrpSpPr>
            <a:grpSpLocks/>
          </p:cNvGrpSpPr>
          <p:nvPr/>
        </p:nvGrpSpPr>
        <p:grpSpPr bwMode="auto">
          <a:xfrm>
            <a:off x="82550" y="2000252"/>
            <a:ext cx="8558213" cy="554038"/>
            <a:chOff x="52" y="1260"/>
            <a:chExt cx="5391" cy="349"/>
          </a:xfrm>
        </p:grpSpPr>
        <p:sp>
          <p:nvSpPr>
            <p:cNvPr id="20510" name="Rectangle 30"/>
            <p:cNvSpPr>
              <a:spLocks noChangeArrowheads="1"/>
            </p:cNvSpPr>
            <p:nvPr/>
          </p:nvSpPr>
          <p:spPr bwMode="auto">
            <a:xfrm>
              <a:off x="52" y="1281"/>
              <a:ext cx="189" cy="252"/>
            </a:xfrm>
            <a:prstGeom prst="rect">
              <a:avLst/>
            </a:prstGeom>
            <a:noFill/>
            <a:ln w="9525">
              <a:noFill/>
              <a:miter lim="800000"/>
              <a:headEnd/>
              <a:tailEnd/>
            </a:ln>
            <a:effectLst/>
          </p:spPr>
          <p:txBody>
            <a:bodyPr wrap="none" lIns="92075" tIns="46038" rIns="92075" bIns="46038">
              <a:spAutoFit/>
            </a:bodyPr>
            <a:lstStyle/>
            <a:p>
              <a:pPr algn="l"/>
              <a:r>
                <a:rPr lang="ru-RU" sz="2000" i="1">
                  <a:latin typeface="Times New Roman" pitchFamily="18" charset="0"/>
                  <a:cs typeface="Times New Roman" pitchFamily="18" charset="0"/>
                </a:rPr>
                <a:t>e</a:t>
              </a:r>
            </a:p>
          </p:txBody>
        </p:sp>
        <p:sp>
          <p:nvSpPr>
            <p:cNvPr id="20511" name="Rectangle 31"/>
            <p:cNvSpPr>
              <a:spLocks noChangeArrowheads="1"/>
            </p:cNvSpPr>
            <p:nvPr/>
          </p:nvSpPr>
          <p:spPr bwMode="auto">
            <a:xfrm>
              <a:off x="1575" y="1281"/>
              <a:ext cx="189" cy="252"/>
            </a:xfrm>
            <a:prstGeom prst="rect">
              <a:avLst/>
            </a:prstGeom>
            <a:noFill/>
            <a:ln w="9525">
              <a:noFill/>
              <a:miter lim="800000"/>
              <a:headEnd/>
              <a:tailEnd/>
            </a:ln>
            <a:effectLst/>
          </p:spPr>
          <p:txBody>
            <a:bodyPr wrap="none" lIns="92075" tIns="46038" rIns="92075" bIns="46038">
              <a:spAutoFit/>
            </a:bodyPr>
            <a:lstStyle/>
            <a:p>
              <a:pPr algn="l"/>
              <a:r>
                <a:rPr lang="ru-RU" sz="2000" i="1" dirty="0" err="1">
                  <a:latin typeface="Times New Roman" pitchFamily="18" charset="0"/>
                  <a:cs typeface="Times New Roman" pitchFamily="18" charset="0"/>
                </a:rPr>
                <a:t>e</a:t>
              </a:r>
              <a:endParaRPr lang="ru-RU" sz="2000" i="1" dirty="0">
                <a:latin typeface="Times New Roman" pitchFamily="18" charset="0"/>
                <a:cs typeface="Times New Roman" pitchFamily="18" charset="0"/>
              </a:endParaRPr>
            </a:p>
          </p:txBody>
        </p:sp>
        <p:sp>
          <p:nvSpPr>
            <p:cNvPr id="20512" name="Rectangle 32"/>
            <p:cNvSpPr>
              <a:spLocks noChangeArrowheads="1"/>
            </p:cNvSpPr>
            <p:nvPr/>
          </p:nvSpPr>
          <p:spPr bwMode="auto">
            <a:xfrm>
              <a:off x="109" y="1395"/>
              <a:ext cx="296" cy="214"/>
            </a:xfrm>
            <a:prstGeom prst="rect">
              <a:avLst/>
            </a:prstGeom>
            <a:noFill/>
            <a:ln w="9525">
              <a:noFill/>
              <a:miter lim="800000"/>
              <a:headEnd/>
              <a:tailEnd/>
            </a:ln>
            <a:effectLst/>
          </p:spPr>
          <p:txBody>
            <a:bodyPr wrap="none" lIns="92075" tIns="46038" rIns="92075" bIns="46038">
              <a:spAutoFit/>
            </a:bodyPr>
            <a:lstStyle/>
            <a:p>
              <a:pPr algn="l"/>
              <a:r>
                <a:rPr lang="ru-RU" sz="1600" dirty="0">
                  <a:latin typeface="Times New Roman" pitchFamily="18" charset="0"/>
                  <a:cs typeface="Times New Roman" pitchFamily="18" charset="0"/>
                </a:rPr>
                <a:t>AB</a:t>
              </a:r>
            </a:p>
          </p:txBody>
        </p:sp>
        <p:sp>
          <p:nvSpPr>
            <p:cNvPr id="20513" name="Rectangle 33"/>
            <p:cNvSpPr>
              <a:spLocks noChangeArrowheads="1"/>
            </p:cNvSpPr>
            <p:nvPr/>
          </p:nvSpPr>
          <p:spPr bwMode="auto">
            <a:xfrm>
              <a:off x="1665" y="1395"/>
              <a:ext cx="282" cy="214"/>
            </a:xfrm>
            <a:prstGeom prst="rect">
              <a:avLst/>
            </a:prstGeom>
            <a:noFill/>
            <a:ln w="9525">
              <a:noFill/>
              <a:miter lim="800000"/>
              <a:headEnd/>
              <a:tailEnd/>
            </a:ln>
            <a:effectLst/>
          </p:spPr>
          <p:txBody>
            <a:bodyPr wrap="none" lIns="92075" tIns="46038" rIns="92075" bIns="46038">
              <a:spAutoFit/>
            </a:bodyPr>
            <a:lstStyle/>
            <a:p>
              <a:pPr algn="l"/>
              <a:r>
                <a:rPr lang="ru-RU" sz="1600" dirty="0">
                  <a:latin typeface="Times New Roman" pitchFamily="18" charset="0"/>
                  <a:cs typeface="Times New Roman" pitchFamily="18" charset="0"/>
                </a:rPr>
                <a:t>BE</a:t>
              </a:r>
            </a:p>
          </p:txBody>
        </p:sp>
        <p:sp>
          <p:nvSpPr>
            <p:cNvPr id="20514" name="Rectangle 34"/>
            <p:cNvSpPr>
              <a:spLocks noChangeArrowheads="1"/>
            </p:cNvSpPr>
            <p:nvPr/>
          </p:nvSpPr>
          <p:spPr bwMode="auto">
            <a:xfrm>
              <a:off x="442" y="1281"/>
              <a:ext cx="208" cy="252"/>
            </a:xfrm>
            <a:prstGeom prst="rect">
              <a:avLst/>
            </a:prstGeom>
            <a:noFill/>
            <a:ln w="9525">
              <a:noFill/>
              <a:miter lim="800000"/>
              <a:headEnd/>
              <a:tailEnd/>
            </a:ln>
            <a:effectLst/>
          </p:spPr>
          <p:txBody>
            <a:bodyPr wrap="none" lIns="92075" tIns="46038" rIns="92075" bIns="46038">
              <a:spAutoFit/>
            </a:bodyPr>
            <a:lstStyle/>
            <a:p>
              <a:pPr algn="l"/>
              <a:r>
                <a:rPr lang="ru-RU" sz="2000">
                  <a:latin typeface="Times New Roman" pitchFamily="18" charset="0"/>
                  <a:cs typeface="Times New Roman" pitchFamily="18" charset="0"/>
                </a:rPr>
                <a:t>=</a:t>
              </a:r>
            </a:p>
          </p:txBody>
        </p:sp>
        <p:sp>
          <p:nvSpPr>
            <p:cNvPr id="20515" name="Rectangle 35"/>
            <p:cNvSpPr>
              <a:spLocks noChangeArrowheads="1"/>
            </p:cNvSpPr>
            <p:nvPr/>
          </p:nvSpPr>
          <p:spPr bwMode="auto">
            <a:xfrm>
              <a:off x="1845" y="1281"/>
              <a:ext cx="208" cy="252"/>
            </a:xfrm>
            <a:prstGeom prst="rect">
              <a:avLst/>
            </a:prstGeom>
            <a:noFill/>
            <a:ln w="9525">
              <a:noFill/>
              <a:miter lim="800000"/>
              <a:headEnd/>
              <a:tailEnd/>
            </a:ln>
            <a:effectLst/>
          </p:spPr>
          <p:txBody>
            <a:bodyPr wrap="none" lIns="92075" tIns="46038" rIns="92075" bIns="46038">
              <a:spAutoFit/>
            </a:bodyPr>
            <a:lstStyle/>
            <a:p>
              <a:pPr algn="l"/>
              <a:r>
                <a:rPr lang="ru-RU" sz="2000" dirty="0">
                  <a:latin typeface="Times New Roman" pitchFamily="18" charset="0"/>
                  <a:cs typeface="Times New Roman" pitchFamily="18" charset="0"/>
                </a:rPr>
                <a:t>=</a:t>
              </a:r>
            </a:p>
          </p:txBody>
        </p:sp>
        <p:sp>
          <p:nvSpPr>
            <p:cNvPr id="20516" name="Rectangle 36"/>
            <p:cNvSpPr>
              <a:spLocks noChangeArrowheads="1"/>
            </p:cNvSpPr>
            <p:nvPr/>
          </p:nvSpPr>
          <p:spPr bwMode="auto">
            <a:xfrm>
              <a:off x="4332" y="1281"/>
              <a:ext cx="117" cy="252"/>
            </a:xfrm>
            <a:prstGeom prst="rect">
              <a:avLst/>
            </a:prstGeom>
            <a:noFill/>
            <a:ln w="9525">
              <a:noFill/>
              <a:miter lim="800000"/>
              <a:headEnd/>
              <a:tailEnd/>
            </a:ln>
            <a:effectLst/>
          </p:spPr>
          <p:txBody>
            <a:bodyPr wrap="none" lIns="92075" tIns="46038" rIns="92075" bIns="46038">
              <a:spAutoFit/>
            </a:bodyPr>
            <a:lstStyle/>
            <a:p>
              <a:pPr algn="l"/>
              <a:endParaRPr lang="ru-RU" sz="2000" dirty="0">
                <a:latin typeface="Times New Roman" pitchFamily="18" charset="0"/>
                <a:cs typeface="Times New Roman" pitchFamily="18" charset="0"/>
              </a:endParaRPr>
            </a:p>
          </p:txBody>
        </p:sp>
        <p:sp>
          <p:nvSpPr>
            <p:cNvPr id="20517" name="Rectangle 37"/>
            <p:cNvSpPr>
              <a:spLocks noChangeArrowheads="1"/>
            </p:cNvSpPr>
            <p:nvPr/>
          </p:nvSpPr>
          <p:spPr bwMode="auto">
            <a:xfrm>
              <a:off x="4808" y="1281"/>
              <a:ext cx="117" cy="252"/>
            </a:xfrm>
            <a:prstGeom prst="rect">
              <a:avLst/>
            </a:prstGeom>
            <a:noFill/>
            <a:ln w="9525">
              <a:noFill/>
              <a:miter lim="800000"/>
              <a:headEnd/>
              <a:tailEnd/>
            </a:ln>
            <a:effectLst/>
          </p:spPr>
          <p:txBody>
            <a:bodyPr wrap="none" lIns="92075" tIns="46038" rIns="92075" bIns="46038">
              <a:spAutoFit/>
            </a:bodyPr>
            <a:lstStyle/>
            <a:p>
              <a:pPr algn="l"/>
              <a:endParaRPr lang="ru-RU" sz="2000" dirty="0">
                <a:latin typeface="Times New Roman" pitchFamily="18" charset="0"/>
                <a:cs typeface="Times New Roman" pitchFamily="18" charset="0"/>
              </a:endParaRPr>
            </a:p>
          </p:txBody>
        </p:sp>
        <p:sp>
          <p:nvSpPr>
            <p:cNvPr id="20518" name="Rectangle 38"/>
            <p:cNvSpPr>
              <a:spLocks noChangeArrowheads="1"/>
            </p:cNvSpPr>
            <p:nvPr/>
          </p:nvSpPr>
          <p:spPr bwMode="auto">
            <a:xfrm>
              <a:off x="5170" y="1293"/>
              <a:ext cx="117" cy="252"/>
            </a:xfrm>
            <a:prstGeom prst="rect">
              <a:avLst/>
            </a:prstGeom>
            <a:noFill/>
            <a:ln w="9525">
              <a:noFill/>
              <a:miter lim="800000"/>
              <a:headEnd/>
              <a:tailEnd/>
            </a:ln>
            <a:effectLst/>
          </p:spPr>
          <p:txBody>
            <a:bodyPr wrap="none" lIns="92075" tIns="46038" rIns="92075" bIns="46038">
              <a:spAutoFit/>
            </a:bodyPr>
            <a:lstStyle/>
            <a:p>
              <a:pPr algn="l"/>
              <a:endParaRPr lang="ru-RU" sz="2000" dirty="0">
                <a:latin typeface="Times New Roman" pitchFamily="18" charset="0"/>
                <a:cs typeface="Times New Roman" pitchFamily="18" charset="0"/>
              </a:endParaRPr>
            </a:p>
          </p:txBody>
        </p:sp>
        <p:sp>
          <p:nvSpPr>
            <p:cNvPr id="20519" name="Rectangle 39"/>
            <p:cNvSpPr>
              <a:spLocks noChangeArrowheads="1"/>
            </p:cNvSpPr>
            <p:nvPr/>
          </p:nvSpPr>
          <p:spPr bwMode="auto">
            <a:xfrm>
              <a:off x="664" y="1281"/>
              <a:ext cx="117" cy="252"/>
            </a:xfrm>
            <a:prstGeom prst="rect">
              <a:avLst/>
            </a:prstGeom>
            <a:noFill/>
            <a:ln w="9525">
              <a:noFill/>
              <a:miter lim="800000"/>
              <a:headEnd/>
              <a:tailEnd/>
            </a:ln>
            <a:effectLst/>
          </p:spPr>
          <p:txBody>
            <a:bodyPr wrap="none" lIns="92075" tIns="46038" rIns="92075" bIns="46038">
              <a:spAutoFit/>
            </a:bodyPr>
            <a:lstStyle/>
            <a:p>
              <a:pPr algn="l"/>
              <a:endParaRPr lang="ru-RU" sz="2000" dirty="0">
                <a:latin typeface="Times New Roman" pitchFamily="18" charset="0"/>
                <a:cs typeface="Times New Roman" pitchFamily="18" charset="0"/>
              </a:endParaRPr>
            </a:p>
          </p:txBody>
        </p:sp>
        <p:sp>
          <p:nvSpPr>
            <p:cNvPr id="20521" name="Rectangle 41"/>
            <p:cNvSpPr>
              <a:spLocks noChangeArrowheads="1"/>
            </p:cNvSpPr>
            <p:nvPr/>
          </p:nvSpPr>
          <p:spPr bwMode="auto">
            <a:xfrm>
              <a:off x="2802" y="1281"/>
              <a:ext cx="117" cy="252"/>
            </a:xfrm>
            <a:prstGeom prst="rect">
              <a:avLst/>
            </a:prstGeom>
            <a:noFill/>
            <a:ln w="9525">
              <a:noFill/>
              <a:miter lim="800000"/>
              <a:headEnd/>
              <a:tailEnd/>
            </a:ln>
            <a:effectLst/>
          </p:spPr>
          <p:txBody>
            <a:bodyPr wrap="none" lIns="92075" tIns="46038" rIns="92075" bIns="46038">
              <a:spAutoFit/>
            </a:bodyPr>
            <a:lstStyle/>
            <a:p>
              <a:pPr algn="l"/>
              <a:endParaRPr lang="ru-RU" sz="2000" dirty="0">
                <a:latin typeface="Times New Roman" pitchFamily="18" charset="0"/>
                <a:cs typeface="Times New Roman" pitchFamily="18" charset="0"/>
              </a:endParaRPr>
            </a:p>
          </p:txBody>
        </p:sp>
        <p:sp>
          <p:nvSpPr>
            <p:cNvPr id="20522" name="Rectangle 42"/>
            <p:cNvSpPr>
              <a:spLocks noChangeArrowheads="1"/>
            </p:cNvSpPr>
            <p:nvPr/>
          </p:nvSpPr>
          <p:spPr bwMode="auto">
            <a:xfrm>
              <a:off x="2990" y="1281"/>
              <a:ext cx="117" cy="252"/>
            </a:xfrm>
            <a:prstGeom prst="rect">
              <a:avLst/>
            </a:prstGeom>
            <a:noFill/>
            <a:ln w="9525">
              <a:noFill/>
              <a:miter lim="800000"/>
              <a:headEnd/>
              <a:tailEnd/>
            </a:ln>
            <a:effectLst/>
          </p:spPr>
          <p:txBody>
            <a:bodyPr wrap="none" lIns="92075" tIns="46038" rIns="92075" bIns="46038">
              <a:spAutoFit/>
            </a:bodyPr>
            <a:lstStyle/>
            <a:p>
              <a:pPr algn="l"/>
              <a:endParaRPr lang="ru-RU" sz="2000" dirty="0">
                <a:latin typeface="Times New Roman" pitchFamily="18" charset="0"/>
                <a:cs typeface="Times New Roman" pitchFamily="18" charset="0"/>
              </a:endParaRPr>
            </a:p>
          </p:txBody>
        </p:sp>
        <p:sp>
          <p:nvSpPr>
            <p:cNvPr id="20524" name="Rectangle 44"/>
            <p:cNvSpPr>
              <a:spLocks noChangeArrowheads="1"/>
            </p:cNvSpPr>
            <p:nvPr/>
          </p:nvSpPr>
          <p:spPr bwMode="auto">
            <a:xfrm>
              <a:off x="4664" y="1281"/>
              <a:ext cx="117" cy="252"/>
            </a:xfrm>
            <a:prstGeom prst="rect">
              <a:avLst/>
            </a:prstGeom>
            <a:noFill/>
            <a:ln w="9525">
              <a:noFill/>
              <a:miter lim="800000"/>
              <a:headEnd/>
              <a:tailEnd/>
            </a:ln>
            <a:effectLst/>
          </p:spPr>
          <p:txBody>
            <a:bodyPr wrap="none" lIns="92075" tIns="46038" rIns="92075" bIns="46038">
              <a:spAutoFit/>
            </a:bodyPr>
            <a:lstStyle/>
            <a:p>
              <a:pPr algn="l"/>
              <a:endParaRPr lang="ru-RU" sz="2000" dirty="0">
                <a:latin typeface="Times New Roman" pitchFamily="18" charset="0"/>
                <a:cs typeface="Times New Roman" pitchFamily="18" charset="0"/>
              </a:endParaRPr>
            </a:p>
          </p:txBody>
        </p:sp>
        <p:sp>
          <p:nvSpPr>
            <p:cNvPr id="20525" name="Rectangle 45"/>
            <p:cNvSpPr>
              <a:spLocks noChangeArrowheads="1"/>
            </p:cNvSpPr>
            <p:nvPr/>
          </p:nvSpPr>
          <p:spPr bwMode="auto">
            <a:xfrm>
              <a:off x="4884" y="1281"/>
              <a:ext cx="117" cy="252"/>
            </a:xfrm>
            <a:prstGeom prst="rect">
              <a:avLst/>
            </a:prstGeom>
            <a:noFill/>
            <a:ln w="9525">
              <a:noFill/>
              <a:miter lim="800000"/>
              <a:headEnd/>
              <a:tailEnd/>
            </a:ln>
            <a:effectLst/>
          </p:spPr>
          <p:txBody>
            <a:bodyPr wrap="none" lIns="92075" tIns="46038" rIns="92075" bIns="46038">
              <a:spAutoFit/>
            </a:bodyPr>
            <a:lstStyle/>
            <a:p>
              <a:pPr algn="l"/>
              <a:endParaRPr lang="ru-RU" sz="2000" dirty="0">
                <a:latin typeface="Times New Roman" pitchFamily="18" charset="0"/>
                <a:cs typeface="Times New Roman" pitchFamily="18" charset="0"/>
              </a:endParaRPr>
            </a:p>
          </p:txBody>
        </p:sp>
        <p:sp>
          <p:nvSpPr>
            <p:cNvPr id="20529" name="Rectangle 49"/>
            <p:cNvSpPr>
              <a:spLocks noChangeArrowheads="1"/>
            </p:cNvSpPr>
            <p:nvPr/>
          </p:nvSpPr>
          <p:spPr bwMode="auto">
            <a:xfrm>
              <a:off x="2295" y="1281"/>
              <a:ext cx="158" cy="252"/>
            </a:xfrm>
            <a:prstGeom prst="rect">
              <a:avLst/>
            </a:prstGeom>
            <a:noFill/>
            <a:ln w="9525">
              <a:noFill/>
              <a:miter lim="800000"/>
              <a:headEnd/>
              <a:tailEnd/>
            </a:ln>
            <a:effectLst/>
          </p:spPr>
          <p:txBody>
            <a:bodyPr wrap="none" lIns="92075" tIns="46038" rIns="92075" bIns="46038">
              <a:spAutoFit/>
            </a:bodyPr>
            <a:lstStyle/>
            <a:p>
              <a:pPr algn="l"/>
              <a:r>
                <a:rPr lang="ru-RU" sz="2000" dirty="0">
                  <a:latin typeface="Times New Roman" pitchFamily="18" charset="0"/>
                  <a:cs typeface="Times New Roman" pitchFamily="18" charset="0"/>
                </a:rPr>
                <a:t>,</a:t>
              </a:r>
            </a:p>
          </p:txBody>
        </p:sp>
        <p:sp>
          <p:nvSpPr>
            <p:cNvPr id="20531" name="Rectangle 51"/>
            <p:cNvSpPr>
              <a:spLocks noChangeArrowheads="1"/>
            </p:cNvSpPr>
            <p:nvPr/>
          </p:nvSpPr>
          <p:spPr bwMode="auto">
            <a:xfrm>
              <a:off x="5326" y="1281"/>
              <a:ext cx="117" cy="252"/>
            </a:xfrm>
            <a:prstGeom prst="rect">
              <a:avLst/>
            </a:prstGeom>
            <a:noFill/>
            <a:ln w="9525">
              <a:noFill/>
              <a:miter lim="800000"/>
              <a:headEnd/>
              <a:tailEnd/>
            </a:ln>
            <a:effectLst/>
          </p:spPr>
          <p:txBody>
            <a:bodyPr wrap="none" lIns="92075" tIns="46038" rIns="92075" bIns="46038">
              <a:spAutoFit/>
            </a:bodyPr>
            <a:lstStyle/>
            <a:p>
              <a:pPr algn="l"/>
              <a:endParaRPr lang="ru-RU" sz="2000" dirty="0">
                <a:latin typeface="Times New Roman" pitchFamily="18" charset="0"/>
                <a:cs typeface="Times New Roman" pitchFamily="18" charset="0"/>
              </a:endParaRPr>
            </a:p>
          </p:txBody>
        </p:sp>
        <p:sp>
          <p:nvSpPr>
            <p:cNvPr id="20532" name="Rectangle 52"/>
            <p:cNvSpPr>
              <a:spLocks noChangeArrowheads="1"/>
            </p:cNvSpPr>
            <p:nvPr/>
          </p:nvSpPr>
          <p:spPr bwMode="auto">
            <a:xfrm>
              <a:off x="1170" y="1305"/>
              <a:ext cx="350" cy="252"/>
            </a:xfrm>
            <a:prstGeom prst="rect">
              <a:avLst/>
            </a:prstGeom>
            <a:noFill/>
            <a:ln w="9525">
              <a:noFill/>
              <a:miter lim="800000"/>
              <a:headEnd/>
              <a:tailEnd/>
            </a:ln>
            <a:effectLst/>
          </p:spPr>
          <p:txBody>
            <a:bodyPr wrap="none" lIns="92075" tIns="46038" rIns="92075" bIns="46038">
              <a:spAutoFit/>
            </a:bodyPr>
            <a:lstStyle/>
            <a:p>
              <a:pPr algn="l"/>
              <a:r>
                <a:rPr lang="ru-RU" sz="2000" dirty="0" err="1">
                  <a:latin typeface="Times New Roman" pitchFamily="18" charset="0"/>
                  <a:cs typeface="Times New Roman" pitchFamily="18" charset="0"/>
                </a:rPr>
                <a:t>and</a:t>
              </a:r>
              <a:endParaRPr lang="ru-RU" sz="2000" dirty="0">
                <a:latin typeface="Times New Roman" pitchFamily="18" charset="0"/>
                <a:cs typeface="Times New Roman" pitchFamily="18" charset="0"/>
              </a:endParaRPr>
            </a:p>
          </p:txBody>
        </p:sp>
        <p:sp>
          <p:nvSpPr>
            <p:cNvPr id="20533" name="Rectangle 53"/>
            <p:cNvSpPr>
              <a:spLocks noChangeArrowheads="1"/>
            </p:cNvSpPr>
            <p:nvPr/>
          </p:nvSpPr>
          <p:spPr bwMode="auto">
            <a:xfrm>
              <a:off x="2385" y="1305"/>
              <a:ext cx="395" cy="252"/>
            </a:xfrm>
            <a:prstGeom prst="rect">
              <a:avLst/>
            </a:prstGeom>
            <a:noFill/>
            <a:ln w="9525">
              <a:noFill/>
              <a:miter lim="800000"/>
              <a:headEnd/>
              <a:tailEnd/>
            </a:ln>
            <a:effectLst/>
          </p:spPr>
          <p:txBody>
            <a:bodyPr wrap="none" lIns="92075" tIns="46038" rIns="92075" bIns="46038">
              <a:spAutoFit/>
            </a:bodyPr>
            <a:lstStyle/>
            <a:p>
              <a:pPr algn="l"/>
              <a:r>
                <a:rPr lang="ru-RU" sz="2000" dirty="0" err="1">
                  <a:latin typeface="Times New Roman" pitchFamily="18" charset="0"/>
                  <a:cs typeface="Times New Roman" pitchFamily="18" charset="0"/>
                </a:rPr>
                <a:t>then</a:t>
              </a:r>
              <a:endParaRPr lang="ru-RU" sz="2000" dirty="0">
                <a:latin typeface="Times New Roman" pitchFamily="18" charset="0"/>
                <a:cs typeface="Times New Roman" pitchFamily="18" charset="0"/>
              </a:endParaRPr>
            </a:p>
          </p:txBody>
        </p:sp>
        <p:sp>
          <p:nvSpPr>
            <p:cNvPr id="20534" name="Rectangle 54"/>
            <p:cNvSpPr>
              <a:spLocks noChangeArrowheads="1"/>
            </p:cNvSpPr>
            <p:nvPr/>
          </p:nvSpPr>
          <p:spPr bwMode="auto">
            <a:xfrm>
              <a:off x="4095" y="1260"/>
              <a:ext cx="117" cy="252"/>
            </a:xfrm>
            <a:prstGeom prst="rect">
              <a:avLst/>
            </a:prstGeom>
            <a:noFill/>
            <a:ln w="9525">
              <a:noFill/>
              <a:miter lim="800000"/>
              <a:headEnd/>
              <a:tailEnd/>
            </a:ln>
            <a:effectLst/>
          </p:spPr>
          <p:txBody>
            <a:bodyPr wrap="none" lIns="92075" tIns="46038" rIns="92075" bIns="46038">
              <a:spAutoFit/>
            </a:bodyPr>
            <a:lstStyle/>
            <a:p>
              <a:pPr algn="l"/>
              <a:endParaRPr lang="ru-RU" sz="2000" i="1" dirty="0">
                <a:latin typeface="Times New Roman" pitchFamily="18" charset="0"/>
                <a:cs typeface="Times New Roman" pitchFamily="18" charset="0"/>
              </a:endParaRPr>
            </a:p>
          </p:txBody>
        </p:sp>
      </p:grpSp>
      <p:sp>
        <p:nvSpPr>
          <p:cNvPr id="20546" name="Rectangle 66"/>
          <p:cNvSpPr>
            <a:spLocks noChangeArrowheads="1"/>
          </p:cNvSpPr>
          <p:nvPr/>
        </p:nvSpPr>
        <p:spPr bwMode="auto">
          <a:xfrm>
            <a:off x="2667000" y="3032125"/>
            <a:ext cx="3536289" cy="462307"/>
          </a:xfrm>
          <a:prstGeom prst="rect">
            <a:avLst/>
          </a:prstGeom>
          <a:noFill/>
          <a:ln w="9525">
            <a:noFill/>
            <a:miter lim="800000"/>
            <a:headEnd/>
            <a:tailEnd/>
          </a:ln>
          <a:effectLst/>
        </p:spPr>
        <p:txBody>
          <a:bodyPr wrap="none" lIns="92075" tIns="46038" rIns="92075" bIns="46038">
            <a:spAutoFit/>
          </a:bodyPr>
          <a:lstStyle/>
          <a:p>
            <a:pPr algn="l"/>
            <a:r>
              <a:rPr lang="ru-RU" sz="2400" b="1" dirty="0" err="1">
                <a:latin typeface="Times New Roman" pitchFamily="18" charset="0"/>
                <a:cs typeface="Times New Roman" pitchFamily="18" charset="0"/>
              </a:rPr>
              <a:t>Optimization</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procedure</a:t>
            </a:r>
            <a:r>
              <a:rPr lang="ru-RU" sz="2000" b="1" dirty="0">
                <a:latin typeface="Times New Roman" pitchFamily="18" charset="0"/>
                <a:cs typeface="Times New Roman" pitchFamily="18" charset="0"/>
              </a:rPr>
              <a:t> . </a:t>
            </a:r>
          </a:p>
        </p:txBody>
      </p:sp>
      <p:graphicFrame>
        <p:nvGraphicFramePr>
          <p:cNvPr id="20547" name="Object 67"/>
          <p:cNvGraphicFramePr>
            <a:graphicFrameLocks/>
          </p:cNvGraphicFramePr>
          <p:nvPr/>
        </p:nvGraphicFramePr>
        <p:xfrm>
          <a:off x="2428860" y="3429000"/>
          <a:ext cx="2989263" cy="590550"/>
        </p:xfrm>
        <a:graphic>
          <a:graphicData uri="http://schemas.openxmlformats.org/presentationml/2006/ole">
            <p:oleObj spid="_x0000_s56322" name="Формула" r:id="rId4" imgW="1155600" imgH="228600" progId="Equation.3">
              <p:embed/>
            </p:oleObj>
          </a:graphicData>
        </a:graphic>
      </p:graphicFrame>
      <p:sp>
        <p:nvSpPr>
          <p:cNvPr id="20550" name="Rectangle 70"/>
          <p:cNvSpPr>
            <a:spLocks noChangeArrowheads="1"/>
          </p:cNvSpPr>
          <p:nvPr/>
        </p:nvSpPr>
        <p:spPr bwMode="auto">
          <a:xfrm>
            <a:off x="212725" y="3535363"/>
            <a:ext cx="2218556" cy="369974"/>
          </a:xfrm>
          <a:prstGeom prst="rect">
            <a:avLst/>
          </a:prstGeom>
          <a:noFill/>
          <a:ln w="9525">
            <a:noFill/>
            <a:miter lim="800000"/>
            <a:headEnd/>
            <a:tailEnd/>
          </a:ln>
          <a:effectLst/>
        </p:spPr>
        <p:txBody>
          <a:bodyPr wrap="none" lIns="92075" tIns="46038" rIns="92075" bIns="46038">
            <a:spAutoFit/>
          </a:bodyPr>
          <a:lstStyle/>
          <a:p>
            <a:pPr algn="l"/>
            <a:r>
              <a:rPr lang="ru-RU" dirty="0" err="1">
                <a:latin typeface="Times New Roman" pitchFamily="18" charset="0"/>
                <a:cs typeface="Times New Roman" pitchFamily="18" charset="0"/>
              </a:rPr>
              <a:t>Given</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the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parameters</a:t>
            </a:r>
            <a:r>
              <a:rPr lang="ru-RU" dirty="0">
                <a:latin typeface="Times New Roman" pitchFamily="18" charset="0"/>
                <a:cs typeface="Times New Roman" pitchFamily="18" charset="0"/>
              </a:rPr>
              <a:t> </a:t>
            </a:r>
          </a:p>
        </p:txBody>
      </p:sp>
      <p:sp>
        <p:nvSpPr>
          <p:cNvPr id="90114" name="Rectangle 2"/>
          <p:cNvSpPr>
            <a:spLocks noChangeArrowheads="1"/>
          </p:cNvSpPr>
          <p:nvPr/>
        </p:nvSpPr>
        <p:spPr bwMode="auto">
          <a:xfrm>
            <a:off x="242888" y="3933825"/>
            <a:ext cx="7289175" cy="369332"/>
          </a:xfrm>
          <a:prstGeom prst="rect">
            <a:avLst/>
          </a:prstGeom>
          <a:noFill/>
          <a:ln w="12699">
            <a:noFill/>
            <a:miter lim="800000"/>
            <a:headEnd type="none" w="sm" len="sm"/>
            <a:tailEnd type="none" w="sm" len="sm"/>
          </a:ln>
          <a:effectLst/>
        </p:spPr>
        <p:txBody>
          <a:bodyPr wrap="none">
            <a:spAutoFit/>
          </a:bodyPr>
          <a:lstStyle/>
          <a:p>
            <a:pPr algn="l"/>
            <a:r>
              <a:rPr lang="ru-RU" dirty="0" err="1">
                <a:latin typeface="Times New Roman" pitchFamily="18" charset="0"/>
                <a:cs typeface="Times New Roman" pitchFamily="18" charset="0"/>
              </a:rPr>
              <a:t>minimize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the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length</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l</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of</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the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authenticator</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over</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all</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n</a:t>
            </a:r>
            <a:r>
              <a:rPr lang="ru-RU" dirty="0">
                <a:latin typeface="Times New Roman" pitchFamily="18" charset="0"/>
                <a:cs typeface="Times New Roman" pitchFamily="18" charset="0"/>
              </a:rPr>
              <a:t> , K , </a:t>
            </a:r>
            <a:r>
              <a:rPr lang="ru-RU" dirty="0" err="1">
                <a:latin typeface="Times New Roman" pitchFamily="18" charset="0"/>
                <a:cs typeface="Times New Roman" pitchFamily="18" charset="0"/>
              </a:rPr>
              <a:t>d</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linear</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codes</a:t>
            </a:r>
            <a:r>
              <a:rPr lang="ru-RU" dirty="0">
                <a:latin typeface="Times New Roman" pitchFamily="18" charset="0"/>
                <a:cs typeface="Times New Roman" pitchFamily="18" charset="0"/>
              </a:rPr>
              <a:t> .</a:t>
            </a:r>
          </a:p>
        </p:txBody>
      </p:sp>
      <p:sp>
        <p:nvSpPr>
          <p:cNvPr id="70" name="Номер слайда 69"/>
          <p:cNvSpPr>
            <a:spLocks noGrp="1"/>
          </p:cNvSpPr>
          <p:nvPr>
            <p:ph type="sldNum" sz="quarter" idx="12"/>
          </p:nvPr>
        </p:nvSpPr>
        <p:spPr/>
        <p:txBody>
          <a:bodyPr/>
          <a:lstStyle/>
          <a:p>
            <a:fld id="{CF753BBF-8601-43FF-BBAE-2572F5AEDFCF}" type="slidenum">
              <a:rPr lang="ru-RU" smtClean="0"/>
              <a:pPr/>
              <a:t>14</a:t>
            </a:fld>
            <a:endParaRPr lang="ru-RU"/>
          </a:p>
        </p:txBody>
      </p:sp>
      <p:sp>
        <p:nvSpPr>
          <p:cNvPr id="71" name="TextBox 70"/>
          <p:cNvSpPr txBox="1"/>
          <p:nvPr/>
        </p:nvSpPr>
        <p:spPr>
          <a:xfrm>
            <a:off x="1000100" y="2071678"/>
            <a:ext cx="1143008" cy="369332"/>
          </a:xfrm>
          <a:prstGeom prst="rect">
            <a:avLst/>
          </a:prstGeom>
          <a:noFill/>
        </p:spPr>
        <p:txBody>
          <a:bodyPr wrap="square" rtlCol="0">
            <a:spAutoFit/>
          </a:bodyPr>
          <a:lstStyle/>
          <a:p>
            <a:r>
              <a:rPr lang="en-US" dirty="0" smtClean="0">
                <a:latin typeface="Times New Roman" pitchFamily="18" charset="0"/>
                <a:cs typeface="Times New Roman" pitchFamily="18" charset="0"/>
              </a:rPr>
              <a:t>0,0177</a:t>
            </a:r>
            <a:endParaRPr lang="ru-RU" dirty="0">
              <a:latin typeface="Times New Roman" pitchFamily="18" charset="0"/>
              <a:cs typeface="Times New Roman" pitchFamily="18" charset="0"/>
            </a:endParaRPr>
          </a:p>
        </p:txBody>
      </p:sp>
      <p:sp>
        <p:nvSpPr>
          <p:cNvPr id="72" name="TextBox 71"/>
          <p:cNvSpPr txBox="1"/>
          <p:nvPr/>
        </p:nvSpPr>
        <p:spPr>
          <a:xfrm>
            <a:off x="3214678" y="2059536"/>
            <a:ext cx="1143008" cy="369332"/>
          </a:xfrm>
          <a:prstGeom prst="rect">
            <a:avLst/>
          </a:prstGeom>
          <a:noFill/>
        </p:spPr>
        <p:txBody>
          <a:bodyPr wrap="square" rtlCol="0">
            <a:spAutoFit/>
          </a:bodyPr>
          <a:lstStyle/>
          <a:p>
            <a:r>
              <a:rPr lang="en-US" dirty="0" smtClean="0">
                <a:latin typeface="Times New Roman" pitchFamily="18" charset="0"/>
                <a:cs typeface="Times New Roman" pitchFamily="18" charset="0"/>
              </a:rPr>
              <a:t>0,2</a:t>
            </a:r>
            <a:endParaRPr lang="ru-RU" dirty="0">
              <a:latin typeface="Times New Roman" pitchFamily="18" charset="0"/>
              <a:cs typeface="Times New Roman" pitchFamily="18" charset="0"/>
            </a:endParaRPr>
          </a:p>
        </p:txBody>
      </p:sp>
      <p:graphicFrame>
        <p:nvGraphicFramePr>
          <p:cNvPr id="56323" name="Object 3"/>
          <p:cNvGraphicFramePr>
            <a:graphicFrameLocks noChangeAspect="1"/>
          </p:cNvGraphicFramePr>
          <p:nvPr/>
        </p:nvGraphicFramePr>
        <p:xfrm>
          <a:off x="4402153" y="2019293"/>
          <a:ext cx="2384425" cy="481013"/>
        </p:xfrm>
        <a:graphic>
          <a:graphicData uri="http://schemas.openxmlformats.org/presentationml/2006/ole">
            <p:oleObj spid="_x0000_s56323" name="Формула" r:id="rId5" imgW="850680" imgH="228600" progId="Equation.3">
              <p:embed/>
            </p:oleObj>
          </a:graphicData>
        </a:graphic>
      </p:graphicFrame>
      <p:graphicFrame>
        <p:nvGraphicFramePr>
          <p:cNvPr id="56324" name="Object 4"/>
          <p:cNvGraphicFramePr>
            <a:graphicFrameLocks noChangeAspect="1"/>
          </p:cNvGraphicFramePr>
          <p:nvPr/>
        </p:nvGraphicFramePr>
        <p:xfrm>
          <a:off x="6750050" y="2006600"/>
          <a:ext cx="2036792" cy="508000"/>
        </p:xfrm>
        <a:graphic>
          <a:graphicData uri="http://schemas.openxmlformats.org/presentationml/2006/ole">
            <p:oleObj spid="_x0000_s56324" name="Формула" r:id="rId6" imgW="774360" imgH="241200" progId="Equation.3">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Номер слайда 3"/>
          <p:cNvSpPr>
            <a:spLocks noGrp="1"/>
          </p:cNvSpPr>
          <p:nvPr>
            <p:ph type="sldNum" sz="quarter" idx="12"/>
          </p:nvPr>
        </p:nvSpPr>
        <p:spPr/>
        <p:txBody>
          <a:bodyPr/>
          <a:lstStyle/>
          <a:p>
            <a:r>
              <a:rPr lang="en-US" dirty="0" smtClean="0">
                <a:solidFill>
                  <a:schemeClr val="tx1"/>
                </a:solidFill>
                <a:latin typeface="Times New Roman" pitchFamily="18" charset="0"/>
                <a:cs typeface="Times New Roman" pitchFamily="18" charset="0"/>
              </a:rPr>
              <a:t>15</a:t>
            </a:r>
            <a:endParaRPr lang="ru-RU" dirty="0">
              <a:solidFill>
                <a:schemeClr val="tx1"/>
              </a:solidFill>
              <a:latin typeface="Times New Roman" pitchFamily="18" charset="0"/>
              <a:cs typeface="Times New Roman" pitchFamily="18" charset="0"/>
            </a:endParaRPr>
          </a:p>
        </p:txBody>
      </p:sp>
      <p:sp>
        <p:nvSpPr>
          <p:cNvPr id="24578" name="Rectangle 2"/>
          <p:cNvSpPr>
            <a:spLocks noChangeArrowheads="1"/>
          </p:cNvSpPr>
          <p:nvPr/>
        </p:nvSpPr>
        <p:spPr bwMode="auto">
          <a:xfrm>
            <a:off x="0" y="914400"/>
            <a:ext cx="9142413" cy="609600"/>
          </a:xfrm>
          <a:prstGeom prst="rect">
            <a:avLst/>
          </a:prstGeom>
          <a:solidFill>
            <a:schemeClr val="bg1"/>
          </a:solidFill>
          <a:ln w="9525">
            <a:noFill/>
            <a:miter lim="800000"/>
            <a:headEnd/>
            <a:tailEnd/>
          </a:ln>
          <a:effectLst/>
        </p:spPr>
        <p:txBody>
          <a:bodyPr wrap="none" anchor="ctr"/>
          <a:lstStyle/>
          <a:p>
            <a:endParaRPr lang="ru-RU">
              <a:latin typeface="Times New Roman" pitchFamily="18" charset="0"/>
              <a:cs typeface="Times New Roman" pitchFamily="18" charset="0"/>
            </a:endParaRPr>
          </a:p>
        </p:txBody>
      </p:sp>
      <p:graphicFrame>
        <p:nvGraphicFramePr>
          <p:cNvPr id="24581" name="Object 5"/>
          <p:cNvGraphicFramePr>
            <a:graphicFrameLocks/>
          </p:cNvGraphicFramePr>
          <p:nvPr/>
        </p:nvGraphicFramePr>
        <p:xfrm>
          <a:off x="539750" y="620713"/>
          <a:ext cx="5622925" cy="5032375"/>
        </p:xfrm>
        <a:graphic>
          <a:graphicData uri="http://schemas.openxmlformats.org/presentationml/2006/ole">
            <p:oleObj spid="_x0000_s57346" name="Mathcad" r:id="rId4" imgW="5622840" imgH="5032080" progId="">
              <p:embed/>
            </p:oleObj>
          </a:graphicData>
        </a:graphic>
      </p:graphicFrame>
      <p:sp>
        <p:nvSpPr>
          <p:cNvPr id="24582" name="Rectangle 6"/>
          <p:cNvSpPr>
            <a:spLocks noChangeArrowheads="1"/>
          </p:cNvSpPr>
          <p:nvPr/>
        </p:nvSpPr>
        <p:spPr bwMode="auto">
          <a:xfrm>
            <a:off x="971550" y="5237163"/>
            <a:ext cx="6769100" cy="646973"/>
          </a:xfrm>
          <a:prstGeom prst="rect">
            <a:avLst/>
          </a:prstGeom>
          <a:noFill/>
          <a:ln w="9525">
            <a:noFill/>
            <a:miter lim="800000"/>
            <a:headEnd/>
            <a:tailEnd/>
          </a:ln>
          <a:effectLst/>
        </p:spPr>
        <p:txBody>
          <a:bodyPr lIns="92075" tIns="46038" rIns="92075" bIns="46038" anchor="ctr">
            <a:spAutoFit/>
          </a:bodyPr>
          <a:lstStyle/>
          <a:p>
            <a:pPr eaLnBrk="1" hangingPunct="1"/>
            <a:r>
              <a:rPr lang="en-US">
                <a:latin typeface="Times New Roman" pitchFamily="18" charset="0"/>
                <a:cs typeface="Times New Roman" pitchFamily="18" charset="0"/>
              </a:rPr>
              <a:t>Relative date rate (R=k/(w+k) as a function of information block length k for different </a:t>
            </a:r>
            <a:r>
              <a:rPr lang="ru-RU">
                <a:latin typeface="Times New Roman" pitchFamily="18" charset="0"/>
                <a:cs typeface="Times New Roman" pitchFamily="18" charset="0"/>
              </a:rPr>
              <a:t>е</a:t>
            </a:r>
            <a:r>
              <a:rPr lang="en-US" baseline="-30000">
                <a:latin typeface="Times New Roman" pitchFamily="18" charset="0"/>
                <a:cs typeface="Times New Roman" pitchFamily="18" charset="0"/>
              </a:rPr>
              <a:t>BE</a:t>
            </a:r>
            <a:r>
              <a:rPr lang="en-US">
                <a:latin typeface="Times New Roman" pitchFamily="18" charset="0"/>
                <a:cs typeface="Times New Roman" pitchFamily="18" charset="0"/>
              </a:rPr>
              <a:t> and fixed parametrs  </a:t>
            </a:r>
            <a:r>
              <a:rPr lang="ru-RU">
                <a:latin typeface="Times New Roman" pitchFamily="18" charset="0"/>
                <a:cs typeface="Times New Roman" pitchFamily="18" charset="0"/>
              </a:rPr>
              <a:t>е</a:t>
            </a:r>
            <a:r>
              <a:rPr lang="ru-RU" baseline="-30000">
                <a:latin typeface="Times New Roman" pitchFamily="18" charset="0"/>
                <a:cs typeface="Times New Roman" pitchFamily="18" charset="0"/>
              </a:rPr>
              <a:t>AB</a:t>
            </a:r>
            <a:r>
              <a:rPr lang="ru-RU">
                <a:latin typeface="Times New Roman" pitchFamily="18" charset="0"/>
                <a:cs typeface="Times New Roman" pitchFamily="18" charset="0"/>
              </a:rPr>
              <a:t>=0.01  ,P</a:t>
            </a:r>
            <a:r>
              <a:rPr lang="ru-RU" baseline="-25000">
                <a:latin typeface="Times New Roman" pitchFamily="18" charset="0"/>
                <a:cs typeface="Times New Roman" pitchFamily="18" charset="0"/>
              </a:rPr>
              <a:t>Re</a:t>
            </a:r>
            <a:r>
              <a:rPr lang="ru-RU">
                <a:latin typeface="Times New Roman" pitchFamily="18" charset="0"/>
                <a:cs typeface="Times New Roman" pitchFamily="18" charset="0"/>
              </a:rPr>
              <a:t>&lt;10</a:t>
            </a:r>
            <a:r>
              <a:rPr lang="ru-RU" baseline="30000">
                <a:latin typeface="Times New Roman" pitchFamily="18" charset="0"/>
                <a:cs typeface="Times New Roman" pitchFamily="18" charset="0"/>
              </a:rPr>
              <a:t>-4</a:t>
            </a:r>
            <a:r>
              <a:rPr lang="ru-RU">
                <a:latin typeface="Times New Roman" pitchFamily="18" charset="0"/>
                <a:cs typeface="Times New Roman" pitchFamily="18" charset="0"/>
              </a:rPr>
              <a:t>,P</a:t>
            </a:r>
            <a:r>
              <a:rPr lang="ru-RU" baseline="-25000">
                <a:latin typeface="Times New Roman" pitchFamily="18" charset="0"/>
                <a:cs typeface="Times New Roman" pitchFamily="18" charset="0"/>
              </a:rPr>
              <a:t>Ch</a:t>
            </a:r>
            <a:r>
              <a:rPr lang="ru-RU">
                <a:latin typeface="Times New Roman" pitchFamily="18" charset="0"/>
                <a:cs typeface="Times New Roman" pitchFamily="18" charset="0"/>
              </a:rPr>
              <a:t>&lt;10</a:t>
            </a:r>
            <a:r>
              <a:rPr lang="ru-RU" baseline="30000">
                <a:latin typeface="Times New Roman" pitchFamily="18" charset="0"/>
                <a:cs typeface="Times New Roman" pitchFamily="18" charset="0"/>
              </a:rPr>
              <a:t>-4</a:t>
            </a:r>
            <a:r>
              <a:rPr lang="ru-RU" b="1">
                <a:latin typeface="Times New Roman" pitchFamily="18" charset="0"/>
                <a:cs typeface="Times New Roman" pitchFamily="18" charset="0"/>
              </a:rPr>
              <a:t> </a:t>
            </a:r>
          </a:p>
        </p:txBody>
      </p:sp>
      <p:sp>
        <p:nvSpPr>
          <p:cNvPr id="88066" name="Rectangle 2"/>
          <p:cNvSpPr>
            <a:spLocks noChangeArrowheads="1"/>
          </p:cNvSpPr>
          <p:nvPr/>
        </p:nvSpPr>
        <p:spPr bwMode="auto">
          <a:xfrm>
            <a:off x="466725" y="692150"/>
            <a:ext cx="504825" cy="369974"/>
          </a:xfrm>
          <a:prstGeom prst="rect">
            <a:avLst/>
          </a:prstGeom>
          <a:noFill/>
          <a:ln w="9525">
            <a:noFill/>
            <a:miter lim="800000"/>
            <a:headEnd/>
            <a:tailEnd/>
          </a:ln>
          <a:effectLst/>
        </p:spPr>
        <p:txBody>
          <a:bodyPr lIns="92075" tIns="46038" rIns="92075" bIns="46038" anchor="ctr">
            <a:spAutoFit/>
          </a:bodyPr>
          <a:lstStyle/>
          <a:p>
            <a:pPr eaLnBrk="1" hangingPunct="1"/>
            <a:r>
              <a:rPr lang="en-US" b="1">
                <a:latin typeface="Times New Roman" pitchFamily="18" charset="0"/>
                <a:cs typeface="Times New Roman" pitchFamily="18" charset="0"/>
              </a:rPr>
              <a:t>R</a:t>
            </a:r>
            <a:endParaRPr lang="ru-RU" b="1">
              <a:latin typeface="Times New Roman" pitchFamily="18" charset="0"/>
              <a:cs typeface="Times New Roman" pitchFamily="18" charset="0"/>
            </a:endParaRPr>
          </a:p>
        </p:txBody>
      </p:sp>
      <p:sp>
        <p:nvSpPr>
          <p:cNvPr id="88067" name="Rectangle 3"/>
          <p:cNvSpPr>
            <a:spLocks noChangeArrowheads="1"/>
          </p:cNvSpPr>
          <p:nvPr/>
        </p:nvSpPr>
        <p:spPr bwMode="auto">
          <a:xfrm>
            <a:off x="6011863" y="4868863"/>
            <a:ext cx="504825" cy="369974"/>
          </a:xfrm>
          <a:prstGeom prst="rect">
            <a:avLst/>
          </a:prstGeom>
          <a:noFill/>
          <a:ln w="9525">
            <a:noFill/>
            <a:miter lim="800000"/>
            <a:headEnd/>
            <a:tailEnd/>
          </a:ln>
          <a:effectLst/>
        </p:spPr>
        <p:txBody>
          <a:bodyPr lIns="92075" tIns="46038" rIns="92075" bIns="46038" anchor="ctr">
            <a:spAutoFit/>
          </a:bodyPr>
          <a:lstStyle/>
          <a:p>
            <a:pPr eaLnBrk="1" hangingPunct="1"/>
            <a:r>
              <a:rPr lang="en-US" b="1">
                <a:latin typeface="Times New Roman" pitchFamily="18" charset="0"/>
                <a:cs typeface="Times New Roman" pitchFamily="18" charset="0"/>
              </a:rPr>
              <a:t>k</a:t>
            </a:r>
            <a:endParaRPr lang="ru-RU" b="1">
              <a:latin typeface="Times New Roman" pitchFamily="18" charset="0"/>
              <a:cs typeface="Times New Roman" pitchFamily="18" charset="0"/>
            </a:endParaRPr>
          </a:p>
        </p:txBody>
      </p:sp>
      <p:sp>
        <p:nvSpPr>
          <p:cNvPr id="88068" name="Rectangle 4"/>
          <p:cNvSpPr>
            <a:spLocks noChangeArrowheads="1"/>
          </p:cNvSpPr>
          <p:nvPr/>
        </p:nvSpPr>
        <p:spPr bwMode="auto">
          <a:xfrm>
            <a:off x="6948488" y="1700213"/>
            <a:ext cx="1603324" cy="2585323"/>
          </a:xfrm>
          <a:prstGeom prst="rect">
            <a:avLst/>
          </a:prstGeom>
          <a:noFill/>
          <a:ln w="12699">
            <a:noFill/>
            <a:miter lim="800000"/>
            <a:headEnd type="none" w="sm" len="sm"/>
            <a:tailEnd type="none" w="sm" len="sm"/>
          </a:ln>
          <a:effectLst/>
        </p:spPr>
        <p:txBody>
          <a:bodyPr wrap="none">
            <a:spAutoFit/>
          </a:bodyPr>
          <a:lstStyle/>
          <a:p>
            <a:pPr marL="457200" indent="-457200" algn="l">
              <a:buFontTx/>
              <a:buAutoNum type="arabicPeriod"/>
            </a:pPr>
            <a:r>
              <a:rPr lang="ru-RU">
                <a:latin typeface="Times New Roman" pitchFamily="18" charset="0"/>
                <a:cs typeface="Times New Roman" pitchFamily="18" charset="0"/>
              </a:rPr>
              <a:t>е</a:t>
            </a:r>
            <a:r>
              <a:rPr lang="en-US" baseline="-30000">
                <a:latin typeface="Times New Roman" pitchFamily="18" charset="0"/>
                <a:cs typeface="Times New Roman" pitchFamily="18" charset="0"/>
              </a:rPr>
              <a:t>BE </a:t>
            </a:r>
            <a:r>
              <a:rPr lang="en-US">
                <a:latin typeface="Times New Roman" pitchFamily="18" charset="0"/>
                <a:cs typeface="Times New Roman" pitchFamily="18" charset="0"/>
              </a:rPr>
              <a:t>= 0.45</a:t>
            </a:r>
          </a:p>
          <a:p>
            <a:pPr marL="457200" indent="-457200" algn="l">
              <a:buFontTx/>
              <a:buAutoNum type="arabicPeriod"/>
            </a:pPr>
            <a:r>
              <a:rPr lang="ru-RU">
                <a:latin typeface="Times New Roman" pitchFamily="18" charset="0"/>
                <a:cs typeface="Times New Roman" pitchFamily="18" charset="0"/>
              </a:rPr>
              <a:t>е</a:t>
            </a:r>
            <a:r>
              <a:rPr lang="en-US" baseline="-30000">
                <a:latin typeface="Times New Roman" pitchFamily="18" charset="0"/>
                <a:cs typeface="Times New Roman" pitchFamily="18" charset="0"/>
              </a:rPr>
              <a:t>BE </a:t>
            </a:r>
            <a:r>
              <a:rPr lang="en-US">
                <a:latin typeface="Times New Roman" pitchFamily="18" charset="0"/>
                <a:cs typeface="Times New Roman" pitchFamily="18" charset="0"/>
              </a:rPr>
              <a:t>= 0.40</a:t>
            </a:r>
          </a:p>
          <a:p>
            <a:pPr marL="457200" indent="-457200" algn="l">
              <a:buFontTx/>
              <a:buAutoNum type="arabicPeriod"/>
            </a:pPr>
            <a:r>
              <a:rPr lang="ru-RU">
                <a:latin typeface="Times New Roman" pitchFamily="18" charset="0"/>
                <a:cs typeface="Times New Roman" pitchFamily="18" charset="0"/>
              </a:rPr>
              <a:t>е</a:t>
            </a:r>
            <a:r>
              <a:rPr lang="en-US" baseline="-30000">
                <a:latin typeface="Times New Roman" pitchFamily="18" charset="0"/>
                <a:cs typeface="Times New Roman" pitchFamily="18" charset="0"/>
              </a:rPr>
              <a:t>BE </a:t>
            </a:r>
            <a:r>
              <a:rPr lang="en-US">
                <a:latin typeface="Times New Roman" pitchFamily="18" charset="0"/>
                <a:cs typeface="Times New Roman" pitchFamily="18" charset="0"/>
              </a:rPr>
              <a:t>= 0.35</a:t>
            </a:r>
          </a:p>
          <a:p>
            <a:pPr marL="457200" indent="-457200" algn="l">
              <a:buFontTx/>
              <a:buAutoNum type="arabicPeriod"/>
            </a:pPr>
            <a:r>
              <a:rPr lang="ru-RU">
                <a:latin typeface="Times New Roman" pitchFamily="18" charset="0"/>
                <a:cs typeface="Times New Roman" pitchFamily="18" charset="0"/>
              </a:rPr>
              <a:t>е</a:t>
            </a:r>
            <a:r>
              <a:rPr lang="en-US" baseline="-30000">
                <a:latin typeface="Times New Roman" pitchFamily="18" charset="0"/>
                <a:cs typeface="Times New Roman" pitchFamily="18" charset="0"/>
              </a:rPr>
              <a:t>BE </a:t>
            </a:r>
            <a:r>
              <a:rPr lang="en-US">
                <a:latin typeface="Times New Roman" pitchFamily="18" charset="0"/>
                <a:cs typeface="Times New Roman" pitchFamily="18" charset="0"/>
              </a:rPr>
              <a:t>= 0.30</a:t>
            </a:r>
          </a:p>
          <a:p>
            <a:pPr marL="457200" indent="-457200" algn="l">
              <a:buFontTx/>
              <a:buAutoNum type="arabicPeriod"/>
            </a:pPr>
            <a:r>
              <a:rPr lang="ru-RU">
                <a:latin typeface="Times New Roman" pitchFamily="18" charset="0"/>
                <a:cs typeface="Times New Roman" pitchFamily="18" charset="0"/>
              </a:rPr>
              <a:t>е</a:t>
            </a:r>
            <a:r>
              <a:rPr lang="en-US" baseline="-30000">
                <a:latin typeface="Times New Roman" pitchFamily="18" charset="0"/>
                <a:cs typeface="Times New Roman" pitchFamily="18" charset="0"/>
              </a:rPr>
              <a:t>BE </a:t>
            </a:r>
            <a:r>
              <a:rPr lang="en-US">
                <a:latin typeface="Times New Roman" pitchFamily="18" charset="0"/>
                <a:cs typeface="Times New Roman" pitchFamily="18" charset="0"/>
              </a:rPr>
              <a:t>= 0.25</a:t>
            </a:r>
          </a:p>
          <a:p>
            <a:pPr marL="457200" indent="-457200" algn="l">
              <a:buFontTx/>
              <a:buAutoNum type="arabicPeriod"/>
            </a:pPr>
            <a:r>
              <a:rPr lang="ru-RU">
                <a:latin typeface="Times New Roman" pitchFamily="18" charset="0"/>
                <a:cs typeface="Times New Roman" pitchFamily="18" charset="0"/>
              </a:rPr>
              <a:t>е</a:t>
            </a:r>
            <a:r>
              <a:rPr lang="en-US" baseline="-30000">
                <a:latin typeface="Times New Roman" pitchFamily="18" charset="0"/>
                <a:cs typeface="Times New Roman" pitchFamily="18" charset="0"/>
              </a:rPr>
              <a:t>BE </a:t>
            </a:r>
            <a:r>
              <a:rPr lang="en-US">
                <a:latin typeface="Times New Roman" pitchFamily="18" charset="0"/>
                <a:cs typeface="Times New Roman" pitchFamily="18" charset="0"/>
              </a:rPr>
              <a:t>= 0.20</a:t>
            </a:r>
          </a:p>
          <a:p>
            <a:pPr marL="457200" indent="-457200" algn="l">
              <a:buFontTx/>
              <a:buAutoNum type="arabicPeriod"/>
            </a:pPr>
            <a:r>
              <a:rPr lang="ru-RU">
                <a:latin typeface="Times New Roman" pitchFamily="18" charset="0"/>
                <a:cs typeface="Times New Roman" pitchFamily="18" charset="0"/>
              </a:rPr>
              <a:t>е</a:t>
            </a:r>
            <a:r>
              <a:rPr lang="en-US" baseline="-30000">
                <a:latin typeface="Times New Roman" pitchFamily="18" charset="0"/>
                <a:cs typeface="Times New Roman" pitchFamily="18" charset="0"/>
              </a:rPr>
              <a:t>BE </a:t>
            </a:r>
            <a:r>
              <a:rPr lang="en-US">
                <a:latin typeface="Times New Roman" pitchFamily="18" charset="0"/>
                <a:cs typeface="Times New Roman" pitchFamily="18" charset="0"/>
              </a:rPr>
              <a:t>= 0.15</a:t>
            </a:r>
          </a:p>
          <a:p>
            <a:pPr marL="457200" indent="-457200" algn="l">
              <a:buFontTx/>
              <a:buAutoNum type="arabicPeriod"/>
            </a:pPr>
            <a:r>
              <a:rPr lang="ru-RU">
                <a:latin typeface="Times New Roman" pitchFamily="18" charset="0"/>
                <a:cs typeface="Times New Roman" pitchFamily="18" charset="0"/>
              </a:rPr>
              <a:t>е</a:t>
            </a:r>
            <a:r>
              <a:rPr lang="en-US" baseline="-30000">
                <a:latin typeface="Times New Roman" pitchFamily="18" charset="0"/>
                <a:cs typeface="Times New Roman" pitchFamily="18" charset="0"/>
              </a:rPr>
              <a:t>BE </a:t>
            </a:r>
            <a:r>
              <a:rPr lang="en-US">
                <a:latin typeface="Times New Roman" pitchFamily="18" charset="0"/>
                <a:cs typeface="Times New Roman" pitchFamily="18" charset="0"/>
              </a:rPr>
              <a:t>= 0.10</a:t>
            </a:r>
          </a:p>
          <a:p>
            <a:pPr marL="457200" indent="-457200" algn="l">
              <a:buFontTx/>
              <a:buAutoNum type="arabicPeriod"/>
            </a:pPr>
            <a:r>
              <a:rPr lang="ru-RU">
                <a:latin typeface="Times New Roman" pitchFamily="18" charset="0"/>
                <a:cs typeface="Times New Roman" pitchFamily="18" charset="0"/>
              </a:rPr>
              <a:t>е</a:t>
            </a:r>
            <a:r>
              <a:rPr lang="en-US" baseline="-30000">
                <a:latin typeface="Times New Roman" pitchFamily="18" charset="0"/>
                <a:cs typeface="Times New Roman" pitchFamily="18" charset="0"/>
              </a:rPr>
              <a:t>BE </a:t>
            </a:r>
            <a:r>
              <a:rPr lang="en-US">
                <a:latin typeface="Times New Roman" pitchFamily="18" charset="0"/>
                <a:cs typeface="Times New Roman" pitchFamily="18" charset="0"/>
              </a:rPr>
              <a:t>= 0.05</a:t>
            </a:r>
            <a:endParaRPr lang="ru-RU">
              <a:latin typeface="Times New Roman" pitchFamily="18" charset="0"/>
              <a:cs typeface="Times New Roman" pitchFamily="18" charset="0"/>
            </a:endParaRPr>
          </a:p>
        </p:txBody>
      </p:sp>
      <p:sp>
        <p:nvSpPr>
          <p:cNvPr id="88069" name="Line 5"/>
          <p:cNvSpPr>
            <a:spLocks noChangeShapeType="1"/>
          </p:cNvSpPr>
          <p:nvPr/>
        </p:nvSpPr>
        <p:spPr bwMode="auto">
          <a:xfrm flipH="1">
            <a:off x="5508625" y="1268413"/>
            <a:ext cx="647700" cy="71437"/>
          </a:xfrm>
          <a:prstGeom prst="line">
            <a:avLst/>
          </a:prstGeom>
          <a:noFill/>
          <a:ln w="12699">
            <a:solidFill>
              <a:schemeClr val="tx1"/>
            </a:solidFill>
            <a:round/>
            <a:headEnd type="none" w="sm" len="sm"/>
            <a:tailEnd type="triangle" w="sm" len="sm"/>
          </a:ln>
          <a:effectLst/>
        </p:spPr>
        <p:txBody>
          <a:bodyPr/>
          <a:lstStyle/>
          <a:p>
            <a:endParaRPr lang="ru-RU">
              <a:latin typeface="Times New Roman" pitchFamily="18" charset="0"/>
              <a:cs typeface="Times New Roman" pitchFamily="18" charset="0"/>
            </a:endParaRPr>
          </a:p>
        </p:txBody>
      </p:sp>
      <p:sp>
        <p:nvSpPr>
          <p:cNvPr id="88070" name="Rectangle 6"/>
          <p:cNvSpPr>
            <a:spLocks noChangeArrowheads="1"/>
          </p:cNvSpPr>
          <p:nvPr/>
        </p:nvSpPr>
        <p:spPr bwMode="auto">
          <a:xfrm>
            <a:off x="6084888" y="1052513"/>
            <a:ext cx="301686" cy="369332"/>
          </a:xfrm>
          <a:prstGeom prst="rect">
            <a:avLst/>
          </a:prstGeom>
          <a:noFill/>
          <a:ln w="12699">
            <a:noFill/>
            <a:miter lim="800000"/>
            <a:headEnd type="none" w="sm" len="sm"/>
            <a:tailEnd type="none" w="sm" len="sm"/>
          </a:ln>
          <a:effectLst/>
        </p:spPr>
        <p:txBody>
          <a:bodyPr wrap="none">
            <a:spAutoFit/>
          </a:bodyPr>
          <a:lstStyle/>
          <a:p>
            <a:pPr algn="l"/>
            <a:r>
              <a:rPr lang="en-US">
                <a:latin typeface="Times New Roman" pitchFamily="18" charset="0"/>
                <a:cs typeface="Times New Roman" pitchFamily="18" charset="0"/>
              </a:rPr>
              <a:t>1</a:t>
            </a:r>
            <a:endParaRPr lang="ru-RU">
              <a:latin typeface="Times New Roman" pitchFamily="18" charset="0"/>
              <a:cs typeface="Times New Roman" pitchFamily="18" charset="0"/>
            </a:endParaRPr>
          </a:p>
        </p:txBody>
      </p:sp>
      <p:sp>
        <p:nvSpPr>
          <p:cNvPr id="88071" name="Line 7"/>
          <p:cNvSpPr>
            <a:spLocks noChangeShapeType="1"/>
          </p:cNvSpPr>
          <p:nvPr/>
        </p:nvSpPr>
        <p:spPr bwMode="auto">
          <a:xfrm flipH="1">
            <a:off x="5581650" y="1412875"/>
            <a:ext cx="647700" cy="71438"/>
          </a:xfrm>
          <a:prstGeom prst="line">
            <a:avLst/>
          </a:prstGeom>
          <a:noFill/>
          <a:ln w="12699">
            <a:solidFill>
              <a:schemeClr val="tx1"/>
            </a:solidFill>
            <a:round/>
            <a:headEnd type="none" w="sm" len="sm"/>
            <a:tailEnd type="triangle" w="sm" len="sm"/>
          </a:ln>
          <a:effectLst/>
        </p:spPr>
        <p:txBody>
          <a:bodyPr/>
          <a:lstStyle/>
          <a:p>
            <a:endParaRPr lang="ru-RU">
              <a:latin typeface="Times New Roman" pitchFamily="18" charset="0"/>
              <a:cs typeface="Times New Roman" pitchFamily="18" charset="0"/>
            </a:endParaRPr>
          </a:p>
        </p:txBody>
      </p:sp>
      <p:sp>
        <p:nvSpPr>
          <p:cNvPr id="88072" name="Rectangle 8"/>
          <p:cNvSpPr>
            <a:spLocks noChangeArrowheads="1"/>
          </p:cNvSpPr>
          <p:nvPr/>
        </p:nvSpPr>
        <p:spPr bwMode="auto">
          <a:xfrm>
            <a:off x="6157913" y="1196975"/>
            <a:ext cx="301686" cy="369332"/>
          </a:xfrm>
          <a:prstGeom prst="rect">
            <a:avLst/>
          </a:prstGeom>
          <a:noFill/>
          <a:ln w="12699">
            <a:noFill/>
            <a:miter lim="800000"/>
            <a:headEnd type="none" w="sm" len="sm"/>
            <a:tailEnd type="none" w="sm" len="sm"/>
          </a:ln>
          <a:effectLst/>
        </p:spPr>
        <p:txBody>
          <a:bodyPr wrap="none">
            <a:spAutoFit/>
          </a:bodyPr>
          <a:lstStyle/>
          <a:p>
            <a:pPr algn="l"/>
            <a:r>
              <a:rPr lang="en-US">
                <a:latin typeface="Times New Roman" pitchFamily="18" charset="0"/>
                <a:cs typeface="Times New Roman" pitchFamily="18" charset="0"/>
              </a:rPr>
              <a:t>2</a:t>
            </a:r>
            <a:endParaRPr lang="ru-RU">
              <a:latin typeface="Times New Roman" pitchFamily="18" charset="0"/>
              <a:cs typeface="Times New Roman" pitchFamily="18" charset="0"/>
            </a:endParaRPr>
          </a:p>
        </p:txBody>
      </p:sp>
      <p:sp>
        <p:nvSpPr>
          <p:cNvPr id="88073" name="Line 9"/>
          <p:cNvSpPr>
            <a:spLocks noChangeShapeType="1"/>
          </p:cNvSpPr>
          <p:nvPr/>
        </p:nvSpPr>
        <p:spPr bwMode="auto">
          <a:xfrm flipH="1">
            <a:off x="5508625" y="1557338"/>
            <a:ext cx="647700" cy="71437"/>
          </a:xfrm>
          <a:prstGeom prst="line">
            <a:avLst/>
          </a:prstGeom>
          <a:noFill/>
          <a:ln w="12699">
            <a:solidFill>
              <a:schemeClr val="tx1"/>
            </a:solidFill>
            <a:round/>
            <a:headEnd type="none" w="sm" len="sm"/>
            <a:tailEnd type="triangle" w="sm" len="sm"/>
          </a:ln>
          <a:effectLst/>
        </p:spPr>
        <p:txBody>
          <a:bodyPr/>
          <a:lstStyle/>
          <a:p>
            <a:endParaRPr lang="ru-RU">
              <a:latin typeface="Times New Roman" pitchFamily="18" charset="0"/>
              <a:cs typeface="Times New Roman" pitchFamily="18" charset="0"/>
            </a:endParaRPr>
          </a:p>
        </p:txBody>
      </p:sp>
      <p:sp>
        <p:nvSpPr>
          <p:cNvPr id="88074" name="Rectangle 10"/>
          <p:cNvSpPr>
            <a:spLocks noChangeArrowheads="1"/>
          </p:cNvSpPr>
          <p:nvPr/>
        </p:nvSpPr>
        <p:spPr bwMode="auto">
          <a:xfrm>
            <a:off x="6084888" y="1341438"/>
            <a:ext cx="301686" cy="369332"/>
          </a:xfrm>
          <a:prstGeom prst="rect">
            <a:avLst/>
          </a:prstGeom>
          <a:noFill/>
          <a:ln w="12699">
            <a:noFill/>
            <a:miter lim="800000"/>
            <a:headEnd type="none" w="sm" len="sm"/>
            <a:tailEnd type="none" w="sm" len="sm"/>
          </a:ln>
          <a:effectLst/>
        </p:spPr>
        <p:txBody>
          <a:bodyPr wrap="none">
            <a:spAutoFit/>
          </a:bodyPr>
          <a:lstStyle/>
          <a:p>
            <a:pPr algn="l"/>
            <a:r>
              <a:rPr lang="en-US">
                <a:latin typeface="Times New Roman" pitchFamily="18" charset="0"/>
                <a:cs typeface="Times New Roman" pitchFamily="18" charset="0"/>
              </a:rPr>
              <a:t>3</a:t>
            </a:r>
            <a:endParaRPr lang="ru-RU">
              <a:latin typeface="Times New Roman" pitchFamily="18" charset="0"/>
              <a:cs typeface="Times New Roman" pitchFamily="18" charset="0"/>
            </a:endParaRPr>
          </a:p>
        </p:txBody>
      </p:sp>
      <p:sp>
        <p:nvSpPr>
          <p:cNvPr id="88075" name="Line 11"/>
          <p:cNvSpPr>
            <a:spLocks noChangeShapeType="1"/>
          </p:cNvSpPr>
          <p:nvPr/>
        </p:nvSpPr>
        <p:spPr bwMode="auto">
          <a:xfrm flipH="1">
            <a:off x="5581650" y="1700213"/>
            <a:ext cx="647700" cy="71437"/>
          </a:xfrm>
          <a:prstGeom prst="line">
            <a:avLst/>
          </a:prstGeom>
          <a:noFill/>
          <a:ln w="12699">
            <a:solidFill>
              <a:schemeClr val="tx1"/>
            </a:solidFill>
            <a:round/>
            <a:headEnd type="none" w="sm" len="sm"/>
            <a:tailEnd type="triangle" w="sm" len="sm"/>
          </a:ln>
          <a:effectLst/>
        </p:spPr>
        <p:txBody>
          <a:bodyPr/>
          <a:lstStyle/>
          <a:p>
            <a:endParaRPr lang="ru-RU">
              <a:latin typeface="Times New Roman" pitchFamily="18" charset="0"/>
              <a:cs typeface="Times New Roman" pitchFamily="18" charset="0"/>
            </a:endParaRPr>
          </a:p>
        </p:txBody>
      </p:sp>
      <p:sp>
        <p:nvSpPr>
          <p:cNvPr id="88076" name="Rectangle 12"/>
          <p:cNvSpPr>
            <a:spLocks noChangeArrowheads="1"/>
          </p:cNvSpPr>
          <p:nvPr/>
        </p:nvSpPr>
        <p:spPr bwMode="auto">
          <a:xfrm>
            <a:off x="6156325" y="1484313"/>
            <a:ext cx="301686" cy="369332"/>
          </a:xfrm>
          <a:prstGeom prst="rect">
            <a:avLst/>
          </a:prstGeom>
          <a:noFill/>
          <a:ln w="12699">
            <a:noFill/>
            <a:miter lim="800000"/>
            <a:headEnd type="none" w="sm" len="sm"/>
            <a:tailEnd type="none" w="sm" len="sm"/>
          </a:ln>
          <a:effectLst/>
        </p:spPr>
        <p:txBody>
          <a:bodyPr wrap="none">
            <a:spAutoFit/>
          </a:bodyPr>
          <a:lstStyle/>
          <a:p>
            <a:pPr algn="l"/>
            <a:r>
              <a:rPr lang="en-US">
                <a:latin typeface="Times New Roman" pitchFamily="18" charset="0"/>
                <a:cs typeface="Times New Roman" pitchFamily="18" charset="0"/>
              </a:rPr>
              <a:t>4</a:t>
            </a:r>
            <a:endParaRPr lang="ru-RU">
              <a:latin typeface="Times New Roman" pitchFamily="18" charset="0"/>
              <a:cs typeface="Times New Roman" pitchFamily="18" charset="0"/>
            </a:endParaRPr>
          </a:p>
        </p:txBody>
      </p:sp>
      <p:sp>
        <p:nvSpPr>
          <p:cNvPr id="88077" name="Line 13"/>
          <p:cNvSpPr>
            <a:spLocks noChangeShapeType="1"/>
          </p:cNvSpPr>
          <p:nvPr/>
        </p:nvSpPr>
        <p:spPr bwMode="auto">
          <a:xfrm flipH="1">
            <a:off x="5510213" y="1868488"/>
            <a:ext cx="647700" cy="71437"/>
          </a:xfrm>
          <a:prstGeom prst="line">
            <a:avLst/>
          </a:prstGeom>
          <a:noFill/>
          <a:ln w="12699">
            <a:solidFill>
              <a:schemeClr val="tx1"/>
            </a:solidFill>
            <a:round/>
            <a:headEnd type="none" w="sm" len="sm"/>
            <a:tailEnd type="triangle" w="sm" len="sm"/>
          </a:ln>
          <a:effectLst/>
        </p:spPr>
        <p:txBody>
          <a:bodyPr/>
          <a:lstStyle/>
          <a:p>
            <a:endParaRPr lang="ru-RU">
              <a:latin typeface="Times New Roman" pitchFamily="18" charset="0"/>
              <a:cs typeface="Times New Roman" pitchFamily="18" charset="0"/>
            </a:endParaRPr>
          </a:p>
        </p:txBody>
      </p:sp>
      <p:sp>
        <p:nvSpPr>
          <p:cNvPr id="88078" name="Rectangle 14"/>
          <p:cNvSpPr>
            <a:spLocks noChangeArrowheads="1"/>
          </p:cNvSpPr>
          <p:nvPr/>
        </p:nvSpPr>
        <p:spPr bwMode="auto">
          <a:xfrm>
            <a:off x="6086475" y="1652588"/>
            <a:ext cx="301686" cy="369332"/>
          </a:xfrm>
          <a:prstGeom prst="rect">
            <a:avLst/>
          </a:prstGeom>
          <a:noFill/>
          <a:ln w="12699">
            <a:noFill/>
            <a:miter lim="800000"/>
            <a:headEnd type="none" w="sm" len="sm"/>
            <a:tailEnd type="none" w="sm" len="sm"/>
          </a:ln>
          <a:effectLst/>
        </p:spPr>
        <p:txBody>
          <a:bodyPr wrap="none">
            <a:spAutoFit/>
          </a:bodyPr>
          <a:lstStyle/>
          <a:p>
            <a:pPr algn="l"/>
            <a:r>
              <a:rPr lang="en-US">
                <a:latin typeface="Times New Roman" pitchFamily="18" charset="0"/>
                <a:cs typeface="Times New Roman" pitchFamily="18" charset="0"/>
              </a:rPr>
              <a:t>5</a:t>
            </a:r>
            <a:endParaRPr lang="ru-RU">
              <a:latin typeface="Times New Roman" pitchFamily="18" charset="0"/>
              <a:cs typeface="Times New Roman" pitchFamily="18" charset="0"/>
            </a:endParaRPr>
          </a:p>
        </p:txBody>
      </p:sp>
      <p:sp>
        <p:nvSpPr>
          <p:cNvPr id="88079" name="Line 15"/>
          <p:cNvSpPr>
            <a:spLocks noChangeShapeType="1"/>
          </p:cNvSpPr>
          <p:nvPr/>
        </p:nvSpPr>
        <p:spPr bwMode="auto">
          <a:xfrm flipH="1">
            <a:off x="5581650" y="2084388"/>
            <a:ext cx="647700" cy="71437"/>
          </a:xfrm>
          <a:prstGeom prst="line">
            <a:avLst/>
          </a:prstGeom>
          <a:noFill/>
          <a:ln w="12699">
            <a:solidFill>
              <a:schemeClr val="tx1"/>
            </a:solidFill>
            <a:round/>
            <a:headEnd type="none" w="sm" len="sm"/>
            <a:tailEnd type="triangle" w="sm" len="sm"/>
          </a:ln>
          <a:effectLst/>
        </p:spPr>
        <p:txBody>
          <a:bodyPr/>
          <a:lstStyle/>
          <a:p>
            <a:endParaRPr lang="ru-RU">
              <a:latin typeface="Times New Roman" pitchFamily="18" charset="0"/>
              <a:cs typeface="Times New Roman" pitchFamily="18" charset="0"/>
            </a:endParaRPr>
          </a:p>
        </p:txBody>
      </p:sp>
      <p:sp>
        <p:nvSpPr>
          <p:cNvPr id="88080" name="Rectangle 16"/>
          <p:cNvSpPr>
            <a:spLocks noChangeArrowheads="1"/>
          </p:cNvSpPr>
          <p:nvPr/>
        </p:nvSpPr>
        <p:spPr bwMode="auto">
          <a:xfrm>
            <a:off x="6157913" y="1868488"/>
            <a:ext cx="301686" cy="369332"/>
          </a:xfrm>
          <a:prstGeom prst="rect">
            <a:avLst/>
          </a:prstGeom>
          <a:noFill/>
          <a:ln w="12699">
            <a:noFill/>
            <a:miter lim="800000"/>
            <a:headEnd type="none" w="sm" len="sm"/>
            <a:tailEnd type="none" w="sm" len="sm"/>
          </a:ln>
          <a:effectLst/>
        </p:spPr>
        <p:txBody>
          <a:bodyPr wrap="none">
            <a:spAutoFit/>
          </a:bodyPr>
          <a:lstStyle/>
          <a:p>
            <a:pPr algn="l"/>
            <a:r>
              <a:rPr lang="en-US">
                <a:latin typeface="Times New Roman" pitchFamily="18" charset="0"/>
                <a:cs typeface="Times New Roman" pitchFamily="18" charset="0"/>
              </a:rPr>
              <a:t>6</a:t>
            </a:r>
            <a:endParaRPr lang="ru-RU">
              <a:latin typeface="Times New Roman" pitchFamily="18" charset="0"/>
              <a:cs typeface="Times New Roman" pitchFamily="18" charset="0"/>
            </a:endParaRPr>
          </a:p>
        </p:txBody>
      </p:sp>
      <p:sp>
        <p:nvSpPr>
          <p:cNvPr id="88081" name="Line 17"/>
          <p:cNvSpPr>
            <a:spLocks noChangeShapeType="1"/>
          </p:cNvSpPr>
          <p:nvPr/>
        </p:nvSpPr>
        <p:spPr bwMode="auto">
          <a:xfrm flipH="1">
            <a:off x="5581650" y="2371725"/>
            <a:ext cx="647700" cy="71438"/>
          </a:xfrm>
          <a:prstGeom prst="line">
            <a:avLst/>
          </a:prstGeom>
          <a:noFill/>
          <a:ln w="12699">
            <a:solidFill>
              <a:schemeClr val="tx1"/>
            </a:solidFill>
            <a:round/>
            <a:headEnd type="none" w="sm" len="sm"/>
            <a:tailEnd type="triangle" w="sm" len="sm"/>
          </a:ln>
          <a:effectLst/>
        </p:spPr>
        <p:txBody>
          <a:bodyPr/>
          <a:lstStyle/>
          <a:p>
            <a:endParaRPr lang="ru-RU">
              <a:latin typeface="Times New Roman" pitchFamily="18" charset="0"/>
              <a:cs typeface="Times New Roman" pitchFamily="18" charset="0"/>
            </a:endParaRPr>
          </a:p>
        </p:txBody>
      </p:sp>
      <p:sp>
        <p:nvSpPr>
          <p:cNvPr id="88082" name="Rectangle 18"/>
          <p:cNvSpPr>
            <a:spLocks noChangeArrowheads="1"/>
          </p:cNvSpPr>
          <p:nvPr/>
        </p:nvSpPr>
        <p:spPr bwMode="auto">
          <a:xfrm>
            <a:off x="6157913" y="2155825"/>
            <a:ext cx="301686" cy="369332"/>
          </a:xfrm>
          <a:prstGeom prst="rect">
            <a:avLst/>
          </a:prstGeom>
          <a:noFill/>
          <a:ln w="12699">
            <a:noFill/>
            <a:miter lim="800000"/>
            <a:headEnd type="none" w="sm" len="sm"/>
            <a:tailEnd type="none" w="sm" len="sm"/>
          </a:ln>
          <a:effectLst/>
        </p:spPr>
        <p:txBody>
          <a:bodyPr wrap="none">
            <a:spAutoFit/>
          </a:bodyPr>
          <a:lstStyle/>
          <a:p>
            <a:pPr algn="l"/>
            <a:r>
              <a:rPr lang="en-US">
                <a:latin typeface="Times New Roman" pitchFamily="18" charset="0"/>
                <a:cs typeface="Times New Roman" pitchFamily="18" charset="0"/>
              </a:rPr>
              <a:t>7</a:t>
            </a:r>
            <a:endParaRPr lang="ru-RU">
              <a:latin typeface="Times New Roman" pitchFamily="18" charset="0"/>
              <a:cs typeface="Times New Roman" pitchFamily="18" charset="0"/>
            </a:endParaRPr>
          </a:p>
        </p:txBody>
      </p:sp>
      <p:sp>
        <p:nvSpPr>
          <p:cNvPr id="88083" name="Line 19"/>
          <p:cNvSpPr>
            <a:spLocks noChangeShapeType="1"/>
          </p:cNvSpPr>
          <p:nvPr/>
        </p:nvSpPr>
        <p:spPr bwMode="auto">
          <a:xfrm flipH="1">
            <a:off x="5581650" y="2803525"/>
            <a:ext cx="647700" cy="71438"/>
          </a:xfrm>
          <a:prstGeom prst="line">
            <a:avLst/>
          </a:prstGeom>
          <a:noFill/>
          <a:ln w="12699">
            <a:solidFill>
              <a:schemeClr val="tx1"/>
            </a:solidFill>
            <a:round/>
            <a:headEnd type="none" w="sm" len="sm"/>
            <a:tailEnd type="triangle" w="sm" len="sm"/>
          </a:ln>
          <a:effectLst/>
        </p:spPr>
        <p:txBody>
          <a:bodyPr/>
          <a:lstStyle/>
          <a:p>
            <a:endParaRPr lang="ru-RU">
              <a:latin typeface="Times New Roman" pitchFamily="18" charset="0"/>
              <a:cs typeface="Times New Roman" pitchFamily="18" charset="0"/>
            </a:endParaRPr>
          </a:p>
        </p:txBody>
      </p:sp>
      <p:sp>
        <p:nvSpPr>
          <p:cNvPr id="88084" name="Rectangle 20"/>
          <p:cNvSpPr>
            <a:spLocks noChangeArrowheads="1"/>
          </p:cNvSpPr>
          <p:nvPr/>
        </p:nvSpPr>
        <p:spPr bwMode="auto">
          <a:xfrm>
            <a:off x="6157913" y="2587625"/>
            <a:ext cx="301686" cy="369332"/>
          </a:xfrm>
          <a:prstGeom prst="rect">
            <a:avLst/>
          </a:prstGeom>
          <a:noFill/>
          <a:ln w="12699">
            <a:noFill/>
            <a:miter lim="800000"/>
            <a:headEnd type="none" w="sm" len="sm"/>
            <a:tailEnd type="none" w="sm" len="sm"/>
          </a:ln>
          <a:effectLst/>
        </p:spPr>
        <p:txBody>
          <a:bodyPr wrap="none">
            <a:spAutoFit/>
          </a:bodyPr>
          <a:lstStyle/>
          <a:p>
            <a:pPr algn="l"/>
            <a:r>
              <a:rPr lang="en-US">
                <a:latin typeface="Times New Roman" pitchFamily="18" charset="0"/>
                <a:cs typeface="Times New Roman" pitchFamily="18" charset="0"/>
              </a:rPr>
              <a:t>8</a:t>
            </a:r>
            <a:endParaRPr lang="ru-RU">
              <a:latin typeface="Times New Roman" pitchFamily="18" charset="0"/>
              <a:cs typeface="Times New Roman" pitchFamily="18" charset="0"/>
            </a:endParaRPr>
          </a:p>
        </p:txBody>
      </p:sp>
      <p:sp>
        <p:nvSpPr>
          <p:cNvPr id="88085" name="Line 21"/>
          <p:cNvSpPr>
            <a:spLocks noChangeShapeType="1"/>
          </p:cNvSpPr>
          <p:nvPr/>
        </p:nvSpPr>
        <p:spPr bwMode="auto">
          <a:xfrm flipH="1">
            <a:off x="5581650" y="3357563"/>
            <a:ext cx="647700" cy="71437"/>
          </a:xfrm>
          <a:prstGeom prst="line">
            <a:avLst/>
          </a:prstGeom>
          <a:noFill/>
          <a:ln w="12699">
            <a:solidFill>
              <a:schemeClr val="tx1"/>
            </a:solidFill>
            <a:round/>
            <a:headEnd type="none" w="sm" len="sm"/>
            <a:tailEnd type="triangle" w="sm" len="sm"/>
          </a:ln>
          <a:effectLst/>
        </p:spPr>
        <p:txBody>
          <a:bodyPr/>
          <a:lstStyle/>
          <a:p>
            <a:endParaRPr lang="ru-RU">
              <a:latin typeface="Times New Roman" pitchFamily="18" charset="0"/>
              <a:cs typeface="Times New Roman" pitchFamily="18" charset="0"/>
            </a:endParaRPr>
          </a:p>
        </p:txBody>
      </p:sp>
      <p:sp>
        <p:nvSpPr>
          <p:cNvPr id="88086" name="Rectangle 22"/>
          <p:cNvSpPr>
            <a:spLocks noChangeArrowheads="1"/>
          </p:cNvSpPr>
          <p:nvPr/>
        </p:nvSpPr>
        <p:spPr bwMode="auto">
          <a:xfrm>
            <a:off x="6157913" y="3141663"/>
            <a:ext cx="301686" cy="369332"/>
          </a:xfrm>
          <a:prstGeom prst="rect">
            <a:avLst/>
          </a:prstGeom>
          <a:noFill/>
          <a:ln w="12699">
            <a:noFill/>
            <a:miter lim="800000"/>
            <a:headEnd type="none" w="sm" len="sm"/>
            <a:tailEnd type="none" w="sm" len="sm"/>
          </a:ln>
          <a:effectLst/>
        </p:spPr>
        <p:txBody>
          <a:bodyPr wrap="none">
            <a:spAutoFit/>
          </a:bodyPr>
          <a:lstStyle/>
          <a:p>
            <a:pPr algn="l"/>
            <a:r>
              <a:rPr lang="en-US">
                <a:latin typeface="Times New Roman" pitchFamily="18" charset="0"/>
                <a:cs typeface="Times New Roman" pitchFamily="18" charset="0"/>
              </a:rPr>
              <a:t>9</a:t>
            </a:r>
            <a:endParaRPr lang="ru-RU">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Номер слайда 3"/>
          <p:cNvSpPr>
            <a:spLocks noGrp="1"/>
          </p:cNvSpPr>
          <p:nvPr>
            <p:ph type="sldNum" sz="quarter" idx="12"/>
          </p:nvPr>
        </p:nvSpPr>
        <p:spPr/>
        <p:txBody>
          <a:bodyPr/>
          <a:lstStyle/>
          <a:p>
            <a:r>
              <a:rPr lang="en-US" dirty="0" smtClean="0">
                <a:solidFill>
                  <a:schemeClr val="tx1"/>
                </a:solidFill>
                <a:latin typeface="Times New Roman" pitchFamily="18" charset="0"/>
                <a:cs typeface="Times New Roman" pitchFamily="18" charset="0"/>
              </a:rPr>
              <a:t>16</a:t>
            </a:r>
            <a:endParaRPr lang="ru-RU" dirty="0">
              <a:solidFill>
                <a:schemeClr val="tx1"/>
              </a:solidFill>
              <a:latin typeface="Times New Roman" pitchFamily="18" charset="0"/>
              <a:cs typeface="Times New Roman" pitchFamily="18" charset="0"/>
            </a:endParaRPr>
          </a:p>
        </p:txBody>
      </p:sp>
      <p:sp>
        <p:nvSpPr>
          <p:cNvPr id="26626" name="Rectangle 2"/>
          <p:cNvSpPr>
            <a:spLocks noChangeArrowheads="1"/>
          </p:cNvSpPr>
          <p:nvPr/>
        </p:nvSpPr>
        <p:spPr bwMode="auto">
          <a:xfrm>
            <a:off x="0" y="914400"/>
            <a:ext cx="9142413" cy="609600"/>
          </a:xfrm>
          <a:prstGeom prst="rect">
            <a:avLst/>
          </a:prstGeom>
          <a:solidFill>
            <a:schemeClr val="bg1"/>
          </a:solidFill>
          <a:ln w="9525">
            <a:noFill/>
            <a:miter lim="800000"/>
            <a:headEnd/>
            <a:tailEnd/>
          </a:ln>
          <a:effectLst/>
        </p:spPr>
        <p:txBody>
          <a:bodyPr wrap="none" anchor="ctr"/>
          <a:lstStyle/>
          <a:p>
            <a:endParaRPr lang="ru-RU">
              <a:latin typeface="Times New Roman" pitchFamily="18" charset="0"/>
              <a:cs typeface="Times New Roman" pitchFamily="18" charset="0"/>
            </a:endParaRPr>
          </a:p>
        </p:txBody>
      </p:sp>
      <p:sp>
        <p:nvSpPr>
          <p:cNvPr id="26629" name="Rectangle 5"/>
          <p:cNvSpPr>
            <a:spLocks noChangeArrowheads="1"/>
          </p:cNvSpPr>
          <p:nvPr/>
        </p:nvSpPr>
        <p:spPr bwMode="auto">
          <a:xfrm>
            <a:off x="0" y="1262063"/>
            <a:ext cx="9144000" cy="0"/>
          </a:xfrm>
          <a:prstGeom prst="rect">
            <a:avLst/>
          </a:prstGeom>
          <a:noFill/>
          <a:ln w="9525">
            <a:noFill/>
            <a:miter lim="800000"/>
            <a:headEnd/>
            <a:tailEnd/>
          </a:ln>
          <a:effectLst/>
        </p:spPr>
        <p:txBody>
          <a:bodyPr wrap="none" anchor="ctr"/>
          <a:lstStyle/>
          <a:p>
            <a:endParaRPr lang="ru-RU">
              <a:latin typeface="Times New Roman" pitchFamily="18" charset="0"/>
              <a:cs typeface="Times New Roman" pitchFamily="18" charset="0"/>
            </a:endParaRPr>
          </a:p>
        </p:txBody>
      </p:sp>
      <p:sp>
        <p:nvSpPr>
          <p:cNvPr id="26630" name="Rectangle 6"/>
          <p:cNvSpPr>
            <a:spLocks noChangeArrowheads="1"/>
          </p:cNvSpPr>
          <p:nvPr/>
        </p:nvSpPr>
        <p:spPr bwMode="auto">
          <a:xfrm>
            <a:off x="0" y="1266825"/>
            <a:ext cx="9144000" cy="0"/>
          </a:xfrm>
          <a:prstGeom prst="rect">
            <a:avLst/>
          </a:prstGeom>
          <a:noFill/>
          <a:ln w="9525">
            <a:noFill/>
            <a:miter lim="800000"/>
            <a:headEnd/>
            <a:tailEnd/>
          </a:ln>
          <a:effectLst/>
        </p:spPr>
        <p:txBody>
          <a:bodyPr wrap="none" anchor="ctr"/>
          <a:lstStyle/>
          <a:p>
            <a:endParaRPr lang="ru-RU">
              <a:latin typeface="Times New Roman" pitchFamily="18" charset="0"/>
              <a:cs typeface="Times New Roman" pitchFamily="18" charset="0"/>
            </a:endParaRPr>
          </a:p>
        </p:txBody>
      </p:sp>
      <p:sp>
        <p:nvSpPr>
          <p:cNvPr id="26631" name="Rectangle 7"/>
          <p:cNvSpPr>
            <a:spLocks noChangeArrowheads="1"/>
          </p:cNvSpPr>
          <p:nvPr/>
        </p:nvSpPr>
        <p:spPr bwMode="auto">
          <a:xfrm>
            <a:off x="0" y="1152525"/>
            <a:ext cx="9144000" cy="0"/>
          </a:xfrm>
          <a:prstGeom prst="rect">
            <a:avLst/>
          </a:prstGeom>
          <a:noFill/>
          <a:ln w="9525">
            <a:noFill/>
            <a:miter lim="800000"/>
            <a:headEnd/>
            <a:tailEnd/>
          </a:ln>
          <a:effectLst/>
        </p:spPr>
        <p:txBody>
          <a:bodyPr wrap="none" anchor="ctr"/>
          <a:lstStyle/>
          <a:p>
            <a:endParaRPr lang="ru-RU">
              <a:latin typeface="Times New Roman" pitchFamily="18" charset="0"/>
              <a:cs typeface="Times New Roman" pitchFamily="18" charset="0"/>
            </a:endParaRPr>
          </a:p>
        </p:txBody>
      </p:sp>
      <p:graphicFrame>
        <p:nvGraphicFramePr>
          <p:cNvPr id="26632" name="Object 8"/>
          <p:cNvGraphicFramePr>
            <a:graphicFrameLocks/>
          </p:cNvGraphicFramePr>
          <p:nvPr/>
        </p:nvGraphicFramePr>
        <p:xfrm>
          <a:off x="34925" y="546100"/>
          <a:ext cx="6203950" cy="4549775"/>
        </p:xfrm>
        <a:graphic>
          <a:graphicData uri="http://schemas.openxmlformats.org/presentationml/2006/ole">
            <p:oleObj spid="_x0000_s58370" name="Mathcad" r:id="rId4" imgW="6203880" imgH="4549680" progId="">
              <p:embed/>
            </p:oleObj>
          </a:graphicData>
        </a:graphic>
      </p:graphicFrame>
      <p:sp>
        <p:nvSpPr>
          <p:cNvPr id="87042" name="Rectangle 2"/>
          <p:cNvSpPr>
            <a:spLocks noChangeArrowheads="1"/>
          </p:cNvSpPr>
          <p:nvPr/>
        </p:nvSpPr>
        <p:spPr bwMode="auto">
          <a:xfrm>
            <a:off x="1042988" y="5229225"/>
            <a:ext cx="6769100" cy="646973"/>
          </a:xfrm>
          <a:prstGeom prst="rect">
            <a:avLst/>
          </a:prstGeom>
          <a:noFill/>
          <a:ln w="9525">
            <a:noFill/>
            <a:miter lim="800000"/>
            <a:headEnd/>
            <a:tailEnd/>
          </a:ln>
          <a:effectLst/>
        </p:spPr>
        <p:txBody>
          <a:bodyPr lIns="92075" tIns="46038" rIns="92075" bIns="46038" anchor="ctr">
            <a:spAutoFit/>
          </a:bodyPr>
          <a:lstStyle/>
          <a:p>
            <a:pPr eaLnBrk="1" hangingPunct="1"/>
            <a:r>
              <a:rPr lang="en-US">
                <a:latin typeface="Times New Roman" pitchFamily="18" charset="0"/>
                <a:cs typeface="Times New Roman" pitchFamily="18" charset="0"/>
              </a:rPr>
              <a:t>Relative date rate (R=k/(w+k) as a function of information block length k for different </a:t>
            </a:r>
            <a:r>
              <a:rPr lang="ru-RU">
                <a:latin typeface="Times New Roman" pitchFamily="18" charset="0"/>
                <a:cs typeface="Times New Roman" pitchFamily="18" charset="0"/>
              </a:rPr>
              <a:t>е</a:t>
            </a:r>
            <a:r>
              <a:rPr lang="en-US" baseline="-30000">
                <a:latin typeface="Times New Roman" pitchFamily="18" charset="0"/>
                <a:cs typeface="Times New Roman" pitchFamily="18" charset="0"/>
              </a:rPr>
              <a:t>BE</a:t>
            </a:r>
            <a:r>
              <a:rPr lang="en-US">
                <a:latin typeface="Times New Roman" pitchFamily="18" charset="0"/>
                <a:cs typeface="Times New Roman" pitchFamily="18" charset="0"/>
              </a:rPr>
              <a:t> and fixed parametrs </a:t>
            </a:r>
            <a:r>
              <a:rPr lang="ru-RU">
                <a:latin typeface="Times New Roman" pitchFamily="18" charset="0"/>
                <a:cs typeface="Times New Roman" pitchFamily="18" charset="0"/>
              </a:rPr>
              <a:t>е</a:t>
            </a:r>
            <a:r>
              <a:rPr lang="ru-RU" baseline="-30000">
                <a:latin typeface="Times New Roman" pitchFamily="18" charset="0"/>
                <a:cs typeface="Times New Roman" pitchFamily="18" charset="0"/>
              </a:rPr>
              <a:t>AB</a:t>
            </a:r>
            <a:r>
              <a:rPr lang="ru-RU">
                <a:latin typeface="Times New Roman" pitchFamily="18" charset="0"/>
                <a:cs typeface="Times New Roman" pitchFamily="18" charset="0"/>
              </a:rPr>
              <a:t>=0.03  ,P</a:t>
            </a:r>
            <a:r>
              <a:rPr lang="ru-RU" baseline="-25000">
                <a:latin typeface="Times New Roman" pitchFamily="18" charset="0"/>
                <a:cs typeface="Times New Roman" pitchFamily="18" charset="0"/>
              </a:rPr>
              <a:t>Re</a:t>
            </a:r>
            <a:r>
              <a:rPr lang="ru-RU">
                <a:latin typeface="Times New Roman" pitchFamily="18" charset="0"/>
                <a:cs typeface="Times New Roman" pitchFamily="18" charset="0"/>
              </a:rPr>
              <a:t>&lt;10</a:t>
            </a:r>
            <a:r>
              <a:rPr lang="ru-RU" baseline="30000">
                <a:latin typeface="Times New Roman" pitchFamily="18" charset="0"/>
                <a:cs typeface="Times New Roman" pitchFamily="18" charset="0"/>
              </a:rPr>
              <a:t>-4</a:t>
            </a:r>
            <a:r>
              <a:rPr lang="ru-RU">
                <a:latin typeface="Times New Roman" pitchFamily="18" charset="0"/>
                <a:cs typeface="Times New Roman" pitchFamily="18" charset="0"/>
              </a:rPr>
              <a:t>,P</a:t>
            </a:r>
            <a:r>
              <a:rPr lang="ru-RU" baseline="-25000">
                <a:latin typeface="Times New Roman" pitchFamily="18" charset="0"/>
                <a:cs typeface="Times New Roman" pitchFamily="18" charset="0"/>
              </a:rPr>
              <a:t>Ch</a:t>
            </a:r>
            <a:r>
              <a:rPr lang="ru-RU">
                <a:latin typeface="Times New Roman" pitchFamily="18" charset="0"/>
                <a:cs typeface="Times New Roman" pitchFamily="18" charset="0"/>
              </a:rPr>
              <a:t>&lt;10</a:t>
            </a:r>
            <a:r>
              <a:rPr lang="ru-RU" baseline="30000">
                <a:latin typeface="Times New Roman" pitchFamily="18" charset="0"/>
                <a:cs typeface="Times New Roman" pitchFamily="18" charset="0"/>
              </a:rPr>
              <a:t>-4</a:t>
            </a:r>
          </a:p>
        </p:txBody>
      </p:sp>
      <p:sp>
        <p:nvSpPr>
          <p:cNvPr id="87043" name="Rectangle 3"/>
          <p:cNvSpPr>
            <a:spLocks noChangeArrowheads="1"/>
          </p:cNvSpPr>
          <p:nvPr/>
        </p:nvSpPr>
        <p:spPr bwMode="auto">
          <a:xfrm>
            <a:off x="177800" y="692150"/>
            <a:ext cx="504825" cy="369974"/>
          </a:xfrm>
          <a:prstGeom prst="rect">
            <a:avLst/>
          </a:prstGeom>
          <a:noFill/>
          <a:ln w="9525">
            <a:noFill/>
            <a:miter lim="800000"/>
            <a:headEnd/>
            <a:tailEnd/>
          </a:ln>
          <a:effectLst/>
        </p:spPr>
        <p:txBody>
          <a:bodyPr lIns="92075" tIns="46038" rIns="92075" bIns="46038" anchor="ctr">
            <a:spAutoFit/>
          </a:bodyPr>
          <a:lstStyle/>
          <a:p>
            <a:pPr eaLnBrk="1" hangingPunct="1"/>
            <a:r>
              <a:rPr lang="en-US" b="1">
                <a:latin typeface="Times New Roman" pitchFamily="18" charset="0"/>
                <a:cs typeface="Times New Roman" pitchFamily="18" charset="0"/>
              </a:rPr>
              <a:t>R</a:t>
            </a:r>
            <a:endParaRPr lang="ru-RU" b="1">
              <a:latin typeface="Times New Roman" pitchFamily="18" charset="0"/>
              <a:cs typeface="Times New Roman" pitchFamily="18" charset="0"/>
            </a:endParaRPr>
          </a:p>
        </p:txBody>
      </p:sp>
      <p:sp>
        <p:nvSpPr>
          <p:cNvPr id="87044" name="Rectangle 4"/>
          <p:cNvSpPr>
            <a:spLocks noChangeArrowheads="1"/>
          </p:cNvSpPr>
          <p:nvPr/>
        </p:nvSpPr>
        <p:spPr bwMode="auto">
          <a:xfrm>
            <a:off x="5938838" y="4868863"/>
            <a:ext cx="504825" cy="369974"/>
          </a:xfrm>
          <a:prstGeom prst="rect">
            <a:avLst/>
          </a:prstGeom>
          <a:noFill/>
          <a:ln w="9525">
            <a:noFill/>
            <a:miter lim="800000"/>
            <a:headEnd/>
            <a:tailEnd/>
          </a:ln>
          <a:effectLst/>
        </p:spPr>
        <p:txBody>
          <a:bodyPr lIns="92075" tIns="46038" rIns="92075" bIns="46038" anchor="ctr">
            <a:spAutoFit/>
          </a:bodyPr>
          <a:lstStyle/>
          <a:p>
            <a:pPr eaLnBrk="1" hangingPunct="1"/>
            <a:r>
              <a:rPr lang="en-US" b="1">
                <a:latin typeface="Times New Roman" pitchFamily="18" charset="0"/>
                <a:cs typeface="Times New Roman" pitchFamily="18" charset="0"/>
              </a:rPr>
              <a:t>k</a:t>
            </a:r>
            <a:endParaRPr lang="ru-RU" b="1">
              <a:latin typeface="Times New Roman" pitchFamily="18" charset="0"/>
              <a:cs typeface="Times New Roman" pitchFamily="18" charset="0"/>
            </a:endParaRPr>
          </a:p>
        </p:txBody>
      </p:sp>
      <p:sp>
        <p:nvSpPr>
          <p:cNvPr id="87055" name="Line 15"/>
          <p:cNvSpPr>
            <a:spLocks noChangeShapeType="1"/>
          </p:cNvSpPr>
          <p:nvPr/>
        </p:nvSpPr>
        <p:spPr bwMode="auto">
          <a:xfrm flipH="1">
            <a:off x="5580063" y="2205038"/>
            <a:ext cx="647700" cy="71437"/>
          </a:xfrm>
          <a:prstGeom prst="line">
            <a:avLst/>
          </a:prstGeom>
          <a:noFill/>
          <a:ln w="12699">
            <a:solidFill>
              <a:schemeClr val="tx1"/>
            </a:solidFill>
            <a:round/>
            <a:headEnd type="none" w="sm" len="sm"/>
            <a:tailEnd type="triangle" w="sm" len="sm"/>
          </a:ln>
          <a:effectLst/>
        </p:spPr>
        <p:txBody>
          <a:bodyPr/>
          <a:lstStyle/>
          <a:p>
            <a:endParaRPr lang="ru-RU">
              <a:latin typeface="Times New Roman" pitchFamily="18" charset="0"/>
              <a:cs typeface="Times New Roman" pitchFamily="18" charset="0"/>
            </a:endParaRPr>
          </a:p>
        </p:txBody>
      </p:sp>
      <p:sp>
        <p:nvSpPr>
          <p:cNvPr id="87056" name="Line 16"/>
          <p:cNvSpPr>
            <a:spLocks noChangeShapeType="1"/>
          </p:cNvSpPr>
          <p:nvPr/>
        </p:nvSpPr>
        <p:spPr bwMode="auto">
          <a:xfrm flipH="1">
            <a:off x="5580063" y="2420938"/>
            <a:ext cx="647700" cy="71437"/>
          </a:xfrm>
          <a:prstGeom prst="line">
            <a:avLst/>
          </a:prstGeom>
          <a:noFill/>
          <a:ln w="12699">
            <a:solidFill>
              <a:schemeClr val="tx1"/>
            </a:solidFill>
            <a:round/>
            <a:headEnd type="none" w="sm" len="sm"/>
            <a:tailEnd type="triangle" w="sm" len="sm"/>
          </a:ln>
          <a:effectLst/>
        </p:spPr>
        <p:txBody>
          <a:bodyPr/>
          <a:lstStyle/>
          <a:p>
            <a:endParaRPr lang="ru-RU">
              <a:latin typeface="Times New Roman" pitchFamily="18" charset="0"/>
              <a:cs typeface="Times New Roman" pitchFamily="18" charset="0"/>
            </a:endParaRPr>
          </a:p>
        </p:txBody>
      </p:sp>
      <p:sp>
        <p:nvSpPr>
          <p:cNvPr id="87057" name="Line 17"/>
          <p:cNvSpPr>
            <a:spLocks noChangeShapeType="1"/>
          </p:cNvSpPr>
          <p:nvPr/>
        </p:nvSpPr>
        <p:spPr bwMode="auto">
          <a:xfrm flipH="1">
            <a:off x="5580063" y="2565400"/>
            <a:ext cx="647700" cy="71438"/>
          </a:xfrm>
          <a:prstGeom prst="line">
            <a:avLst/>
          </a:prstGeom>
          <a:noFill/>
          <a:ln w="12699">
            <a:solidFill>
              <a:schemeClr val="tx1"/>
            </a:solidFill>
            <a:round/>
            <a:headEnd type="none" w="sm" len="sm"/>
            <a:tailEnd type="triangle" w="sm" len="sm"/>
          </a:ln>
          <a:effectLst/>
        </p:spPr>
        <p:txBody>
          <a:bodyPr/>
          <a:lstStyle/>
          <a:p>
            <a:endParaRPr lang="ru-RU">
              <a:latin typeface="Times New Roman" pitchFamily="18" charset="0"/>
              <a:cs typeface="Times New Roman" pitchFamily="18" charset="0"/>
            </a:endParaRPr>
          </a:p>
        </p:txBody>
      </p:sp>
      <p:sp>
        <p:nvSpPr>
          <p:cNvPr id="87058" name="Line 18"/>
          <p:cNvSpPr>
            <a:spLocks noChangeShapeType="1"/>
          </p:cNvSpPr>
          <p:nvPr/>
        </p:nvSpPr>
        <p:spPr bwMode="auto">
          <a:xfrm flipH="1">
            <a:off x="5580063" y="2781300"/>
            <a:ext cx="647700" cy="71438"/>
          </a:xfrm>
          <a:prstGeom prst="line">
            <a:avLst/>
          </a:prstGeom>
          <a:noFill/>
          <a:ln w="12699">
            <a:solidFill>
              <a:schemeClr val="tx1"/>
            </a:solidFill>
            <a:round/>
            <a:headEnd type="none" w="sm" len="sm"/>
            <a:tailEnd type="triangle" w="sm" len="sm"/>
          </a:ln>
          <a:effectLst/>
        </p:spPr>
        <p:txBody>
          <a:bodyPr/>
          <a:lstStyle/>
          <a:p>
            <a:endParaRPr lang="ru-RU">
              <a:latin typeface="Times New Roman" pitchFamily="18" charset="0"/>
              <a:cs typeface="Times New Roman" pitchFamily="18" charset="0"/>
            </a:endParaRPr>
          </a:p>
        </p:txBody>
      </p:sp>
      <p:sp>
        <p:nvSpPr>
          <p:cNvPr id="87059" name="Line 19"/>
          <p:cNvSpPr>
            <a:spLocks noChangeShapeType="1"/>
          </p:cNvSpPr>
          <p:nvPr/>
        </p:nvSpPr>
        <p:spPr bwMode="auto">
          <a:xfrm flipH="1">
            <a:off x="5580063" y="2997200"/>
            <a:ext cx="647700" cy="71438"/>
          </a:xfrm>
          <a:prstGeom prst="line">
            <a:avLst/>
          </a:prstGeom>
          <a:noFill/>
          <a:ln w="12699">
            <a:solidFill>
              <a:schemeClr val="tx1"/>
            </a:solidFill>
            <a:round/>
            <a:headEnd type="none" w="sm" len="sm"/>
            <a:tailEnd type="triangle" w="sm" len="sm"/>
          </a:ln>
          <a:effectLst/>
        </p:spPr>
        <p:txBody>
          <a:bodyPr/>
          <a:lstStyle/>
          <a:p>
            <a:endParaRPr lang="ru-RU">
              <a:latin typeface="Times New Roman" pitchFamily="18" charset="0"/>
              <a:cs typeface="Times New Roman" pitchFamily="18" charset="0"/>
            </a:endParaRPr>
          </a:p>
        </p:txBody>
      </p:sp>
      <p:sp>
        <p:nvSpPr>
          <p:cNvPr id="87060" name="Line 20"/>
          <p:cNvSpPr>
            <a:spLocks noChangeShapeType="1"/>
          </p:cNvSpPr>
          <p:nvPr/>
        </p:nvSpPr>
        <p:spPr bwMode="auto">
          <a:xfrm flipH="1">
            <a:off x="5580063" y="3286125"/>
            <a:ext cx="647700" cy="71438"/>
          </a:xfrm>
          <a:prstGeom prst="line">
            <a:avLst/>
          </a:prstGeom>
          <a:noFill/>
          <a:ln w="12699">
            <a:solidFill>
              <a:schemeClr val="tx1"/>
            </a:solidFill>
            <a:round/>
            <a:headEnd type="none" w="sm" len="sm"/>
            <a:tailEnd type="triangle" w="sm" len="sm"/>
          </a:ln>
          <a:effectLst/>
        </p:spPr>
        <p:txBody>
          <a:bodyPr/>
          <a:lstStyle/>
          <a:p>
            <a:endParaRPr lang="ru-RU">
              <a:latin typeface="Times New Roman" pitchFamily="18" charset="0"/>
              <a:cs typeface="Times New Roman" pitchFamily="18" charset="0"/>
            </a:endParaRPr>
          </a:p>
        </p:txBody>
      </p:sp>
      <p:sp>
        <p:nvSpPr>
          <p:cNvPr id="87061" name="Line 21"/>
          <p:cNvSpPr>
            <a:spLocks noChangeShapeType="1"/>
          </p:cNvSpPr>
          <p:nvPr/>
        </p:nvSpPr>
        <p:spPr bwMode="auto">
          <a:xfrm flipH="1">
            <a:off x="5580063" y="3644900"/>
            <a:ext cx="647700" cy="71438"/>
          </a:xfrm>
          <a:prstGeom prst="line">
            <a:avLst/>
          </a:prstGeom>
          <a:noFill/>
          <a:ln w="12699">
            <a:solidFill>
              <a:schemeClr val="tx1"/>
            </a:solidFill>
            <a:round/>
            <a:headEnd type="none" w="sm" len="sm"/>
            <a:tailEnd type="triangle" w="sm" len="sm"/>
          </a:ln>
          <a:effectLst/>
        </p:spPr>
        <p:txBody>
          <a:bodyPr/>
          <a:lstStyle/>
          <a:p>
            <a:endParaRPr lang="ru-RU">
              <a:latin typeface="Times New Roman" pitchFamily="18" charset="0"/>
              <a:cs typeface="Times New Roman" pitchFamily="18" charset="0"/>
            </a:endParaRPr>
          </a:p>
        </p:txBody>
      </p:sp>
      <p:sp>
        <p:nvSpPr>
          <p:cNvPr id="87062" name="Line 22"/>
          <p:cNvSpPr>
            <a:spLocks noChangeShapeType="1"/>
          </p:cNvSpPr>
          <p:nvPr/>
        </p:nvSpPr>
        <p:spPr bwMode="auto">
          <a:xfrm flipH="1">
            <a:off x="5580063" y="4149725"/>
            <a:ext cx="647700" cy="71438"/>
          </a:xfrm>
          <a:prstGeom prst="line">
            <a:avLst/>
          </a:prstGeom>
          <a:noFill/>
          <a:ln w="12699">
            <a:solidFill>
              <a:schemeClr val="tx1"/>
            </a:solidFill>
            <a:round/>
            <a:headEnd type="none" w="sm" len="sm"/>
            <a:tailEnd type="triangle" w="sm" len="sm"/>
          </a:ln>
          <a:effectLst/>
        </p:spPr>
        <p:txBody>
          <a:bodyPr/>
          <a:lstStyle/>
          <a:p>
            <a:endParaRPr lang="ru-RU">
              <a:latin typeface="Times New Roman" pitchFamily="18" charset="0"/>
              <a:cs typeface="Times New Roman" pitchFamily="18" charset="0"/>
            </a:endParaRPr>
          </a:p>
        </p:txBody>
      </p:sp>
      <p:sp>
        <p:nvSpPr>
          <p:cNvPr id="87065" name="Rectangle 25"/>
          <p:cNvSpPr>
            <a:spLocks noChangeArrowheads="1"/>
          </p:cNvSpPr>
          <p:nvPr/>
        </p:nvSpPr>
        <p:spPr bwMode="auto">
          <a:xfrm>
            <a:off x="6157913" y="2012950"/>
            <a:ext cx="301686" cy="369332"/>
          </a:xfrm>
          <a:prstGeom prst="rect">
            <a:avLst/>
          </a:prstGeom>
          <a:noFill/>
          <a:ln w="12699">
            <a:noFill/>
            <a:miter lim="800000"/>
            <a:headEnd type="none" w="sm" len="sm"/>
            <a:tailEnd type="none" w="sm" len="sm"/>
          </a:ln>
          <a:effectLst/>
        </p:spPr>
        <p:txBody>
          <a:bodyPr wrap="none">
            <a:spAutoFit/>
          </a:bodyPr>
          <a:lstStyle/>
          <a:p>
            <a:pPr algn="l"/>
            <a:r>
              <a:rPr lang="en-US">
                <a:latin typeface="Times New Roman" pitchFamily="18" charset="0"/>
                <a:cs typeface="Times New Roman" pitchFamily="18" charset="0"/>
              </a:rPr>
              <a:t>2</a:t>
            </a:r>
            <a:endParaRPr lang="ru-RU">
              <a:latin typeface="Times New Roman" pitchFamily="18" charset="0"/>
              <a:cs typeface="Times New Roman" pitchFamily="18" charset="0"/>
            </a:endParaRPr>
          </a:p>
        </p:txBody>
      </p:sp>
      <p:sp>
        <p:nvSpPr>
          <p:cNvPr id="87066" name="Rectangle 26"/>
          <p:cNvSpPr>
            <a:spLocks noChangeArrowheads="1"/>
          </p:cNvSpPr>
          <p:nvPr/>
        </p:nvSpPr>
        <p:spPr bwMode="auto">
          <a:xfrm>
            <a:off x="6156325" y="2228850"/>
            <a:ext cx="301686" cy="369332"/>
          </a:xfrm>
          <a:prstGeom prst="rect">
            <a:avLst/>
          </a:prstGeom>
          <a:noFill/>
          <a:ln w="12699">
            <a:noFill/>
            <a:miter lim="800000"/>
            <a:headEnd type="none" w="sm" len="sm"/>
            <a:tailEnd type="none" w="sm" len="sm"/>
          </a:ln>
          <a:effectLst/>
        </p:spPr>
        <p:txBody>
          <a:bodyPr wrap="none">
            <a:spAutoFit/>
          </a:bodyPr>
          <a:lstStyle/>
          <a:p>
            <a:pPr algn="l"/>
            <a:r>
              <a:rPr lang="en-US">
                <a:latin typeface="Times New Roman" pitchFamily="18" charset="0"/>
                <a:cs typeface="Times New Roman" pitchFamily="18" charset="0"/>
              </a:rPr>
              <a:t>3</a:t>
            </a:r>
            <a:endParaRPr lang="ru-RU">
              <a:latin typeface="Times New Roman" pitchFamily="18" charset="0"/>
              <a:cs typeface="Times New Roman" pitchFamily="18" charset="0"/>
            </a:endParaRPr>
          </a:p>
        </p:txBody>
      </p:sp>
      <p:sp>
        <p:nvSpPr>
          <p:cNvPr id="87067" name="Rectangle 27"/>
          <p:cNvSpPr>
            <a:spLocks noChangeArrowheads="1"/>
          </p:cNvSpPr>
          <p:nvPr/>
        </p:nvSpPr>
        <p:spPr bwMode="auto">
          <a:xfrm>
            <a:off x="6156325" y="2420938"/>
            <a:ext cx="301686" cy="369332"/>
          </a:xfrm>
          <a:prstGeom prst="rect">
            <a:avLst/>
          </a:prstGeom>
          <a:noFill/>
          <a:ln w="12699">
            <a:noFill/>
            <a:miter lim="800000"/>
            <a:headEnd type="none" w="sm" len="sm"/>
            <a:tailEnd type="none" w="sm" len="sm"/>
          </a:ln>
          <a:effectLst/>
        </p:spPr>
        <p:txBody>
          <a:bodyPr wrap="none">
            <a:spAutoFit/>
          </a:bodyPr>
          <a:lstStyle/>
          <a:p>
            <a:pPr algn="l"/>
            <a:r>
              <a:rPr lang="en-US">
                <a:latin typeface="Times New Roman" pitchFamily="18" charset="0"/>
                <a:cs typeface="Times New Roman" pitchFamily="18" charset="0"/>
              </a:rPr>
              <a:t>4</a:t>
            </a:r>
            <a:endParaRPr lang="ru-RU">
              <a:latin typeface="Times New Roman" pitchFamily="18" charset="0"/>
              <a:cs typeface="Times New Roman" pitchFamily="18" charset="0"/>
            </a:endParaRPr>
          </a:p>
        </p:txBody>
      </p:sp>
      <p:sp>
        <p:nvSpPr>
          <p:cNvPr id="87068" name="Rectangle 28"/>
          <p:cNvSpPr>
            <a:spLocks noChangeArrowheads="1"/>
          </p:cNvSpPr>
          <p:nvPr/>
        </p:nvSpPr>
        <p:spPr bwMode="auto">
          <a:xfrm>
            <a:off x="6156325" y="2660650"/>
            <a:ext cx="301686" cy="369332"/>
          </a:xfrm>
          <a:prstGeom prst="rect">
            <a:avLst/>
          </a:prstGeom>
          <a:noFill/>
          <a:ln w="12699">
            <a:noFill/>
            <a:miter lim="800000"/>
            <a:headEnd type="none" w="sm" len="sm"/>
            <a:tailEnd type="none" w="sm" len="sm"/>
          </a:ln>
          <a:effectLst/>
        </p:spPr>
        <p:txBody>
          <a:bodyPr wrap="none">
            <a:spAutoFit/>
          </a:bodyPr>
          <a:lstStyle/>
          <a:p>
            <a:pPr algn="l"/>
            <a:r>
              <a:rPr lang="en-US">
                <a:latin typeface="Times New Roman" pitchFamily="18" charset="0"/>
                <a:cs typeface="Times New Roman" pitchFamily="18" charset="0"/>
              </a:rPr>
              <a:t>5</a:t>
            </a:r>
            <a:endParaRPr lang="ru-RU">
              <a:latin typeface="Times New Roman" pitchFamily="18" charset="0"/>
              <a:cs typeface="Times New Roman" pitchFamily="18" charset="0"/>
            </a:endParaRPr>
          </a:p>
        </p:txBody>
      </p:sp>
      <p:sp>
        <p:nvSpPr>
          <p:cNvPr id="87069" name="Rectangle 29"/>
          <p:cNvSpPr>
            <a:spLocks noChangeArrowheads="1"/>
          </p:cNvSpPr>
          <p:nvPr/>
        </p:nvSpPr>
        <p:spPr bwMode="auto">
          <a:xfrm>
            <a:off x="6156325" y="2852738"/>
            <a:ext cx="301686" cy="369332"/>
          </a:xfrm>
          <a:prstGeom prst="rect">
            <a:avLst/>
          </a:prstGeom>
          <a:noFill/>
          <a:ln w="12699">
            <a:noFill/>
            <a:miter lim="800000"/>
            <a:headEnd type="none" w="sm" len="sm"/>
            <a:tailEnd type="none" w="sm" len="sm"/>
          </a:ln>
          <a:effectLst/>
        </p:spPr>
        <p:txBody>
          <a:bodyPr wrap="none">
            <a:spAutoFit/>
          </a:bodyPr>
          <a:lstStyle/>
          <a:p>
            <a:pPr algn="l"/>
            <a:r>
              <a:rPr lang="en-US">
                <a:latin typeface="Times New Roman" pitchFamily="18" charset="0"/>
                <a:cs typeface="Times New Roman" pitchFamily="18" charset="0"/>
              </a:rPr>
              <a:t>6</a:t>
            </a:r>
            <a:endParaRPr lang="ru-RU">
              <a:latin typeface="Times New Roman" pitchFamily="18" charset="0"/>
              <a:cs typeface="Times New Roman" pitchFamily="18" charset="0"/>
            </a:endParaRPr>
          </a:p>
        </p:txBody>
      </p:sp>
      <p:sp>
        <p:nvSpPr>
          <p:cNvPr id="87070" name="Rectangle 30"/>
          <p:cNvSpPr>
            <a:spLocks noChangeArrowheads="1"/>
          </p:cNvSpPr>
          <p:nvPr/>
        </p:nvSpPr>
        <p:spPr bwMode="auto">
          <a:xfrm>
            <a:off x="6156325" y="3092450"/>
            <a:ext cx="301686" cy="369332"/>
          </a:xfrm>
          <a:prstGeom prst="rect">
            <a:avLst/>
          </a:prstGeom>
          <a:noFill/>
          <a:ln w="12699">
            <a:noFill/>
            <a:miter lim="800000"/>
            <a:headEnd type="none" w="sm" len="sm"/>
            <a:tailEnd type="none" w="sm" len="sm"/>
          </a:ln>
          <a:effectLst/>
        </p:spPr>
        <p:txBody>
          <a:bodyPr wrap="none">
            <a:spAutoFit/>
          </a:bodyPr>
          <a:lstStyle/>
          <a:p>
            <a:pPr algn="l"/>
            <a:r>
              <a:rPr lang="en-US">
                <a:latin typeface="Times New Roman" pitchFamily="18" charset="0"/>
                <a:cs typeface="Times New Roman" pitchFamily="18" charset="0"/>
              </a:rPr>
              <a:t>7</a:t>
            </a:r>
            <a:endParaRPr lang="ru-RU">
              <a:latin typeface="Times New Roman" pitchFamily="18" charset="0"/>
              <a:cs typeface="Times New Roman" pitchFamily="18" charset="0"/>
            </a:endParaRPr>
          </a:p>
        </p:txBody>
      </p:sp>
      <p:sp>
        <p:nvSpPr>
          <p:cNvPr id="87071" name="Rectangle 31"/>
          <p:cNvSpPr>
            <a:spLocks noChangeArrowheads="1"/>
          </p:cNvSpPr>
          <p:nvPr/>
        </p:nvSpPr>
        <p:spPr bwMode="auto">
          <a:xfrm>
            <a:off x="6156325" y="3452813"/>
            <a:ext cx="301686" cy="369332"/>
          </a:xfrm>
          <a:prstGeom prst="rect">
            <a:avLst/>
          </a:prstGeom>
          <a:noFill/>
          <a:ln w="12699">
            <a:noFill/>
            <a:miter lim="800000"/>
            <a:headEnd type="none" w="sm" len="sm"/>
            <a:tailEnd type="none" w="sm" len="sm"/>
          </a:ln>
          <a:effectLst/>
        </p:spPr>
        <p:txBody>
          <a:bodyPr wrap="none">
            <a:spAutoFit/>
          </a:bodyPr>
          <a:lstStyle/>
          <a:p>
            <a:pPr algn="l"/>
            <a:r>
              <a:rPr lang="en-US">
                <a:latin typeface="Times New Roman" pitchFamily="18" charset="0"/>
                <a:cs typeface="Times New Roman" pitchFamily="18" charset="0"/>
              </a:rPr>
              <a:t>8</a:t>
            </a:r>
            <a:endParaRPr lang="ru-RU">
              <a:latin typeface="Times New Roman" pitchFamily="18" charset="0"/>
              <a:cs typeface="Times New Roman" pitchFamily="18" charset="0"/>
            </a:endParaRPr>
          </a:p>
        </p:txBody>
      </p:sp>
      <p:sp>
        <p:nvSpPr>
          <p:cNvPr id="87072" name="Rectangle 32"/>
          <p:cNvSpPr>
            <a:spLocks noChangeArrowheads="1"/>
          </p:cNvSpPr>
          <p:nvPr/>
        </p:nvSpPr>
        <p:spPr bwMode="auto">
          <a:xfrm>
            <a:off x="6156325" y="3956050"/>
            <a:ext cx="301686" cy="369332"/>
          </a:xfrm>
          <a:prstGeom prst="rect">
            <a:avLst/>
          </a:prstGeom>
          <a:noFill/>
          <a:ln w="12699">
            <a:noFill/>
            <a:miter lim="800000"/>
            <a:headEnd type="none" w="sm" len="sm"/>
            <a:tailEnd type="none" w="sm" len="sm"/>
          </a:ln>
          <a:effectLst/>
        </p:spPr>
        <p:txBody>
          <a:bodyPr wrap="none">
            <a:spAutoFit/>
          </a:bodyPr>
          <a:lstStyle/>
          <a:p>
            <a:pPr algn="l"/>
            <a:r>
              <a:rPr lang="en-US">
                <a:latin typeface="Times New Roman" pitchFamily="18" charset="0"/>
                <a:cs typeface="Times New Roman" pitchFamily="18" charset="0"/>
              </a:rPr>
              <a:t>9</a:t>
            </a:r>
            <a:endParaRPr lang="ru-RU">
              <a:latin typeface="Times New Roman" pitchFamily="18" charset="0"/>
              <a:cs typeface="Times New Roman" pitchFamily="18" charset="0"/>
            </a:endParaRPr>
          </a:p>
        </p:txBody>
      </p:sp>
      <p:sp>
        <p:nvSpPr>
          <p:cNvPr id="87075" name="Rectangle 35"/>
          <p:cNvSpPr>
            <a:spLocks noChangeArrowheads="1"/>
          </p:cNvSpPr>
          <p:nvPr/>
        </p:nvSpPr>
        <p:spPr bwMode="auto">
          <a:xfrm>
            <a:off x="6948488" y="1700213"/>
            <a:ext cx="1603324" cy="2585323"/>
          </a:xfrm>
          <a:prstGeom prst="rect">
            <a:avLst/>
          </a:prstGeom>
          <a:noFill/>
          <a:ln w="12699">
            <a:noFill/>
            <a:miter lim="800000"/>
            <a:headEnd type="none" w="sm" len="sm"/>
            <a:tailEnd type="none" w="sm" len="sm"/>
          </a:ln>
          <a:effectLst/>
        </p:spPr>
        <p:txBody>
          <a:bodyPr wrap="none">
            <a:spAutoFit/>
          </a:bodyPr>
          <a:lstStyle/>
          <a:p>
            <a:pPr marL="457200" indent="-457200" algn="l">
              <a:buFontTx/>
              <a:buAutoNum type="arabicPeriod"/>
            </a:pPr>
            <a:r>
              <a:rPr lang="ru-RU">
                <a:latin typeface="Times New Roman" pitchFamily="18" charset="0"/>
                <a:cs typeface="Times New Roman" pitchFamily="18" charset="0"/>
              </a:rPr>
              <a:t>е</a:t>
            </a:r>
            <a:r>
              <a:rPr lang="en-US" baseline="-30000">
                <a:latin typeface="Times New Roman" pitchFamily="18" charset="0"/>
                <a:cs typeface="Times New Roman" pitchFamily="18" charset="0"/>
              </a:rPr>
              <a:t>BE </a:t>
            </a:r>
            <a:r>
              <a:rPr lang="en-US">
                <a:latin typeface="Times New Roman" pitchFamily="18" charset="0"/>
                <a:cs typeface="Times New Roman" pitchFamily="18" charset="0"/>
              </a:rPr>
              <a:t>= 0.45</a:t>
            </a:r>
          </a:p>
          <a:p>
            <a:pPr marL="457200" indent="-457200" algn="l">
              <a:buFontTx/>
              <a:buAutoNum type="arabicPeriod"/>
            </a:pPr>
            <a:r>
              <a:rPr lang="ru-RU">
                <a:latin typeface="Times New Roman" pitchFamily="18" charset="0"/>
                <a:cs typeface="Times New Roman" pitchFamily="18" charset="0"/>
              </a:rPr>
              <a:t>е</a:t>
            </a:r>
            <a:r>
              <a:rPr lang="en-US" baseline="-30000">
                <a:latin typeface="Times New Roman" pitchFamily="18" charset="0"/>
                <a:cs typeface="Times New Roman" pitchFamily="18" charset="0"/>
              </a:rPr>
              <a:t>BE </a:t>
            </a:r>
            <a:r>
              <a:rPr lang="en-US">
                <a:latin typeface="Times New Roman" pitchFamily="18" charset="0"/>
                <a:cs typeface="Times New Roman" pitchFamily="18" charset="0"/>
              </a:rPr>
              <a:t>= 0.40</a:t>
            </a:r>
          </a:p>
          <a:p>
            <a:pPr marL="457200" indent="-457200" algn="l">
              <a:buFontTx/>
              <a:buAutoNum type="arabicPeriod"/>
            </a:pPr>
            <a:r>
              <a:rPr lang="ru-RU">
                <a:latin typeface="Times New Roman" pitchFamily="18" charset="0"/>
                <a:cs typeface="Times New Roman" pitchFamily="18" charset="0"/>
              </a:rPr>
              <a:t>е</a:t>
            </a:r>
            <a:r>
              <a:rPr lang="en-US" baseline="-30000">
                <a:latin typeface="Times New Roman" pitchFamily="18" charset="0"/>
                <a:cs typeface="Times New Roman" pitchFamily="18" charset="0"/>
              </a:rPr>
              <a:t>BE </a:t>
            </a:r>
            <a:r>
              <a:rPr lang="en-US">
                <a:latin typeface="Times New Roman" pitchFamily="18" charset="0"/>
                <a:cs typeface="Times New Roman" pitchFamily="18" charset="0"/>
              </a:rPr>
              <a:t>= 0.35</a:t>
            </a:r>
          </a:p>
          <a:p>
            <a:pPr marL="457200" indent="-457200" algn="l">
              <a:buFontTx/>
              <a:buAutoNum type="arabicPeriod"/>
            </a:pPr>
            <a:r>
              <a:rPr lang="ru-RU">
                <a:latin typeface="Times New Roman" pitchFamily="18" charset="0"/>
                <a:cs typeface="Times New Roman" pitchFamily="18" charset="0"/>
              </a:rPr>
              <a:t>е</a:t>
            </a:r>
            <a:r>
              <a:rPr lang="en-US" baseline="-30000">
                <a:latin typeface="Times New Roman" pitchFamily="18" charset="0"/>
                <a:cs typeface="Times New Roman" pitchFamily="18" charset="0"/>
              </a:rPr>
              <a:t>BE </a:t>
            </a:r>
            <a:r>
              <a:rPr lang="en-US">
                <a:latin typeface="Times New Roman" pitchFamily="18" charset="0"/>
                <a:cs typeface="Times New Roman" pitchFamily="18" charset="0"/>
              </a:rPr>
              <a:t>= 0.30</a:t>
            </a:r>
          </a:p>
          <a:p>
            <a:pPr marL="457200" indent="-457200" algn="l">
              <a:buFontTx/>
              <a:buAutoNum type="arabicPeriod"/>
            </a:pPr>
            <a:r>
              <a:rPr lang="ru-RU">
                <a:latin typeface="Times New Roman" pitchFamily="18" charset="0"/>
                <a:cs typeface="Times New Roman" pitchFamily="18" charset="0"/>
              </a:rPr>
              <a:t>е</a:t>
            </a:r>
            <a:r>
              <a:rPr lang="en-US" baseline="-30000">
                <a:latin typeface="Times New Roman" pitchFamily="18" charset="0"/>
                <a:cs typeface="Times New Roman" pitchFamily="18" charset="0"/>
              </a:rPr>
              <a:t>BE </a:t>
            </a:r>
            <a:r>
              <a:rPr lang="en-US">
                <a:latin typeface="Times New Roman" pitchFamily="18" charset="0"/>
                <a:cs typeface="Times New Roman" pitchFamily="18" charset="0"/>
              </a:rPr>
              <a:t>= 0.25</a:t>
            </a:r>
          </a:p>
          <a:p>
            <a:pPr marL="457200" indent="-457200" algn="l">
              <a:buFontTx/>
              <a:buAutoNum type="arabicPeriod"/>
            </a:pPr>
            <a:r>
              <a:rPr lang="ru-RU">
                <a:latin typeface="Times New Roman" pitchFamily="18" charset="0"/>
                <a:cs typeface="Times New Roman" pitchFamily="18" charset="0"/>
              </a:rPr>
              <a:t>е</a:t>
            </a:r>
            <a:r>
              <a:rPr lang="en-US" baseline="-30000">
                <a:latin typeface="Times New Roman" pitchFamily="18" charset="0"/>
                <a:cs typeface="Times New Roman" pitchFamily="18" charset="0"/>
              </a:rPr>
              <a:t>BE </a:t>
            </a:r>
            <a:r>
              <a:rPr lang="en-US">
                <a:latin typeface="Times New Roman" pitchFamily="18" charset="0"/>
                <a:cs typeface="Times New Roman" pitchFamily="18" charset="0"/>
              </a:rPr>
              <a:t>= 0.20</a:t>
            </a:r>
          </a:p>
          <a:p>
            <a:pPr marL="457200" indent="-457200" algn="l">
              <a:buFontTx/>
              <a:buAutoNum type="arabicPeriod"/>
            </a:pPr>
            <a:r>
              <a:rPr lang="ru-RU">
                <a:latin typeface="Times New Roman" pitchFamily="18" charset="0"/>
                <a:cs typeface="Times New Roman" pitchFamily="18" charset="0"/>
              </a:rPr>
              <a:t>е</a:t>
            </a:r>
            <a:r>
              <a:rPr lang="en-US" baseline="-30000">
                <a:latin typeface="Times New Roman" pitchFamily="18" charset="0"/>
                <a:cs typeface="Times New Roman" pitchFamily="18" charset="0"/>
              </a:rPr>
              <a:t>BE </a:t>
            </a:r>
            <a:r>
              <a:rPr lang="en-US">
                <a:latin typeface="Times New Roman" pitchFamily="18" charset="0"/>
                <a:cs typeface="Times New Roman" pitchFamily="18" charset="0"/>
              </a:rPr>
              <a:t>= 0.15</a:t>
            </a:r>
          </a:p>
          <a:p>
            <a:pPr marL="457200" indent="-457200" algn="l">
              <a:buFontTx/>
              <a:buAutoNum type="arabicPeriod"/>
            </a:pPr>
            <a:r>
              <a:rPr lang="ru-RU">
                <a:latin typeface="Times New Roman" pitchFamily="18" charset="0"/>
                <a:cs typeface="Times New Roman" pitchFamily="18" charset="0"/>
              </a:rPr>
              <a:t>е</a:t>
            </a:r>
            <a:r>
              <a:rPr lang="en-US" baseline="-30000">
                <a:latin typeface="Times New Roman" pitchFamily="18" charset="0"/>
                <a:cs typeface="Times New Roman" pitchFamily="18" charset="0"/>
              </a:rPr>
              <a:t>BE </a:t>
            </a:r>
            <a:r>
              <a:rPr lang="en-US">
                <a:latin typeface="Times New Roman" pitchFamily="18" charset="0"/>
                <a:cs typeface="Times New Roman" pitchFamily="18" charset="0"/>
              </a:rPr>
              <a:t>= 0.10</a:t>
            </a:r>
          </a:p>
          <a:p>
            <a:pPr marL="457200" indent="-457200" algn="l">
              <a:buFontTx/>
              <a:buAutoNum type="arabicPeriod"/>
            </a:pPr>
            <a:r>
              <a:rPr lang="ru-RU">
                <a:latin typeface="Times New Roman" pitchFamily="18" charset="0"/>
                <a:cs typeface="Times New Roman" pitchFamily="18" charset="0"/>
              </a:rPr>
              <a:t>е</a:t>
            </a:r>
            <a:r>
              <a:rPr lang="en-US" baseline="-30000">
                <a:latin typeface="Times New Roman" pitchFamily="18" charset="0"/>
                <a:cs typeface="Times New Roman" pitchFamily="18" charset="0"/>
              </a:rPr>
              <a:t>BE </a:t>
            </a:r>
            <a:r>
              <a:rPr lang="en-US">
                <a:latin typeface="Times New Roman" pitchFamily="18" charset="0"/>
                <a:cs typeface="Times New Roman" pitchFamily="18" charset="0"/>
              </a:rPr>
              <a:t>= 0.05</a:t>
            </a:r>
            <a:endParaRPr lang="ru-RU">
              <a:latin typeface="Times New Roman" pitchFamily="18" charset="0"/>
              <a:cs typeface="Times New Roman" pitchFamily="18" charset="0"/>
            </a:endParaRPr>
          </a:p>
        </p:txBody>
      </p:sp>
      <p:sp>
        <p:nvSpPr>
          <p:cNvPr id="87076" name="Line 36"/>
          <p:cNvSpPr>
            <a:spLocks noChangeShapeType="1"/>
          </p:cNvSpPr>
          <p:nvPr/>
        </p:nvSpPr>
        <p:spPr bwMode="auto">
          <a:xfrm flipH="1">
            <a:off x="5508625" y="1989138"/>
            <a:ext cx="647700" cy="71437"/>
          </a:xfrm>
          <a:prstGeom prst="line">
            <a:avLst/>
          </a:prstGeom>
          <a:noFill/>
          <a:ln w="12699">
            <a:solidFill>
              <a:schemeClr val="tx1"/>
            </a:solidFill>
            <a:round/>
            <a:headEnd type="none" w="sm" len="sm"/>
            <a:tailEnd type="triangle" w="sm" len="sm"/>
          </a:ln>
          <a:effectLst/>
        </p:spPr>
        <p:txBody>
          <a:bodyPr/>
          <a:lstStyle/>
          <a:p>
            <a:endParaRPr lang="ru-RU">
              <a:latin typeface="Times New Roman" pitchFamily="18" charset="0"/>
              <a:cs typeface="Times New Roman" pitchFamily="18" charset="0"/>
            </a:endParaRPr>
          </a:p>
        </p:txBody>
      </p:sp>
      <p:sp>
        <p:nvSpPr>
          <p:cNvPr id="87077" name="Rectangle 37"/>
          <p:cNvSpPr>
            <a:spLocks noChangeArrowheads="1"/>
          </p:cNvSpPr>
          <p:nvPr/>
        </p:nvSpPr>
        <p:spPr bwMode="auto">
          <a:xfrm>
            <a:off x="6084888" y="1773238"/>
            <a:ext cx="301686" cy="369332"/>
          </a:xfrm>
          <a:prstGeom prst="rect">
            <a:avLst/>
          </a:prstGeom>
          <a:noFill/>
          <a:ln w="12699">
            <a:noFill/>
            <a:miter lim="800000"/>
            <a:headEnd type="none" w="sm" len="sm"/>
            <a:tailEnd type="none" w="sm" len="sm"/>
          </a:ln>
          <a:effectLst/>
        </p:spPr>
        <p:txBody>
          <a:bodyPr wrap="none">
            <a:spAutoFit/>
          </a:bodyPr>
          <a:lstStyle/>
          <a:p>
            <a:pPr algn="l"/>
            <a:r>
              <a:rPr lang="en-US">
                <a:latin typeface="Times New Roman" pitchFamily="18" charset="0"/>
                <a:cs typeface="Times New Roman" pitchFamily="18" charset="0"/>
              </a:rPr>
              <a:t>1</a:t>
            </a:r>
            <a:endParaRPr lang="ru-RU">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Номер слайда 3"/>
          <p:cNvSpPr>
            <a:spLocks noGrp="1"/>
          </p:cNvSpPr>
          <p:nvPr>
            <p:ph type="sldNum" sz="quarter" idx="12"/>
          </p:nvPr>
        </p:nvSpPr>
        <p:spPr/>
        <p:txBody>
          <a:bodyPr/>
          <a:lstStyle/>
          <a:p>
            <a:r>
              <a:rPr lang="en-US" dirty="0" smtClean="0"/>
              <a:t>17</a:t>
            </a:r>
            <a:endParaRPr lang="ru-RU" dirty="0"/>
          </a:p>
        </p:txBody>
      </p:sp>
      <p:sp>
        <p:nvSpPr>
          <p:cNvPr id="229378" name="Rectangle 2"/>
          <p:cNvSpPr>
            <a:spLocks noChangeArrowheads="1"/>
          </p:cNvSpPr>
          <p:nvPr/>
        </p:nvSpPr>
        <p:spPr bwMode="auto">
          <a:xfrm>
            <a:off x="0" y="1196975"/>
            <a:ext cx="9142413" cy="457200"/>
          </a:xfrm>
          <a:prstGeom prst="rect">
            <a:avLst/>
          </a:prstGeom>
          <a:solidFill>
            <a:schemeClr val="bg1"/>
          </a:solidFill>
          <a:ln w="9525">
            <a:noFill/>
            <a:miter lim="800000"/>
            <a:headEnd/>
            <a:tailEnd/>
          </a:ln>
          <a:effectLst/>
        </p:spPr>
        <p:txBody>
          <a:bodyPr wrap="none" anchor="ctr"/>
          <a:lstStyle/>
          <a:p>
            <a:endParaRPr lang="ru-RU" b="1">
              <a:solidFill>
                <a:schemeClr val="tx2"/>
              </a:solidFill>
              <a:latin typeface="Times New Roman Cyr" charset="-52"/>
            </a:endParaRPr>
          </a:p>
        </p:txBody>
      </p:sp>
      <p:sp>
        <p:nvSpPr>
          <p:cNvPr id="229380" name="Rectangle 4"/>
          <p:cNvSpPr>
            <a:spLocks noChangeArrowheads="1"/>
          </p:cNvSpPr>
          <p:nvPr/>
        </p:nvSpPr>
        <p:spPr bwMode="auto">
          <a:xfrm>
            <a:off x="0" y="0"/>
            <a:ext cx="247650" cy="396875"/>
          </a:xfrm>
          <a:prstGeom prst="rect">
            <a:avLst/>
          </a:prstGeom>
          <a:noFill/>
          <a:ln w="9525">
            <a:noFill/>
            <a:miter lim="800000"/>
            <a:headEnd/>
            <a:tailEnd/>
          </a:ln>
          <a:effectLst/>
        </p:spPr>
        <p:txBody>
          <a:bodyPr wrap="none" lIns="92075" tIns="46038" rIns="92075" bIns="46038">
            <a:spAutoFit/>
          </a:bodyPr>
          <a:lstStyle/>
          <a:p>
            <a:pPr algn="l"/>
            <a:r>
              <a:rPr lang="ru-RU" sz="2000" b="1">
                <a:solidFill>
                  <a:schemeClr val="tx2"/>
                </a:solidFill>
              </a:rPr>
              <a:t> </a:t>
            </a:r>
          </a:p>
        </p:txBody>
      </p:sp>
      <p:graphicFrame>
        <p:nvGraphicFramePr>
          <p:cNvPr id="229383" name="Object 7"/>
          <p:cNvGraphicFramePr>
            <a:graphicFrameLocks noChangeAspect="1"/>
          </p:cNvGraphicFramePr>
          <p:nvPr/>
        </p:nvGraphicFramePr>
        <p:xfrm>
          <a:off x="323850" y="731835"/>
          <a:ext cx="4319588" cy="2339975"/>
        </p:xfrm>
        <a:graphic>
          <a:graphicData uri="http://schemas.openxmlformats.org/presentationml/2006/ole">
            <p:oleObj spid="_x0000_s5122" name="Image" r:id="rId4" imgW="4087789" imgH="2214728" progId="">
              <p:embed/>
            </p:oleObj>
          </a:graphicData>
        </a:graphic>
      </p:graphicFrame>
      <p:sp>
        <p:nvSpPr>
          <p:cNvPr id="229385" name="Rectangle 9"/>
          <p:cNvSpPr>
            <a:spLocks noChangeArrowheads="1"/>
          </p:cNvSpPr>
          <p:nvPr/>
        </p:nvSpPr>
        <p:spPr bwMode="auto">
          <a:xfrm>
            <a:off x="250825" y="3216563"/>
            <a:ext cx="8713788" cy="2862322"/>
          </a:xfrm>
          <a:prstGeom prst="rect">
            <a:avLst/>
          </a:prstGeom>
          <a:noFill/>
          <a:ln w="12699">
            <a:noFill/>
            <a:miter lim="800000"/>
            <a:headEnd type="none" w="sm" len="sm"/>
            <a:tailEnd type="none" w="sm" len="sm"/>
          </a:ln>
          <a:effectLst/>
        </p:spPr>
        <p:txBody>
          <a:bodyPr anchor="ctr">
            <a:spAutoFit/>
          </a:bodyPr>
          <a:lstStyle/>
          <a:p>
            <a:pPr marL="457200" indent="-457200" algn="l"/>
            <a:r>
              <a:rPr lang="en-US" i="1" dirty="0">
                <a:latin typeface="Times New Roman" pitchFamily="18" charset="0"/>
                <a:cs typeface="Times New Roman" pitchFamily="18" charset="0"/>
              </a:rPr>
              <a:t>Basic quantum key distribution protocol</a:t>
            </a:r>
            <a:r>
              <a:rPr lang="en-US" i="1" dirty="0" smtClean="0">
                <a:latin typeface="Times New Roman" pitchFamily="18" charset="0"/>
                <a:cs typeface="Times New Roman" pitchFamily="18" charset="0"/>
              </a:rPr>
              <a:t>.</a:t>
            </a:r>
          </a:p>
          <a:p>
            <a:pPr marL="457200" indent="-457200" algn="l"/>
            <a:r>
              <a:rPr lang="en-US" dirty="0" smtClean="0">
                <a:latin typeface="Times New Roman Cyr" charset="-52"/>
              </a:rPr>
              <a:t>1</a:t>
            </a:r>
            <a:r>
              <a:rPr lang="en-US" dirty="0">
                <a:latin typeface="Times New Roman Cyr" charset="-52"/>
              </a:rPr>
              <a:t>. A sends a random sequence of photons polarized horizontal (  ), vertical </a:t>
            </a:r>
            <a:r>
              <a:rPr lang="en-US" dirty="0" smtClean="0">
                <a:latin typeface="Times New Roman Cyr" charset="-52"/>
              </a:rPr>
              <a:t>(   </a:t>
            </a:r>
            <a:r>
              <a:rPr lang="en-US" dirty="0">
                <a:latin typeface="Times New Roman Cyr" charset="-52"/>
              </a:rPr>
              <a:t>), </a:t>
            </a:r>
          </a:p>
          <a:p>
            <a:pPr marL="457200" indent="-457200" algn="l"/>
            <a:r>
              <a:rPr lang="en-US" dirty="0">
                <a:latin typeface="Times New Roman Cyr" charset="-52"/>
              </a:rPr>
              <a:t>right-circular ( </a:t>
            </a:r>
            <a:r>
              <a:rPr lang="en-US" dirty="0" smtClean="0">
                <a:latin typeface="Times New Roman Cyr" charset="-52"/>
              </a:rPr>
              <a:t>  </a:t>
            </a:r>
            <a:r>
              <a:rPr lang="en-US" dirty="0">
                <a:latin typeface="Times New Roman Cyr" charset="-52"/>
              </a:rPr>
              <a:t>), and left-circular ( </a:t>
            </a:r>
            <a:r>
              <a:rPr lang="en-US" dirty="0" smtClean="0">
                <a:latin typeface="Times New Roman Cyr" charset="-52"/>
              </a:rPr>
              <a:t>  </a:t>
            </a:r>
            <a:r>
              <a:rPr lang="en-US" dirty="0">
                <a:latin typeface="Times New Roman Cyr" charset="-52"/>
              </a:rPr>
              <a:t>).</a:t>
            </a:r>
          </a:p>
          <a:p>
            <a:pPr marL="457200" indent="-457200" algn="l"/>
            <a:r>
              <a:rPr lang="es-ES_tradnl" dirty="0">
                <a:latin typeface="Times New Roman Cyr" charset="-52"/>
              </a:rPr>
              <a:t>2. B measures the photons’ polarization in a random sequence of bases, rectlinear (+) </a:t>
            </a:r>
          </a:p>
          <a:p>
            <a:pPr marL="457200" indent="-457200" algn="l"/>
            <a:r>
              <a:rPr lang="es-ES_tradnl" dirty="0">
                <a:latin typeface="Times New Roman Cyr" charset="-52"/>
              </a:rPr>
              <a:t>and circular (o).</a:t>
            </a:r>
          </a:p>
          <a:p>
            <a:pPr marL="457200" indent="-457200" algn="l"/>
            <a:r>
              <a:rPr lang="es-ES_tradnl" dirty="0">
                <a:latin typeface="Times New Roman Cyr" charset="-52"/>
              </a:rPr>
              <a:t>3. Results of B’s measurments (some photons may not be recived at all).</a:t>
            </a:r>
          </a:p>
          <a:p>
            <a:pPr marL="457200" indent="-457200" algn="l"/>
            <a:r>
              <a:rPr lang="es-ES_tradnl" dirty="0">
                <a:latin typeface="Times New Roman Cyr" charset="-52"/>
              </a:rPr>
              <a:t>4. B tells A whicj bases be used for each photons he recived.</a:t>
            </a:r>
          </a:p>
          <a:p>
            <a:pPr marL="457200" indent="-457200" algn="l"/>
            <a:r>
              <a:rPr lang="es-ES_tradnl" dirty="0">
                <a:latin typeface="Times New Roman Cyr" charset="-52"/>
              </a:rPr>
              <a:t>5. A tells him which bases were correct.</a:t>
            </a:r>
          </a:p>
          <a:p>
            <a:pPr marL="457200" indent="-457200" algn="l"/>
            <a:r>
              <a:rPr lang="es-ES_tradnl" dirty="0">
                <a:latin typeface="Times New Roman Cyr" charset="-52"/>
              </a:rPr>
              <a:t>6. A and B keep only the data from these correctly-measured photons, discarding all the rest.</a:t>
            </a:r>
          </a:p>
          <a:p>
            <a:pPr marL="457200" indent="-457200" algn="l"/>
            <a:r>
              <a:rPr lang="es-ES_tradnl" dirty="0">
                <a:latin typeface="Times New Roman Cyr" charset="-52"/>
              </a:rPr>
              <a:t>7. This data is interpreted as binary sequence according to the coding scheme:</a:t>
            </a:r>
          </a:p>
        </p:txBody>
      </p:sp>
      <p:graphicFrame>
        <p:nvGraphicFramePr>
          <p:cNvPr id="229386" name="Object 10"/>
          <p:cNvGraphicFramePr>
            <a:graphicFrameLocks noChangeAspect="1"/>
          </p:cNvGraphicFramePr>
          <p:nvPr/>
        </p:nvGraphicFramePr>
        <p:xfrm>
          <a:off x="2268538" y="6143644"/>
          <a:ext cx="1824037" cy="350838"/>
        </p:xfrm>
        <a:graphic>
          <a:graphicData uri="http://schemas.openxmlformats.org/presentationml/2006/ole">
            <p:oleObj spid="_x0000_s5123" name="Image" r:id="rId5" imgW="1824098" imgH="350639" progId="">
              <p:embed/>
            </p:oleObj>
          </a:graphicData>
        </a:graphic>
      </p:graphicFrame>
      <p:graphicFrame>
        <p:nvGraphicFramePr>
          <p:cNvPr id="229387" name="Object 11"/>
          <p:cNvGraphicFramePr>
            <a:graphicFrameLocks noChangeAspect="1"/>
          </p:cNvGraphicFramePr>
          <p:nvPr/>
        </p:nvGraphicFramePr>
        <p:xfrm>
          <a:off x="6124587" y="3640140"/>
          <a:ext cx="161925" cy="146050"/>
        </p:xfrm>
        <a:graphic>
          <a:graphicData uri="http://schemas.openxmlformats.org/presentationml/2006/ole">
            <p:oleObj spid="_x0000_s5124" name="Image" r:id="rId6" imgW="161640" imgH="146156" progId="">
              <p:embed/>
            </p:oleObj>
          </a:graphicData>
        </a:graphic>
      </p:graphicFrame>
      <p:graphicFrame>
        <p:nvGraphicFramePr>
          <p:cNvPr id="229388" name="Object 12"/>
          <p:cNvGraphicFramePr>
            <a:graphicFrameLocks noChangeAspect="1"/>
          </p:cNvGraphicFramePr>
          <p:nvPr/>
        </p:nvGraphicFramePr>
        <p:xfrm>
          <a:off x="7267595" y="3603628"/>
          <a:ext cx="161925" cy="182562"/>
        </p:xfrm>
        <a:graphic>
          <a:graphicData uri="http://schemas.openxmlformats.org/presentationml/2006/ole">
            <p:oleObj spid="_x0000_s5125" name="Image" r:id="rId7" imgW="161640" imgH="182880" progId="">
              <p:embed/>
            </p:oleObj>
          </a:graphicData>
        </a:graphic>
      </p:graphicFrame>
      <p:graphicFrame>
        <p:nvGraphicFramePr>
          <p:cNvPr id="229389" name="Object 13"/>
          <p:cNvGraphicFramePr>
            <a:graphicFrameLocks noChangeAspect="1"/>
          </p:cNvGraphicFramePr>
          <p:nvPr/>
        </p:nvGraphicFramePr>
        <p:xfrm>
          <a:off x="1643042" y="3857628"/>
          <a:ext cx="176212" cy="152400"/>
        </p:xfrm>
        <a:graphic>
          <a:graphicData uri="http://schemas.openxmlformats.org/presentationml/2006/ole">
            <p:oleObj spid="_x0000_s5126" name="Image" r:id="rId8" imgW="176754" imgH="152284" progId="">
              <p:embed/>
            </p:oleObj>
          </a:graphicData>
        </a:graphic>
      </p:graphicFrame>
      <p:graphicFrame>
        <p:nvGraphicFramePr>
          <p:cNvPr id="229390" name="Object 14"/>
          <p:cNvGraphicFramePr>
            <a:graphicFrameLocks noChangeAspect="1"/>
          </p:cNvGraphicFramePr>
          <p:nvPr/>
        </p:nvGraphicFramePr>
        <p:xfrm>
          <a:off x="3630607" y="3902080"/>
          <a:ext cx="155575" cy="169862"/>
        </p:xfrm>
        <a:graphic>
          <a:graphicData uri="http://schemas.openxmlformats.org/presentationml/2006/ole">
            <p:oleObj spid="_x0000_s5127" name="Image" r:id="rId9" imgW="155514" imgH="170645" progId="">
              <p:embed/>
            </p:oleObj>
          </a:graphicData>
        </a:graphic>
      </p:graphicFrame>
      <p:sp>
        <p:nvSpPr>
          <p:cNvPr id="13" name="Rectangle 2"/>
          <p:cNvSpPr txBox="1">
            <a:spLocks noChangeArrowheads="1"/>
          </p:cNvSpPr>
          <p:nvPr/>
        </p:nvSpPr>
        <p:spPr>
          <a:xfrm>
            <a:off x="457200" y="274638"/>
            <a:ext cx="8229600" cy="1143000"/>
          </a:xfrm>
          <a:prstGeom prst="rect">
            <a:avLst/>
          </a:prstGeom>
          <a:noFill/>
          <a:ln/>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000" b="1" dirty="0" smtClean="0">
                <a:latin typeface="Times New Roman" pitchFamily="18" charset="0"/>
                <a:ea typeface="+mj-ea"/>
                <a:cs typeface="Times New Roman" pitchFamily="18" charset="0"/>
              </a:rPr>
              <a:t>e</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Quantum</a:t>
            </a:r>
            <a:r>
              <a:rPr kumimoji="0" lang="en-US" sz="2000" b="1"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cryptography</a:t>
            </a:r>
            <a:endParaRPr kumimoji="0" lang="ru-RU" sz="20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Номер слайда 3"/>
          <p:cNvSpPr>
            <a:spLocks noGrp="1"/>
          </p:cNvSpPr>
          <p:nvPr>
            <p:ph type="sldNum" sz="quarter" idx="12"/>
          </p:nvPr>
        </p:nvSpPr>
        <p:spPr/>
        <p:txBody>
          <a:bodyPr/>
          <a:lstStyle/>
          <a:p>
            <a:r>
              <a:rPr lang="en-US" dirty="0" smtClean="0"/>
              <a:t>18</a:t>
            </a:r>
            <a:endParaRPr lang="ru-RU" dirty="0"/>
          </a:p>
        </p:txBody>
      </p:sp>
      <p:sp>
        <p:nvSpPr>
          <p:cNvPr id="138242" name="Rectangle 2"/>
          <p:cNvSpPr>
            <a:spLocks noChangeArrowheads="1"/>
          </p:cNvSpPr>
          <p:nvPr/>
        </p:nvSpPr>
        <p:spPr bwMode="auto">
          <a:xfrm>
            <a:off x="0" y="1196975"/>
            <a:ext cx="9142413" cy="457200"/>
          </a:xfrm>
          <a:prstGeom prst="rect">
            <a:avLst/>
          </a:prstGeom>
          <a:solidFill>
            <a:schemeClr val="bg1"/>
          </a:solidFill>
          <a:ln w="9525">
            <a:noFill/>
            <a:miter lim="800000"/>
            <a:headEnd/>
            <a:tailEnd/>
          </a:ln>
          <a:effectLst/>
        </p:spPr>
        <p:txBody>
          <a:bodyPr wrap="none" anchor="ctr"/>
          <a:lstStyle/>
          <a:p>
            <a:endParaRPr lang="ru-RU" b="1">
              <a:solidFill>
                <a:schemeClr val="tx2"/>
              </a:solidFill>
              <a:latin typeface="Times New Roman Cyr" charset="-52"/>
            </a:endParaRPr>
          </a:p>
        </p:txBody>
      </p:sp>
      <p:sp>
        <p:nvSpPr>
          <p:cNvPr id="138244" name="Rectangle 4"/>
          <p:cNvSpPr>
            <a:spLocks noChangeArrowheads="1"/>
          </p:cNvSpPr>
          <p:nvPr/>
        </p:nvSpPr>
        <p:spPr bwMode="auto">
          <a:xfrm>
            <a:off x="0" y="0"/>
            <a:ext cx="247650" cy="396875"/>
          </a:xfrm>
          <a:prstGeom prst="rect">
            <a:avLst/>
          </a:prstGeom>
          <a:noFill/>
          <a:ln w="9525">
            <a:noFill/>
            <a:miter lim="800000"/>
            <a:headEnd/>
            <a:tailEnd/>
          </a:ln>
          <a:effectLst/>
        </p:spPr>
        <p:txBody>
          <a:bodyPr wrap="none" lIns="92075" tIns="46038" rIns="92075" bIns="46038">
            <a:spAutoFit/>
          </a:bodyPr>
          <a:lstStyle/>
          <a:p>
            <a:pPr algn="l"/>
            <a:r>
              <a:rPr lang="ru-RU" sz="2000" b="1">
                <a:solidFill>
                  <a:schemeClr val="tx2"/>
                </a:solidFill>
              </a:rPr>
              <a:t> </a:t>
            </a:r>
          </a:p>
        </p:txBody>
      </p:sp>
      <p:graphicFrame>
        <p:nvGraphicFramePr>
          <p:cNvPr id="138247" name="Object 7"/>
          <p:cNvGraphicFramePr>
            <a:graphicFrameLocks noChangeAspect="1"/>
          </p:cNvGraphicFramePr>
          <p:nvPr/>
        </p:nvGraphicFramePr>
        <p:xfrm>
          <a:off x="1116013" y="1628775"/>
          <a:ext cx="6162675" cy="2466975"/>
        </p:xfrm>
        <a:graphic>
          <a:graphicData uri="http://schemas.openxmlformats.org/presentationml/2006/ole">
            <p:oleObj spid="_x0000_s6146" name="Точечный рисунок" r:id="rId4" imgW="11452860" imgH="5745480" progId="PBrush">
              <p:embed/>
            </p:oleObj>
          </a:graphicData>
        </a:graphic>
      </p:graphicFrame>
      <p:sp>
        <p:nvSpPr>
          <p:cNvPr id="138249" name="Rectangle 9"/>
          <p:cNvSpPr>
            <a:spLocks noChangeArrowheads="1"/>
          </p:cNvSpPr>
          <p:nvPr/>
        </p:nvSpPr>
        <p:spPr bwMode="auto">
          <a:xfrm>
            <a:off x="107950" y="285728"/>
            <a:ext cx="9036050" cy="1616075"/>
          </a:xfrm>
          <a:prstGeom prst="rect">
            <a:avLst/>
          </a:prstGeom>
          <a:noFill/>
          <a:ln w="12699">
            <a:noFill/>
            <a:miter lim="800000"/>
            <a:headEnd type="none" w="sm" len="sm"/>
            <a:tailEnd type="none" w="sm" len="sm"/>
          </a:ln>
          <a:effectLst/>
        </p:spPr>
        <p:txBody>
          <a:bodyPr anchor="ctr">
            <a:spAutoFit/>
          </a:bodyPr>
          <a:lstStyle/>
          <a:p>
            <a:pPr algn="l">
              <a:buSzPct val="100000"/>
            </a:pPr>
            <a:r>
              <a:rPr lang="es-ES_tradnl" sz="2000" b="1" dirty="0" smtClean="0">
                <a:latin typeface="Times New Roman" pitchFamily="18" charset="0"/>
                <a:cs typeface="Times New Roman" pitchFamily="18" charset="0"/>
              </a:rPr>
              <a:t>f) Anonymous Channel</a:t>
            </a:r>
            <a:endParaRPr lang="ru-RU" sz="900" b="1" dirty="0" smtClean="0">
              <a:latin typeface="Times New Roman" pitchFamily="18" charset="0"/>
              <a:cs typeface="Times New Roman" pitchFamily="18" charset="0"/>
            </a:endParaRPr>
          </a:p>
          <a:p>
            <a:pPr algn="l"/>
            <a:r>
              <a:rPr lang="es-ES_tradnl" sz="1800" dirty="0" smtClean="0">
                <a:latin typeface="Times New Roman" pitchFamily="18" charset="0"/>
                <a:cs typeface="Times New Roman" pitchFamily="18" charset="0"/>
              </a:rPr>
              <a:t>Eavesdropper learns all bits transmitted between legitimate users A and B but does not know who ( A or B ) is an “ author ’’ of any bit .</a:t>
            </a:r>
            <a:endParaRPr lang="ru-RU" sz="900" dirty="0" smtClean="0">
              <a:latin typeface="Times New Roman" pitchFamily="18" charset="0"/>
              <a:cs typeface="Times New Roman" pitchFamily="18" charset="0"/>
            </a:endParaRPr>
          </a:p>
          <a:p>
            <a:pPr algn="l"/>
            <a:r>
              <a:rPr lang="es-ES_tradnl" sz="2000" b="1" dirty="0" smtClean="0">
                <a:latin typeface="Times New Roman" pitchFamily="18" charset="0"/>
                <a:cs typeface="Times New Roman" pitchFamily="18" charset="0"/>
              </a:rPr>
              <a:t>Application </a:t>
            </a:r>
            <a:r>
              <a:rPr lang="es-ES_tradnl" sz="2000" b="1" dirty="0">
                <a:latin typeface="Times New Roman" pitchFamily="18" charset="0"/>
                <a:cs typeface="Times New Roman" pitchFamily="18" charset="0"/>
              </a:rPr>
              <a:t>.</a:t>
            </a:r>
            <a:endParaRPr lang="ru-RU" sz="900" b="1" dirty="0">
              <a:latin typeface="Times New Roman" pitchFamily="18" charset="0"/>
              <a:cs typeface="Times New Roman" pitchFamily="18" charset="0"/>
            </a:endParaRPr>
          </a:p>
          <a:p>
            <a:pPr algn="l"/>
            <a:endParaRPr lang="ru-RU" sz="2400" dirty="0">
              <a:solidFill>
                <a:schemeClr val="tx2"/>
              </a:solidFill>
            </a:endParaRPr>
          </a:p>
        </p:txBody>
      </p:sp>
      <p:sp>
        <p:nvSpPr>
          <p:cNvPr id="138250" name="Rectangle 10"/>
          <p:cNvSpPr>
            <a:spLocks noChangeArrowheads="1"/>
          </p:cNvSpPr>
          <p:nvPr/>
        </p:nvSpPr>
        <p:spPr bwMode="auto">
          <a:xfrm>
            <a:off x="107950" y="3284538"/>
            <a:ext cx="2807563" cy="1508105"/>
          </a:xfrm>
          <a:prstGeom prst="rect">
            <a:avLst/>
          </a:prstGeom>
          <a:noFill/>
          <a:ln w="12699">
            <a:noFill/>
            <a:miter lim="800000"/>
            <a:headEnd type="none" w="sm" len="sm"/>
            <a:tailEnd type="none" w="sm" len="sm"/>
          </a:ln>
          <a:effectLst/>
        </p:spPr>
        <p:txBody>
          <a:bodyPr wrap="none" anchor="ctr">
            <a:spAutoFit/>
          </a:bodyPr>
          <a:lstStyle/>
          <a:p>
            <a:pPr algn="l"/>
            <a:r>
              <a:rPr lang="ru-RU" sz="2400" dirty="0">
                <a:solidFill>
                  <a:schemeClr val="tx2"/>
                </a:solidFill>
              </a:rPr>
              <a:t/>
            </a:r>
            <a:br>
              <a:rPr lang="ru-RU" sz="2400" dirty="0">
                <a:solidFill>
                  <a:schemeClr val="tx2"/>
                </a:solidFill>
              </a:rPr>
            </a:br>
            <a:endParaRPr lang="ru-RU" sz="2400" dirty="0">
              <a:solidFill>
                <a:schemeClr val="tx2"/>
              </a:solidFill>
            </a:endParaRPr>
          </a:p>
          <a:p>
            <a:pPr algn="l"/>
            <a:r>
              <a:rPr lang="en-US" sz="2000" b="1" dirty="0">
                <a:latin typeface="Times New Roman" pitchFamily="18" charset="0"/>
                <a:cs typeface="Times New Roman" pitchFamily="18" charset="0"/>
              </a:rPr>
              <a:t>Key agreement protocol</a:t>
            </a:r>
            <a:endParaRPr lang="ru-RU" sz="900" b="1" dirty="0">
              <a:latin typeface="Times New Roman" pitchFamily="18" charset="0"/>
              <a:cs typeface="Times New Roman" pitchFamily="18" charset="0"/>
            </a:endParaRPr>
          </a:p>
          <a:p>
            <a:pPr algn="l"/>
            <a:endParaRPr lang="ru-RU" sz="2400" dirty="0">
              <a:solidFill>
                <a:schemeClr val="tx2"/>
              </a:solidFill>
            </a:endParaRPr>
          </a:p>
        </p:txBody>
      </p:sp>
      <p:graphicFrame>
        <p:nvGraphicFramePr>
          <p:cNvPr id="138245" name="Object 5"/>
          <p:cNvGraphicFramePr>
            <a:graphicFrameLocks noChangeAspect="1"/>
          </p:cNvGraphicFramePr>
          <p:nvPr/>
        </p:nvGraphicFramePr>
        <p:xfrm>
          <a:off x="1146175" y="4652963"/>
          <a:ext cx="4505325" cy="1238250"/>
        </p:xfrm>
        <a:graphic>
          <a:graphicData uri="http://schemas.openxmlformats.org/presentationml/2006/ole">
            <p:oleObj spid="_x0000_s6147" name="Точечный рисунок" r:id="rId5" imgW="10964806" imgH="4334480" progId="PBrush">
              <p:embed/>
            </p:oleObj>
          </a:graphicData>
        </a:graphic>
      </p:graphicFrame>
      <p:sp>
        <p:nvSpPr>
          <p:cNvPr id="138251" name="Rectangle 11"/>
          <p:cNvSpPr>
            <a:spLocks noChangeArrowheads="1"/>
          </p:cNvSpPr>
          <p:nvPr/>
        </p:nvSpPr>
        <p:spPr bwMode="auto">
          <a:xfrm>
            <a:off x="-1736725" y="6696075"/>
            <a:ext cx="9144000" cy="0"/>
          </a:xfrm>
          <a:prstGeom prst="rect">
            <a:avLst/>
          </a:prstGeom>
          <a:noFill/>
          <a:ln w="12699">
            <a:noFill/>
            <a:miter lim="800000"/>
            <a:headEnd type="none" w="sm" len="sm"/>
            <a:tailEnd type="none" w="sm" len="sm"/>
          </a:ln>
          <a:effectLst/>
        </p:spPr>
        <p:txBody>
          <a:bodyPr wrap="none" anchor="ctr">
            <a:spAutoFit/>
          </a:bodyPr>
          <a:lstStyle/>
          <a:p>
            <a:pPr algn="l"/>
            <a:endParaRPr lang="ru-RU" sz="240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43306" y="857232"/>
            <a:ext cx="1857388"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3143240" y="714356"/>
            <a:ext cx="2643206" cy="714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3786182" y="762640"/>
            <a:ext cx="178595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Satellite</a:t>
            </a:r>
            <a:endParaRPr lang="ru-RU" sz="2800" dirty="0">
              <a:latin typeface="Times New Roman" pitchFamily="18" charset="0"/>
              <a:cs typeface="Times New Roman" pitchFamily="18" charset="0"/>
            </a:endParaRPr>
          </a:p>
        </p:txBody>
      </p:sp>
      <p:sp>
        <p:nvSpPr>
          <p:cNvPr id="5" name="Прямоугольник 4"/>
          <p:cNvSpPr/>
          <p:nvPr/>
        </p:nvSpPr>
        <p:spPr>
          <a:xfrm>
            <a:off x="1000100" y="3071810"/>
            <a:ext cx="1571636" cy="7858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6572264" y="3071810"/>
            <a:ext cx="1571636" cy="7858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3714744" y="4429132"/>
            <a:ext cx="1571636" cy="7858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1571604" y="3181649"/>
            <a:ext cx="1000132"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A</a:t>
            </a:r>
            <a:endParaRPr lang="ru-RU" sz="2400" dirty="0">
              <a:latin typeface="Times New Roman" pitchFamily="18" charset="0"/>
              <a:cs typeface="Times New Roman" pitchFamily="18" charset="0"/>
            </a:endParaRPr>
          </a:p>
        </p:txBody>
      </p:sp>
      <p:sp>
        <p:nvSpPr>
          <p:cNvPr id="9" name="TextBox 8"/>
          <p:cNvSpPr txBox="1"/>
          <p:nvPr/>
        </p:nvSpPr>
        <p:spPr>
          <a:xfrm>
            <a:off x="7143768" y="3181649"/>
            <a:ext cx="1000132" cy="461665"/>
          </a:xfrm>
          <a:prstGeom prst="rect">
            <a:avLst/>
          </a:prstGeom>
          <a:noFill/>
        </p:spPr>
        <p:txBody>
          <a:bodyPr wrap="square" rtlCol="0">
            <a:spAutoFit/>
          </a:bodyPr>
          <a:lstStyle/>
          <a:p>
            <a:r>
              <a:rPr lang="en-US" sz="2400" dirty="0">
                <a:latin typeface="Times New Roman" pitchFamily="18" charset="0"/>
                <a:cs typeface="Times New Roman" pitchFamily="18" charset="0"/>
              </a:rPr>
              <a:t>B</a:t>
            </a:r>
            <a:endParaRPr lang="ru-RU" sz="2400" dirty="0">
              <a:latin typeface="Times New Roman" pitchFamily="18" charset="0"/>
              <a:cs typeface="Times New Roman" pitchFamily="18" charset="0"/>
            </a:endParaRPr>
          </a:p>
        </p:txBody>
      </p:sp>
      <p:sp>
        <p:nvSpPr>
          <p:cNvPr id="10" name="TextBox 9"/>
          <p:cNvSpPr txBox="1"/>
          <p:nvPr/>
        </p:nvSpPr>
        <p:spPr>
          <a:xfrm>
            <a:off x="4429124" y="4572008"/>
            <a:ext cx="1000132" cy="461665"/>
          </a:xfrm>
          <a:prstGeom prst="rect">
            <a:avLst/>
          </a:prstGeom>
          <a:noFill/>
        </p:spPr>
        <p:txBody>
          <a:bodyPr wrap="square" rtlCol="0">
            <a:spAutoFit/>
          </a:bodyPr>
          <a:lstStyle/>
          <a:p>
            <a:r>
              <a:rPr lang="en-US" sz="2400" dirty="0">
                <a:latin typeface="Times New Roman" pitchFamily="18" charset="0"/>
                <a:cs typeface="Times New Roman" pitchFamily="18" charset="0"/>
              </a:rPr>
              <a:t>E</a:t>
            </a:r>
            <a:endParaRPr lang="ru-RU" sz="2400" dirty="0">
              <a:latin typeface="Times New Roman" pitchFamily="18" charset="0"/>
              <a:cs typeface="Times New Roman" pitchFamily="18" charset="0"/>
            </a:endParaRPr>
          </a:p>
        </p:txBody>
      </p:sp>
      <p:cxnSp>
        <p:nvCxnSpPr>
          <p:cNvPr id="12" name="Прямая соединительная линия 11"/>
          <p:cNvCxnSpPr/>
          <p:nvPr/>
        </p:nvCxnSpPr>
        <p:spPr>
          <a:xfrm rot="5400000">
            <a:off x="3000364" y="1428736"/>
            <a:ext cx="142876" cy="142876"/>
          </a:xfrm>
          <a:prstGeom prst="line">
            <a:avLst/>
          </a:prstGeom>
        </p:spPr>
        <p:style>
          <a:lnRef idx="1">
            <a:schemeClr val="accent1"/>
          </a:lnRef>
          <a:fillRef idx="0">
            <a:schemeClr val="accent1"/>
          </a:fillRef>
          <a:effectRef idx="0">
            <a:schemeClr val="accent1"/>
          </a:effectRef>
          <a:fontRef idx="minor">
            <a:schemeClr val="tx1"/>
          </a:fontRef>
        </p:style>
      </p:cxnSp>
      <p:sp>
        <p:nvSpPr>
          <p:cNvPr id="15" name="Дуга 14"/>
          <p:cNvSpPr/>
          <p:nvPr/>
        </p:nvSpPr>
        <p:spPr>
          <a:xfrm>
            <a:off x="2571736" y="1500174"/>
            <a:ext cx="500066" cy="500066"/>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7" name="Прямая соединительная линия 16"/>
          <p:cNvCxnSpPr>
            <a:stCxn id="5" idx="0"/>
          </p:cNvCxnSpPr>
          <p:nvPr/>
        </p:nvCxnSpPr>
        <p:spPr>
          <a:xfrm rot="5400000" flipH="1" flipV="1">
            <a:off x="1714480" y="3000372"/>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flipV="1">
            <a:off x="1785918" y="2857496"/>
            <a:ext cx="142876" cy="71438"/>
          </a:xfrm>
          <a:prstGeom prst="line">
            <a:avLst/>
          </a:prstGeom>
        </p:spPr>
        <p:style>
          <a:lnRef idx="1">
            <a:schemeClr val="accent1"/>
          </a:lnRef>
          <a:fillRef idx="0">
            <a:schemeClr val="accent1"/>
          </a:fillRef>
          <a:effectRef idx="0">
            <a:schemeClr val="accent1"/>
          </a:effectRef>
          <a:fontRef idx="minor">
            <a:schemeClr val="tx1"/>
          </a:fontRef>
        </p:style>
      </p:cxnSp>
      <p:sp>
        <p:nvSpPr>
          <p:cNvPr id="20" name="Дуга 19"/>
          <p:cNvSpPr/>
          <p:nvPr/>
        </p:nvSpPr>
        <p:spPr>
          <a:xfrm rot="11145690">
            <a:off x="1928138" y="2537774"/>
            <a:ext cx="253071" cy="379415"/>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22" name="Прямая со стрелкой 21"/>
          <p:cNvCxnSpPr/>
          <p:nvPr/>
        </p:nvCxnSpPr>
        <p:spPr>
          <a:xfrm rot="5400000" flipH="1" flipV="1">
            <a:off x="1817354" y="1674486"/>
            <a:ext cx="1294450" cy="107157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graphicFrame>
        <p:nvGraphicFramePr>
          <p:cNvPr id="7170" name="Object 2"/>
          <p:cNvGraphicFramePr>
            <a:graphicFrameLocks noChangeAspect="1"/>
          </p:cNvGraphicFramePr>
          <p:nvPr/>
        </p:nvGraphicFramePr>
        <p:xfrm>
          <a:off x="1714480" y="2214554"/>
          <a:ext cx="427550" cy="482235"/>
        </p:xfrm>
        <a:graphic>
          <a:graphicData uri="http://schemas.openxmlformats.org/presentationml/2006/ole">
            <p:oleObj spid="_x0000_s7170" name="Формула" r:id="rId3" imgW="152280" imgH="228600" progId="Equation.3">
              <p:embed/>
            </p:oleObj>
          </a:graphicData>
        </a:graphic>
      </p:graphicFrame>
      <p:cxnSp>
        <p:nvCxnSpPr>
          <p:cNvPr id="27" name="Прямая соединительная линия 26"/>
          <p:cNvCxnSpPr/>
          <p:nvPr/>
        </p:nvCxnSpPr>
        <p:spPr>
          <a:xfrm>
            <a:off x="5786446" y="1428736"/>
            <a:ext cx="214314" cy="204790"/>
          </a:xfrm>
          <a:prstGeom prst="line">
            <a:avLst/>
          </a:prstGeom>
        </p:spPr>
        <p:style>
          <a:lnRef idx="1">
            <a:schemeClr val="accent1"/>
          </a:lnRef>
          <a:fillRef idx="0">
            <a:schemeClr val="accent1"/>
          </a:fillRef>
          <a:effectRef idx="0">
            <a:schemeClr val="accent1"/>
          </a:effectRef>
          <a:fontRef idx="minor">
            <a:schemeClr val="tx1"/>
          </a:fontRef>
        </p:style>
      </p:cxnSp>
      <p:sp>
        <p:nvSpPr>
          <p:cNvPr id="29" name="Дуга 28"/>
          <p:cNvSpPr/>
          <p:nvPr/>
        </p:nvSpPr>
        <p:spPr>
          <a:xfrm rot="15908885">
            <a:off x="5949575" y="1520427"/>
            <a:ext cx="500066" cy="500066"/>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30" name="Прямая соединительная линия 29"/>
          <p:cNvCxnSpPr/>
          <p:nvPr/>
        </p:nvCxnSpPr>
        <p:spPr>
          <a:xfrm rot="5400000" flipH="1" flipV="1">
            <a:off x="7216000" y="2999578"/>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7072330" y="2786058"/>
            <a:ext cx="214314" cy="142876"/>
          </a:xfrm>
          <a:prstGeom prst="line">
            <a:avLst/>
          </a:prstGeom>
        </p:spPr>
        <p:style>
          <a:lnRef idx="1">
            <a:schemeClr val="accent1"/>
          </a:lnRef>
          <a:fillRef idx="0">
            <a:schemeClr val="accent1"/>
          </a:fillRef>
          <a:effectRef idx="0">
            <a:schemeClr val="accent1"/>
          </a:effectRef>
          <a:fontRef idx="minor">
            <a:schemeClr val="tx1"/>
          </a:fontRef>
        </p:style>
      </p:cxnSp>
      <p:sp>
        <p:nvSpPr>
          <p:cNvPr id="34" name="Дуга 33"/>
          <p:cNvSpPr/>
          <p:nvPr/>
        </p:nvSpPr>
        <p:spPr>
          <a:xfrm rot="9490775" flipH="1">
            <a:off x="6682537" y="2574530"/>
            <a:ext cx="456617" cy="29697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35" name="Прямая со стрелкой 34"/>
          <p:cNvCxnSpPr/>
          <p:nvPr/>
        </p:nvCxnSpPr>
        <p:spPr>
          <a:xfrm rot="16200000" flipV="1">
            <a:off x="5965041" y="1678769"/>
            <a:ext cx="1143010" cy="1071571"/>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graphicFrame>
        <p:nvGraphicFramePr>
          <p:cNvPr id="7171" name="Object 3"/>
          <p:cNvGraphicFramePr>
            <a:graphicFrameLocks noChangeAspect="1"/>
          </p:cNvGraphicFramePr>
          <p:nvPr/>
        </p:nvGraphicFramePr>
        <p:xfrm>
          <a:off x="6946900" y="2214563"/>
          <a:ext cx="392113" cy="482600"/>
        </p:xfrm>
        <a:graphic>
          <a:graphicData uri="http://schemas.openxmlformats.org/presentationml/2006/ole">
            <p:oleObj spid="_x0000_s7171" name="Формула" r:id="rId4" imgW="139680" imgH="228600" progId="Equation.3">
              <p:embed/>
            </p:oleObj>
          </a:graphicData>
        </a:graphic>
      </p:graphicFrame>
      <p:cxnSp>
        <p:nvCxnSpPr>
          <p:cNvPr id="36" name="Прямая соединительная линия 35"/>
          <p:cNvCxnSpPr/>
          <p:nvPr/>
        </p:nvCxnSpPr>
        <p:spPr>
          <a:xfrm rot="5400000">
            <a:off x="4214810" y="1643050"/>
            <a:ext cx="428628" cy="1588"/>
          </a:xfrm>
          <a:prstGeom prst="line">
            <a:avLst/>
          </a:prstGeom>
        </p:spPr>
        <p:style>
          <a:lnRef idx="1">
            <a:schemeClr val="accent1"/>
          </a:lnRef>
          <a:fillRef idx="0">
            <a:schemeClr val="accent1"/>
          </a:fillRef>
          <a:effectRef idx="0">
            <a:schemeClr val="accent1"/>
          </a:effectRef>
          <a:fontRef idx="minor">
            <a:schemeClr val="tx1"/>
          </a:fontRef>
        </p:style>
      </p:cxnSp>
      <p:sp>
        <p:nvSpPr>
          <p:cNvPr id="37" name="Дуга 36"/>
          <p:cNvSpPr/>
          <p:nvPr/>
        </p:nvSpPr>
        <p:spPr>
          <a:xfrm rot="19381975">
            <a:off x="3971957" y="1900021"/>
            <a:ext cx="785818" cy="642942"/>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38" name="Прямая соединительная линия 37"/>
          <p:cNvCxnSpPr/>
          <p:nvPr/>
        </p:nvCxnSpPr>
        <p:spPr>
          <a:xfrm rot="5400000">
            <a:off x="4356892" y="4285462"/>
            <a:ext cx="285752" cy="1588"/>
          </a:xfrm>
          <a:prstGeom prst="line">
            <a:avLst/>
          </a:prstGeom>
        </p:spPr>
        <p:style>
          <a:lnRef idx="1">
            <a:schemeClr val="accent1"/>
          </a:lnRef>
          <a:fillRef idx="0">
            <a:schemeClr val="accent1"/>
          </a:fillRef>
          <a:effectRef idx="0">
            <a:schemeClr val="accent1"/>
          </a:effectRef>
          <a:fontRef idx="minor">
            <a:schemeClr val="tx1"/>
          </a:fontRef>
        </p:style>
      </p:cxnSp>
      <p:sp>
        <p:nvSpPr>
          <p:cNvPr id="39" name="Дуга 38"/>
          <p:cNvSpPr/>
          <p:nvPr/>
        </p:nvSpPr>
        <p:spPr>
          <a:xfrm rot="8104582">
            <a:off x="4237682" y="3679605"/>
            <a:ext cx="536046" cy="48872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42" name="Прямая со стрелкой 41"/>
          <p:cNvCxnSpPr/>
          <p:nvPr/>
        </p:nvCxnSpPr>
        <p:spPr>
          <a:xfrm rot="16200000" flipH="1">
            <a:off x="3357554" y="3000372"/>
            <a:ext cx="221457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2571736" y="3429000"/>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6429388" y="3429000"/>
            <a:ext cx="142876" cy="1588"/>
          </a:xfrm>
          <a:prstGeom prst="line">
            <a:avLst/>
          </a:prstGeom>
        </p:spPr>
        <p:style>
          <a:lnRef idx="1">
            <a:schemeClr val="accent1"/>
          </a:lnRef>
          <a:fillRef idx="0">
            <a:schemeClr val="accent1"/>
          </a:fillRef>
          <a:effectRef idx="0">
            <a:schemeClr val="accent1"/>
          </a:effectRef>
          <a:fontRef idx="minor">
            <a:schemeClr val="tx1"/>
          </a:fontRef>
        </p:style>
      </p:cxnSp>
      <p:sp>
        <p:nvSpPr>
          <p:cNvPr id="50" name="Дуга 49"/>
          <p:cNvSpPr/>
          <p:nvPr/>
        </p:nvSpPr>
        <p:spPr>
          <a:xfrm rot="10556830">
            <a:off x="2658582" y="3059716"/>
            <a:ext cx="326375" cy="447545"/>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52" name="Прямая со стрелкой 51"/>
          <p:cNvCxnSpPr/>
          <p:nvPr/>
        </p:nvCxnSpPr>
        <p:spPr>
          <a:xfrm rot="10800000" flipV="1">
            <a:off x="2714612" y="1928802"/>
            <a:ext cx="1714512" cy="1500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Дуга 52"/>
          <p:cNvSpPr/>
          <p:nvPr/>
        </p:nvSpPr>
        <p:spPr>
          <a:xfrm rot="5207568">
            <a:off x="6066027" y="3064526"/>
            <a:ext cx="404466" cy="443197"/>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55" name="Прямая со стрелкой 54"/>
          <p:cNvCxnSpPr/>
          <p:nvPr/>
        </p:nvCxnSpPr>
        <p:spPr>
          <a:xfrm>
            <a:off x="4429124" y="1928802"/>
            <a:ext cx="2000264" cy="1500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7172" name="Object 4"/>
          <p:cNvGraphicFramePr>
            <a:graphicFrameLocks noChangeAspect="1"/>
          </p:cNvGraphicFramePr>
          <p:nvPr/>
        </p:nvGraphicFramePr>
        <p:xfrm>
          <a:off x="3286116" y="1446202"/>
          <a:ext cx="1925637" cy="482600"/>
        </p:xfrm>
        <a:graphic>
          <a:graphicData uri="http://schemas.openxmlformats.org/presentationml/2006/ole">
            <p:oleObj spid="_x0000_s7172" name="Формула" r:id="rId5" imgW="685800" imgH="228600" progId="Equation.3">
              <p:embed/>
            </p:oleObj>
          </a:graphicData>
        </a:graphic>
      </p:graphicFrame>
      <p:graphicFrame>
        <p:nvGraphicFramePr>
          <p:cNvPr id="7173" name="Object 5"/>
          <p:cNvGraphicFramePr>
            <a:graphicFrameLocks noChangeAspect="1"/>
          </p:cNvGraphicFramePr>
          <p:nvPr/>
        </p:nvGraphicFramePr>
        <p:xfrm>
          <a:off x="4500562" y="3571876"/>
          <a:ext cx="392113" cy="482600"/>
        </p:xfrm>
        <a:graphic>
          <a:graphicData uri="http://schemas.openxmlformats.org/presentationml/2006/ole">
            <p:oleObj spid="_x0000_s7173" name="Формула" r:id="rId6" imgW="139680" imgH="228600" progId="Equation.3">
              <p:embed/>
            </p:oleObj>
          </a:graphicData>
        </a:graphic>
      </p:graphicFrame>
      <p:graphicFrame>
        <p:nvGraphicFramePr>
          <p:cNvPr id="7174" name="Object 6"/>
          <p:cNvGraphicFramePr>
            <a:graphicFrameLocks noChangeAspect="1"/>
          </p:cNvGraphicFramePr>
          <p:nvPr/>
        </p:nvGraphicFramePr>
        <p:xfrm>
          <a:off x="6143636" y="2786058"/>
          <a:ext cx="392112" cy="482600"/>
        </p:xfrm>
        <a:graphic>
          <a:graphicData uri="http://schemas.openxmlformats.org/presentationml/2006/ole">
            <p:oleObj spid="_x0000_s7174" name="Формула" r:id="rId7" imgW="139680" imgH="228600" progId="Equation.3">
              <p:embed/>
            </p:oleObj>
          </a:graphicData>
        </a:graphic>
      </p:graphicFrame>
      <p:graphicFrame>
        <p:nvGraphicFramePr>
          <p:cNvPr id="7175" name="Object 7"/>
          <p:cNvGraphicFramePr>
            <a:graphicFrameLocks noChangeAspect="1"/>
          </p:cNvGraphicFramePr>
          <p:nvPr/>
        </p:nvGraphicFramePr>
        <p:xfrm>
          <a:off x="2643174" y="2857496"/>
          <a:ext cx="392112" cy="482600"/>
        </p:xfrm>
        <a:graphic>
          <a:graphicData uri="http://schemas.openxmlformats.org/presentationml/2006/ole">
            <p:oleObj spid="_x0000_s7175" name="Формула" r:id="rId8" imgW="139680" imgH="228600" progId="Equation.3">
              <p:embed/>
            </p:oleObj>
          </a:graphicData>
        </a:graphic>
      </p:graphicFrame>
      <p:cxnSp>
        <p:nvCxnSpPr>
          <p:cNvPr id="58" name="Прямая соединительная линия 57"/>
          <p:cNvCxnSpPr/>
          <p:nvPr/>
        </p:nvCxnSpPr>
        <p:spPr>
          <a:xfrm rot="5400000" flipH="1" flipV="1">
            <a:off x="3786182" y="4214818"/>
            <a:ext cx="428628" cy="1588"/>
          </a:xfrm>
          <a:prstGeom prst="line">
            <a:avLst/>
          </a:prstGeom>
        </p:spPr>
        <p:style>
          <a:lnRef idx="1">
            <a:schemeClr val="accent1"/>
          </a:lnRef>
          <a:fillRef idx="0">
            <a:schemeClr val="accent1"/>
          </a:fillRef>
          <a:effectRef idx="0">
            <a:schemeClr val="accent1"/>
          </a:effectRef>
          <a:fontRef idx="minor">
            <a:schemeClr val="tx1"/>
          </a:fontRef>
        </p:style>
      </p:cxnSp>
      <p:sp>
        <p:nvSpPr>
          <p:cNvPr id="59" name="Дуга 58"/>
          <p:cNvSpPr/>
          <p:nvPr/>
        </p:nvSpPr>
        <p:spPr>
          <a:xfrm rot="5400000">
            <a:off x="3607586" y="3607594"/>
            <a:ext cx="428628" cy="500066"/>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0" name="Прямая соединительная линия 59"/>
          <p:cNvCxnSpPr/>
          <p:nvPr/>
        </p:nvCxnSpPr>
        <p:spPr>
          <a:xfrm rot="5400000" flipH="1" flipV="1">
            <a:off x="4856958" y="4214024"/>
            <a:ext cx="428628" cy="1588"/>
          </a:xfrm>
          <a:prstGeom prst="line">
            <a:avLst/>
          </a:prstGeom>
        </p:spPr>
        <p:style>
          <a:lnRef idx="1">
            <a:schemeClr val="accent1"/>
          </a:lnRef>
          <a:fillRef idx="0">
            <a:schemeClr val="accent1"/>
          </a:fillRef>
          <a:effectRef idx="0">
            <a:schemeClr val="accent1"/>
          </a:effectRef>
          <a:fontRef idx="minor">
            <a:schemeClr val="tx1"/>
          </a:fontRef>
        </p:style>
      </p:cxnSp>
      <p:sp>
        <p:nvSpPr>
          <p:cNvPr id="61" name="Дуга 60"/>
          <p:cNvSpPr/>
          <p:nvPr/>
        </p:nvSpPr>
        <p:spPr>
          <a:xfrm rot="9821975">
            <a:off x="4990753" y="3550540"/>
            <a:ext cx="428628" cy="500066"/>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3" name="Прямая соединительная линия 62"/>
          <p:cNvCxnSpPr/>
          <p:nvPr/>
        </p:nvCxnSpPr>
        <p:spPr>
          <a:xfrm rot="10800000">
            <a:off x="2214546" y="2571744"/>
            <a:ext cx="1785950" cy="142876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p:cNvCxnSpPr/>
          <p:nvPr/>
        </p:nvCxnSpPr>
        <p:spPr>
          <a:xfrm flipV="1">
            <a:off x="5072066" y="2571744"/>
            <a:ext cx="1785950" cy="142876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p:cNvCxnSpPr/>
          <p:nvPr/>
        </p:nvCxnSpPr>
        <p:spPr>
          <a:xfrm rot="5400000">
            <a:off x="3000364" y="3286124"/>
            <a:ext cx="428628"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67"/>
          <p:cNvCxnSpPr/>
          <p:nvPr/>
        </p:nvCxnSpPr>
        <p:spPr>
          <a:xfrm>
            <a:off x="3071802" y="3357562"/>
            <a:ext cx="357190" cy="9524"/>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p:cNvCxnSpPr/>
          <p:nvPr/>
        </p:nvCxnSpPr>
        <p:spPr>
          <a:xfrm rot="5400000">
            <a:off x="5607057" y="3392487"/>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72"/>
          <p:cNvCxnSpPr/>
          <p:nvPr/>
        </p:nvCxnSpPr>
        <p:spPr>
          <a:xfrm>
            <a:off x="5643570" y="3357562"/>
            <a:ext cx="357190" cy="9524"/>
          </a:xfrm>
          <a:prstGeom prst="line">
            <a:avLst/>
          </a:prstGeom>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3428992" y="6286520"/>
            <a:ext cx="2357454"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Fig. 1. </a:t>
            </a:r>
            <a:r>
              <a:rPr lang="en-US" dirty="0" smtClean="0">
                <a:latin typeface="Times New Roman" pitchFamily="18" charset="0"/>
                <a:cs typeface="Times New Roman" pitchFamily="18" charset="0"/>
              </a:rPr>
              <a:t>The case g.</a:t>
            </a:r>
            <a:endParaRPr lang="ru-RU" dirty="0">
              <a:latin typeface="Times New Roman" pitchFamily="18" charset="0"/>
              <a:cs typeface="Times New Roman" pitchFamily="18" charset="0"/>
            </a:endParaRPr>
          </a:p>
        </p:txBody>
      </p:sp>
      <p:graphicFrame>
        <p:nvGraphicFramePr>
          <p:cNvPr id="7176" name="Object 8"/>
          <p:cNvGraphicFramePr>
            <a:graphicFrameLocks noChangeAspect="1"/>
          </p:cNvGraphicFramePr>
          <p:nvPr/>
        </p:nvGraphicFramePr>
        <p:xfrm>
          <a:off x="268288" y="5286375"/>
          <a:ext cx="6229350" cy="965200"/>
        </p:xfrm>
        <a:graphic>
          <a:graphicData uri="http://schemas.openxmlformats.org/presentationml/2006/ole">
            <p:oleObj spid="_x0000_s7176" name="Формула" r:id="rId9" imgW="2222280" imgH="457200" progId="Equation.3">
              <p:embed/>
            </p:oleObj>
          </a:graphicData>
        </a:graphic>
      </p:graphicFrame>
      <p:sp>
        <p:nvSpPr>
          <p:cNvPr id="54" name="Rectangle 2"/>
          <p:cNvSpPr txBox="1">
            <a:spLocks noChangeArrowheads="1"/>
          </p:cNvSpPr>
          <p:nvPr/>
        </p:nvSpPr>
        <p:spPr>
          <a:xfrm>
            <a:off x="457200" y="274638"/>
            <a:ext cx="8229600" cy="1143000"/>
          </a:xfrm>
          <a:prstGeom prst="rect">
            <a:avLst/>
          </a:prstGeom>
          <a:noFill/>
          <a:ln/>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000" b="1" dirty="0" smtClean="0">
                <a:latin typeface="Times New Roman" pitchFamily="18" charset="0"/>
                <a:ea typeface="+mj-ea"/>
                <a:cs typeface="Times New Roman" pitchFamily="18" charset="0"/>
              </a:rPr>
              <a:t>g</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Key</a:t>
            </a:r>
            <a:r>
              <a:rPr kumimoji="0" lang="en-US" sz="2000" b="1"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sharing based on a concept of broadcasting channel.</a:t>
            </a:r>
            <a:endParaRPr kumimoji="0" lang="ru-RU" sz="20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56" name="Номер слайда 55"/>
          <p:cNvSpPr>
            <a:spLocks noGrp="1"/>
          </p:cNvSpPr>
          <p:nvPr>
            <p:ph type="sldNum" sz="quarter" idx="12"/>
          </p:nvPr>
        </p:nvSpPr>
        <p:spPr/>
        <p:txBody>
          <a:bodyPr/>
          <a:lstStyle/>
          <a:p>
            <a:fld id="{CF753BBF-8601-43FF-BBAE-2572F5AEDFCF}" type="slidenum">
              <a:rPr lang="ru-RU" smtClean="0"/>
              <a:pPr/>
              <a:t>19</a:t>
            </a:fld>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26" y="857232"/>
            <a:ext cx="8786874" cy="5797568"/>
          </a:xfrm>
        </p:spPr>
        <p:txBody>
          <a:bodyPr>
            <a:noAutofit/>
          </a:bodyPr>
          <a:lstStyle/>
          <a:p>
            <a:pPr algn="l"/>
            <a:r>
              <a:rPr lang="en-US" sz="2800" dirty="0" smtClean="0">
                <a:latin typeface="Times New Roman" pitchFamily="18" charset="0"/>
                <a:cs typeface="Times New Roman" pitchFamily="18" charset="0"/>
              </a:rPr>
              <a:t>1. Introduction</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The main ways of key sharing:</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a) Transmission the keys over secure  (encrypted) channels or a delivering them by special messengers;</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b) Using public key concept;</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c) Key sharing based on a presence of any noisy channel if adversary is passive, (wire-tap channel type I and II) [1,2,3]</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d) Key sharing based on a presence of active adversary if its channel</a:t>
            </a:r>
            <a:r>
              <a:rPr lang="ru-RU"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is less noisy than channel of legal users. [4,5]</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e) Key sharing using quantum channels.[6]</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f) Key sharing based on a concept of anonymous channel.</a:t>
            </a:r>
            <a:br>
              <a:rPr lang="en-US" sz="1800" dirty="0" smtClean="0">
                <a:latin typeface="Times New Roman" pitchFamily="18" charset="0"/>
                <a:cs typeface="Times New Roman" pitchFamily="18" charset="0"/>
              </a:rPr>
            </a:br>
            <a:r>
              <a:rPr lang="en-US" sz="1800" dirty="0">
                <a:latin typeface="Times New Roman" pitchFamily="18" charset="0"/>
                <a:cs typeface="Times New Roman" pitchFamily="18" charset="0"/>
              </a:rPr>
              <a:t>g</a:t>
            </a:r>
            <a:r>
              <a:rPr lang="en-US" sz="1800" dirty="0" smtClean="0">
                <a:latin typeface="Times New Roman" pitchFamily="18" charset="0"/>
                <a:cs typeface="Times New Roman" pitchFamily="18" charset="0"/>
              </a:rPr>
              <a:t>) Key sharing based on a concept of broadcasting   channel.</a:t>
            </a:r>
            <a:r>
              <a:rPr lang="en-US" sz="1800" dirty="0">
                <a:latin typeface="Times New Roman" pitchFamily="18" charset="0"/>
                <a:cs typeface="Times New Roman" pitchFamily="18" charset="0"/>
              </a:rPr>
              <a:t/>
            </a:r>
            <a:br>
              <a:rPr lang="en-US" sz="1800" dirty="0">
                <a:latin typeface="Times New Roman" pitchFamily="18" charset="0"/>
                <a:cs typeface="Times New Roman" pitchFamily="18" charset="0"/>
              </a:rPr>
            </a:br>
            <a:r>
              <a:rPr lang="en-US" sz="1800" dirty="0" smtClean="0">
                <a:latin typeface="Times New Roman" pitchFamily="18" charset="0"/>
                <a:cs typeface="Times New Roman" pitchFamily="18" charset="0"/>
              </a:rPr>
              <a:t>h) Key sharing based on ESPAR-like radiator over multipath channels. [7,8]</a:t>
            </a:r>
            <a:br>
              <a:rPr lang="en-US" sz="1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endParaRPr lang="ru-RU" sz="4000" dirty="0">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CF753BBF-8601-43FF-BBAE-2572F5AEDFCF}" type="slidenum">
              <a:rPr lang="ru-RU" smtClean="0"/>
              <a:pPr/>
              <a:t>2</a:t>
            </a:fld>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143000"/>
          </a:xfrm>
        </p:spPr>
        <p:txBody>
          <a:bodyPr>
            <a:normAutofit/>
          </a:bodyPr>
          <a:lstStyle/>
          <a:p>
            <a:pPr algn="l"/>
            <a:r>
              <a:rPr lang="en-US" sz="2000" b="1" dirty="0" smtClean="0">
                <a:latin typeface="Times New Roman" pitchFamily="18" charset="0"/>
                <a:cs typeface="Times New Roman" pitchFamily="18" charset="0"/>
              </a:rPr>
              <a:t>h) Key sharing based on ESPAR-like radiators over multipath channels (general theory)</a:t>
            </a:r>
            <a:endParaRPr lang="ru-RU" sz="2000" b="1" dirty="0">
              <a:latin typeface="Times New Roman" pitchFamily="18" charset="0"/>
              <a:cs typeface="Times New Roman" pitchFamily="18" charset="0"/>
            </a:endParaRPr>
          </a:p>
        </p:txBody>
      </p:sp>
      <p:pic>
        <p:nvPicPr>
          <p:cNvPr id="26626" name="Picture 2"/>
          <p:cNvPicPr>
            <a:picLocks noGrp="1" noChangeAspect="1" noChangeArrowheads="1"/>
          </p:cNvPicPr>
          <p:nvPr>
            <p:ph idx="1"/>
          </p:nvPr>
        </p:nvPicPr>
        <p:blipFill>
          <a:blip r:embed="rId2" cstate="print"/>
          <a:stretch>
            <a:fillRect/>
          </a:stretch>
        </p:blipFill>
        <p:spPr bwMode="auto">
          <a:xfrm>
            <a:off x="4219606" y="1915319"/>
            <a:ext cx="4781550" cy="3895725"/>
          </a:xfrm>
          <a:prstGeom prst="rect">
            <a:avLst/>
          </a:prstGeom>
          <a:noFill/>
          <a:ln w="9525">
            <a:noFill/>
            <a:miter lim="800000"/>
            <a:headEnd/>
            <a:tailEnd/>
          </a:ln>
          <a:effectLst/>
        </p:spPr>
      </p:pic>
      <p:sp>
        <p:nvSpPr>
          <p:cNvPr id="4" name="TextBox 3"/>
          <p:cNvSpPr txBox="1"/>
          <p:nvPr/>
        </p:nvSpPr>
        <p:spPr>
          <a:xfrm>
            <a:off x="142844" y="1714488"/>
            <a:ext cx="4000528" cy="4801314"/>
          </a:xfrm>
          <a:prstGeom prst="rect">
            <a:avLst/>
          </a:prstGeom>
          <a:noFill/>
        </p:spPr>
        <p:txBody>
          <a:bodyPr wrap="square" rtlCol="0">
            <a:spAutoFit/>
          </a:bodyPr>
          <a:lstStyle/>
          <a:p>
            <a:r>
              <a:rPr lang="en-US" sz="2000" i="1" dirty="0" smtClean="0">
                <a:latin typeface="Times New Roman" pitchFamily="18" charset="0"/>
                <a:cs typeface="Times New Roman" pitchFamily="18" charset="0"/>
              </a:rPr>
              <a:t>2.1 Real word justification [</a:t>
            </a:r>
            <a:r>
              <a:rPr lang="ru-RU" sz="2000" i="1" dirty="0" smtClean="0">
                <a:latin typeface="Times New Roman" pitchFamily="18" charset="0"/>
                <a:cs typeface="Times New Roman" pitchFamily="18" charset="0"/>
              </a:rPr>
              <a:t>7</a:t>
            </a:r>
            <a:r>
              <a:rPr lang="en-US" sz="2000" i="1"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Legal user A transmits a series of packets each with a different beam pattern generated by </a:t>
            </a:r>
            <a:r>
              <a:rPr lang="en-US" i="1" dirty="0" smtClean="0">
                <a:latin typeface="Times New Roman" pitchFamily="18" charset="0"/>
                <a:cs typeface="Times New Roman" pitchFamily="18" charset="0"/>
              </a:rPr>
              <a:t>electronically steerable parasitic array radiator</a:t>
            </a:r>
            <a:r>
              <a:rPr lang="en-US" dirty="0" smtClean="0">
                <a:latin typeface="Times New Roman" pitchFamily="18" charset="0"/>
                <a:cs typeface="Times New Roman" pitchFamily="18" charset="0"/>
              </a:rPr>
              <a:t> (ESPAR)</a:t>
            </a:r>
          </a:p>
          <a:p>
            <a:r>
              <a:rPr lang="en-US" dirty="0" smtClean="0">
                <a:latin typeface="Times New Roman" pitchFamily="18" charset="0"/>
                <a:cs typeface="Times New Roman" pitchFamily="18" charset="0"/>
              </a:rPr>
              <a:t>The packets are received by legal user B, which builds up a sequence of </a:t>
            </a:r>
            <a:r>
              <a:rPr lang="en-US" i="1" dirty="0" smtClean="0">
                <a:latin typeface="Times New Roman" pitchFamily="18" charset="0"/>
                <a:cs typeface="Times New Roman" pitchFamily="18" charset="0"/>
              </a:rPr>
              <a:t>received signal strength indicator</a:t>
            </a:r>
            <a:r>
              <a:rPr lang="en-US" dirty="0" smtClean="0">
                <a:latin typeface="Times New Roman" pitchFamily="18" charset="0"/>
                <a:cs typeface="Times New Roman" pitchFamily="18" charset="0"/>
              </a:rPr>
              <a:t> (RSSI).</a:t>
            </a:r>
          </a:p>
          <a:p>
            <a:r>
              <a:rPr lang="en-US" dirty="0" smtClean="0">
                <a:latin typeface="Times New Roman" pitchFamily="18" charset="0"/>
                <a:cs typeface="Times New Roman" pitchFamily="18" charset="0"/>
              </a:rPr>
              <a:t>After that B transmits packets back to A, where A builds up a sequence of RSSI data.</a:t>
            </a:r>
          </a:p>
          <a:p>
            <a:r>
              <a:rPr lang="en-US" dirty="0" smtClean="0">
                <a:latin typeface="Times New Roman" pitchFamily="18" charset="0"/>
                <a:cs typeface="Times New Roman" pitchFamily="18" charset="0"/>
              </a:rPr>
              <a:t>Thanks to the </a:t>
            </a:r>
            <a:r>
              <a:rPr lang="en-US" i="1" dirty="0" smtClean="0">
                <a:latin typeface="Times New Roman" pitchFamily="18" charset="0"/>
                <a:cs typeface="Times New Roman" pitchFamily="18" charset="0"/>
              </a:rPr>
              <a:t>reciprocity theorem </a:t>
            </a:r>
            <a:r>
              <a:rPr lang="en-US" dirty="0" smtClean="0">
                <a:latin typeface="Times New Roman" pitchFamily="18" charset="0"/>
                <a:cs typeface="Times New Roman" pitchFamily="18" charset="0"/>
              </a:rPr>
              <a:t>of radio wave propagation between uplink and downlink, the sequence in A and B should be identical except for the random noise.</a:t>
            </a:r>
          </a:p>
          <a:p>
            <a:endParaRPr lang="ru-RU" dirty="0"/>
          </a:p>
        </p:txBody>
      </p:sp>
      <p:sp>
        <p:nvSpPr>
          <p:cNvPr id="6" name="TextBox 5"/>
          <p:cNvSpPr txBox="1"/>
          <p:nvPr/>
        </p:nvSpPr>
        <p:spPr>
          <a:xfrm>
            <a:off x="5286380" y="5857892"/>
            <a:ext cx="3357586"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Fig. 2. </a:t>
            </a:r>
            <a:r>
              <a:rPr lang="en-US" dirty="0" smtClean="0">
                <a:latin typeface="Times New Roman" pitchFamily="18" charset="0"/>
                <a:cs typeface="Times New Roman" pitchFamily="18" charset="0"/>
              </a:rPr>
              <a:t>Key sharing procedure</a:t>
            </a:r>
            <a:endParaRPr lang="ru-RU" dirty="0">
              <a:latin typeface="Times New Roman" pitchFamily="18" charset="0"/>
              <a:cs typeface="Times New Roman" pitchFamily="18" charset="0"/>
            </a:endParaRPr>
          </a:p>
        </p:txBody>
      </p:sp>
      <p:sp>
        <p:nvSpPr>
          <p:cNvPr id="7" name="Номер слайда 6"/>
          <p:cNvSpPr>
            <a:spLocks noGrp="1"/>
          </p:cNvSpPr>
          <p:nvPr>
            <p:ph type="sldNum" sz="quarter" idx="12"/>
          </p:nvPr>
        </p:nvSpPr>
        <p:spPr/>
        <p:txBody>
          <a:bodyPr/>
          <a:lstStyle/>
          <a:p>
            <a:fld id="{CF753BBF-8601-43FF-BBAE-2572F5AEDFCF}" type="slidenum">
              <a:rPr lang="ru-RU" smtClean="0"/>
              <a:pPr/>
              <a:t>20</a:t>
            </a:fld>
            <a:endParaRPr 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l"/>
            <a:r>
              <a:rPr lang="en-US" sz="1800" dirty="0" smtClean="0">
                <a:latin typeface="Times New Roman" pitchFamily="18" charset="0"/>
                <a:cs typeface="Times New Roman" pitchFamily="18" charset="0"/>
              </a:rPr>
              <a:t>Security of such key sharing is based on an assumption</a:t>
            </a:r>
            <a:r>
              <a:rPr lang="en-US" sz="1800" u="sng"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that the space locations of the eavesdropper and legal users are different. This results in a much greater disagreements key bits between legal users and eavesdropper. Raw disagreement bit distribution taken from [</a:t>
            </a:r>
            <a:r>
              <a:rPr lang="ru-RU" sz="1800" dirty="0" smtClean="0">
                <a:latin typeface="Times New Roman" pitchFamily="18" charset="0"/>
                <a:cs typeface="Times New Roman" pitchFamily="18" charset="0"/>
              </a:rPr>
              <a:t>7</a:t>
            </a:r>
            <a:r>
              <a:rPr lang="en-US" sz="1800" dirty="0" smtClean="0">
                <a:latin typeface="Times New Roman" pitchFamily="18" charset="0"/>
                <a:cs typeface="Times New Roman" pitchFamily="18" charset="0"/>
              </a:rPr>
              <a:t>] is shown in Fig.3. Sketch of experimental room is presented in Fig.4.  </a:t>
            </a:r>
            <a:endParaRPr lang="ru-RU" sz="1800" u="sng" dirty="0">
              <a:latin typeface="Times New Roman" pitchFamily="18" charset="0"/>
              <a:cs typeface="Times New Roman" pitchFamily="18" charset="0"/>
            </a:endParaRPr>
          </a:p>
        </p:txBody>
      </p:sp>
      <p:pic>
        <p:nvPicPr>
          <p:cNvPr id="26626" name="Picture 2"/>
          <p:cNvPicPr>
            <a:picLocks noChangeAspect="1" noChangeArrowheads="1"/>
          </p:cNvPicPr>
          <p:nvPr/>
        </p:nvPicPr>
        <p:blipFill>
          <a:blip r:embed="rId2" cstate="print"/>
          <a:srcRect/>
          <a:stretch>
            <a:fillRect/>
          </a:stretch>
        </p:blipFill>
        <p:spPr bwMode="auto">
          <a:xfrm>
            <a:off x="428596" y="1857364"/>
            <a:ext cx="3752850" cy="4067175"/>
          </a:xfrm>
          <a:prstGeom prst="rect">
            <a:avLst/>
          </a:prstGeom>
          <a:noFill/>
          <a:ln w="9525">
            <a:noFill/>
            <a:miter lim="800000"/>
            <a:headEnd/>
            <a:tailEnd/>
          </a:ln>
          <a:effectLst/>
        </p:spPr>
      </p:pic>
      <p:pic>
        <p:nvPicPr>
          <p:cNvPr id="26627" name="Picture 3"/>
          <p:cNvPicPr>
            <a:picLocks noChangeAspect="1" noChangeArrowheads="1"/>
          </p:cNvPicPr>
          <p:nvPr/>
        </p:nvPicPr>
        <p:blipFill>
          <a:blip r:embed="rId3" cstate="print"/>
          <a:srcRect/>
          <a:stretch>
            <a:fillRect/>
          </a:stretch>
        </p:blipFill>
        <p:spPr bwMode="auto">
          <a:xfrm>
            <a:off x="4214810" y="1785926"/>
            <a:ext cx="4676775" cy="3962400"/>
          </a:xfrm>
          <a:prstGeom prst="rect">
            <a:avLst/>
          </a:prstGeom>
          <a:noFill/>
          <a:ln w="9525">
            <a:noFill/>
            <a:miter lim="800000"/>
            <a:headEnd/>
            <a:tailEnd/>
          </a:ln>
          <a:effectLst/>
        </p:spPr>
      </p:pic>
      <p:sp>
        <p:nvSpPr>
          <p:cNvPr id="5" name="TextBox 4"/>
          <p:cNvSpPr txBox="1"/>
          <p:nvPr/>
        </p:nvSpPr>
        <p:spPr>
          <a:xfrm>
            <a:off x="500034" y="6000768"/>
            <a:ext cx="4000528"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Fig.3.</a:t>
            </a:r>
            <a:r>
              <a:rPr lang="ru-RU" sz="2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Raw disagreement bit distribution</a:t>
            </a:r>
            <a:endParaRPr lang="ru-RU" dirty="0">
              <a:latin typeface="Times New Roman" pitchFamily="18" charset="0"/>
              <a:cs typeface="Times New Roman" pitchFamily="18" charset="0"/>
            </a:endParaRPr>
          </a:p>
        </p:txBody>
      </p:sp>
      <p:sp>
        <p:nvSpPr>
          <p:cNvPr id="6" name="TextBox 5"/>
          <p:cNvSpPr txBox="1"/>
          <p:nvPr/>
        </p:nvSpPr>
        <p:spPr>
          <a:xfrm>
            <a:off x="5072066" y="5857892"/>
            <a:ext cx="3571900"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Fig.4. </a:t>
            </a:r>
            <a:r>
              <a:rPr lang="en-US" dirty="0" smtClean="0">
                <a:latin typeface="Times New Roman" pitchFamily="18" charset="0"/>
                <a:cs typeface="Times New Roman" pitchFamily="18" charset="0"/>
              </a:rPr>
              <a:t>Sketch of experimental room</a:t>
            </a:r>
            <a:endParaRPr lang="ru-RU" dirty="0">
              <a:latin typeface="Times New Roman" pitchFamily="18" charset="0"/>
              <a:cs typeface="Times New Roman" pitchFamily="18" charset="0"/>
            </a:endParaRPr>
          </a:p>
        </p:txBody>
      </p:sp>
      <p:sp>
        <p:nvSpPr>
          <p:cNvPr id="7" name="Номер слайда 6"/>
          <p:cNvSpPr>
            <a:spLocks noGrp="1"/>
          </p:cNvSpPr>
          <p:nvPr>
            <p:ph type="sldNum" sz="quarter" idx="12"/>
          </p:nvPr>
        </p:nvSpPr>
        <p:spPr/>
        <p:txBody>
          <a:bodyPr/>
          <a:lstStyle/>
          <a:p>
            <a:fld id="{CF753BBF-8601-43FF-BBAE-2572F5AEDFCF}" type="slidenum">
              <a:rPr lang="ru-RU" smtClean="0"/>
              <a:pPr/>
              <a:t>21</a:t>
            </a:fld>
            <a:endParaRPr lang="ru-R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6297634"/>
          </a:xfrm>
        </p:spPr>
        <p:txBody>
          <a:bodyPr>
            <a:noAutofit/>
          </a:bodyPr>
          <a:lstStyle/>
          <a:p>
            <a:pPr algn="l"/>
            <a:r>
              <a:rPr lang="en-US" sz="2400" i="1" dirty="0" smtClean="0">
                <a:latin typeface="Times New Roman" pitchFamily="18" charset="0"/>
                <a:cs typeface="Times New Roman" pitchFamily="18" charset="0"/>
              </a:rPr>
              <a:t>2.2. Our contribution.</a:t>
            </a:r>
            <a:r>
              <a:rPr lang="en-US" sz="2800" i="1" dirty="0" smtClean="0">
                <a:latin typeface="Times New Roman" pitchFamily="18" charset="0"/>
                <a:cs typeface="Times New Roman" pitchFamily="18" charset="0"/>
              </a:rPr>
              <a:t/>
            </a:r>
            <a:br>
              <a:rPr lang="en-US" sz="2800" i="1" dirty="0" smtClean="0">
                <a:latin typeface="Times New Roman" pitchFamily="18" charset="0"/>
                <a:cs typeface="Times New Roman" pitchFamily="18" charset="0"/>
              </a:rPr>
            </a:br>
            <a:r>
              <a:rPr lang="ru-RU" sz="2800" i="1" dirty="0" smtClean="0">
                <a:latin typeface="Times New Roman" pitchFamily="18" charset="0"/>
                <a:cs typeface="Times New Roman" pitchFamily="18" charset="0"/>
              </a:rPr>
              <a:t/>
            </a:r>
            <a:br>
              <a:rPr lang="ru-RU" sz="2800" i="1"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We present general theory based on some model in order to prove security of the key sharing system with the use of privacy amplification.</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We propose space diversity technique for increasing of security because our simulation of ESPAR-like system showed that the use of single </a:t>
            </a:r>
            <a:r>
              <a:rPr lang="en-US" sz="1800" dirty="0" err="1" smtClean="0">
                <a:latin typeface="Times New Roman" pitchFamily="18" charset="0"/>
                <a:cs typeface="Times New Roman" pitchFamily="18" charset="0"/>
              </a:rPr>
              <a:t>omnidirectional</a:t>
            </a:r>
            <a:r>
              <a:rPr lang="en-US" sz="1800" dirty="0" smtClean="0">
                <a:latin typeface="Times New Roman" pitchFamily="18" charset="0"/>
                <a:cs typeface="Times New Roman" pitchFamily="18" charset="0"/>
              </a:rPr>
              <a:t> antenna is not sufficiently for high security level.</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In order to present a disagreement in key bits of legal users we propose to use  both</a:t>
            </a:r>
            <a:r>
              <a:rPr lang="ru-RU"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“threshold-based” and “code-based” methods.</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i="1" dirty="0" smtClean="0">
                <a:latin typeface="Times New Roman" pitchFamily="18" charset="0"/>
                <a:cs typeface="Times New Roman" pitchFamily="18" charset="0"/>
              </a:rPr>
              <a:t>It is interesting to note that there exist here two “seeming paradoxes”:</a:t>
            </a:r>
            <a:br>
              <a:rPr lang="en-US" sz="1800" i="1"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 we do not need in a presence of noise at eavesdropper’s point to provide security,</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 large eavesdropper’s probability of  bit error can be provided even so if  mutual correlation between legal and illegal RSSI is rather significant. </a:t>
            </a:r>
            <a:r>
              <a:rPr lang="ru-RU" sz="1800" i="1" dirty="0" smtClean="0">
                <a:latin typeface="Times New Roman" pitchFamily="18" charset="0"/>
                <a:cs typeface="Times New Roman" pitchFamily="18" charset="0"/>
              </a:rPr>
              <a:t/>
            </a:r>
            <a:br>
              <a:rPr lang="ru-RU" sz="1800" i="1"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ru-RU" sz="1800" i="1" dirty="0" smtClean="0">
                <a:latin typeface="Times New Roman" pitchFamily="18" charset="0"/>
                <a:cs typeface="Times New Roman" pitchFamily="18" charset="0"/>
              </a:rPr>
              <a:t/>
            </a:r>
            <a:br>
              <a:rPr lang="ru-RU" sz="1800" i="1" dirty="0" smtClean="0">
                <a:latin typeface="Times New Roman" pitchFamily="18" charset="0"/>
                <a:cs typeface="Times New Roman" pitchFamily="18" charset="0"/>
              </a:rPr>
            </a:br>
            <a:r>
              <a:rPr lang="ru-RU" sz="1800" i="1" dirty="0" smtClean="0">
                <a:latin typeface="Times New Roman" pitchFamily="18" charset="0"/>
                <a:cs typeface="Times New Roman" pitchFamily="18" charset="0"/>
              </a:rPr>
              <a:t/>
            </a:r>
            <a:br>
              <a:rPr lang="ru-RU" sz="1800" i="1" dirty="0" smtClean="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CF753BBF-8601-43FF-BBAE-2572F5AEDFCF}" type="slidenum">
              <a:rPr lang="ru-RU" smtClean="0"/>
              <a:pPr/>
              <a:t>22</a:t>
            </a:fld>
            <a:endParaRPr lang="ru-R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929718" cy="6715148"/>
          </a:xfrm>
        </p:spPr>
        <p:txBody>
          <a:bodyPr>
            <a:normAutofit/>
          </a:bodyPr>
          <a:lstStyle/>
          <a:p>
            <a:pPr algn="l"/>
            <a:r>
              <a:rPr lang="en-US" sz="2400" i="1" dirty="0" smtClean="0">
                <a:latin typeface="Times New Roman" pitchFamily="18" charset="0"/>
                <a:cs typeface="Times New Roman" pitchFamily="18" charset="0"/>
              </a:rPr>
              <a:t>2.3. Model of key sharing setting (without additive noise).</a:t>
            </a:r>
            <a:br>
              <a:rPr lang="en-US" sz="2400" i="1" dirty="0" smtClean="0">
                <a:latin typeface="Times New Roman" pitchFamily="18" charset="0"/>
                <a:cs typeface="Times New Roman" pitchFamily="18" charset="0"/>
              </a:rPr>
            </a:br>
            <a:r>
              <a:rPr lang="en-US" sz="2800" i="1" dirty="0" smtClean="0">
                <a:latin typeface="Times New Roman" pitchFamily="18" charset="0"/>
                <a:cs typeface="Times New Roman" pitchFamily="18" charset="0"/>
              </a:rPr>
              <a:t/>
            </a:r>
            <a:br>
              <a:rPr lang="en-US" sz="2800" i="1" dirty="0" smtClean="0">
                <a:latin typeface="Times New Roman" pitchFamily="18" charset="0"/>
                <a:cs typeface="Times New Roman" pitchFamily="18" charset="0"/>
              </a:rPr>
            </a:br>
            <a:r>
              <a:rPr lang="en-US" sz="2800" i="1" dirty="0" smtClean="0">
                <a:latin typeface="Times New Roman" pitchFamily="18" charset="0"/>
                <a:cs typeface="Times New Roman" pitchFamily="18" charset="0"/>
              </a:rPr>
              <a:t/>
            </a:r>
            <a:br>
              <a:rPr lang="en-US" sz="2800" i="1" dirty="0" smtClean="0">
                <a:latin typeface="Times New Roman" pitchFamily="18" charset="0"/>
                <a:cs typeface="Times New Roman" pitchFamily="18" charset="0"/>
              </a:rPr>
            </a:br>
            <a:r>
              <a:rPr lang="en-US" sz="2800" i="1" dirty="0" smtClean="0">
                <a:latin typeface="Times New Roman" pitchFamily="18" charset="0"/>
                <a:cs typeface="Times New Roman" pitchFamily="18" charset="0"/>
              </a:rPr>
              <a:t>                    </a:t>
            </a:r>
            <a:br>
              <a:rPr lang="en-US" sz="2800" i="1" dirty="0" smtClean="0">
                <a:latin typeface="Times New Roman" pitchFamily="18" charset="0"/>
                <a:cs typeface="Times New Roman" pitchFamily="18" charset="0"/>
              </a:rPr>
            </a:br>
            <a:r>
              <a:rPr lang="en-US" sz="2800" i="1" dirty="0" smtClean="0">
                <a:latin typeface="Times New Roman" pitchFamily="18" charset="0"/>
                <a:cs typeface="Times New Roman" pitchFamily="18" charset="0"/>
              </a:rPr>
              <a:t/>
            </a:r>
            <a:br>
              <a:rPr lang="en-US" sz="2800" i="1" dirty="0" smtClean="0">
                <a:latin typeface="Times New Roman" pitchFamily="18" charset="0"/>
                <a:cs typeface="Times New Roman" pitchFamily="18" charset="0"/>
              </a:rPr>
            </a:br>
            <a:r>
              <a:rPr lang="en-US" sz="2800" i="1" dirty="0" smtClean="0">
                <a:latin typeface="Times New Roman" pitchFamily="18" charset="0"/>
                <a:cs typeface="Times New Roman" pitchFamily="18" charset="0"/>
              </a:rPr>
              <a:t/>
            </a:r>
            <a:br>
              <a:rPr lang="en-US" sz="2800" i="1" dirty="0" smtClean="0">
                <a:latin typeface="Times New Roman" pitchFamily="18" charset="0"/>
                <a:cs typeface="Times New Roman" pitchFamily="18" charset="0"/>
              </a:rPr>
            </a:br>
            <a:r>
              <a:rPr lang="en-US" sz="2800" i="1" dirty="0" smtClean="0">
                <a:latin typeface="Times New Roman" pitchFamily="18" charset="0"/>
                <a:cs typeface="Times New Roman" pitchFamily="18" charset="0"/>
              </a:rPr>
              <a:t/>
            </a:r>
            <a:br>
              <a:rPr lang="en-US" sz="2800" i="1" dirty="0" smtClean="0">
                <a:latin typeface="Times New Roman" pitchFamily="18" charset="0"/>
                <a:cs typeface="Times New Roman" pitchFamily="18" charset="0"/>
              </a:rPr>
            </a:br>
            <a:r>
              <a:rPr lang="en-US" sz="2800" i="1" dirty="0" smtClean="0">
                <a:latin typeface="Times New Roman" pitchFamily="18" charset="0"/>
                <a:cs typeface="Times New Roman" pitchFamily="18" charset="0"/>
              </a:rPr>
              <a:t/>
            </a:r>
            <a:br>
              <a:rPr lang="en-US" sz="2800" i="1" dirty="0" smtClean="0">
                <a:latin typeface="Times New Roman" pitchFamily="18" charset="0"/>
                <a:cs typeface="Times New Roman" pitchFamily="18" charset="0"/>
              </a:rPr>
            </a:br>
            <a:r>
              <a:rPr lang="en-US" sz="2800" i="1" dirty="0" smtClean="0">
                <a:latin typeface="Times New Roman" pitchFamily="18" charset="0"/>
                <a:cs typeface="Times New Roman" pitchFamily="18" charset="0"/>
              </a:rPr>
              <a:t/>
            </a:r>
            <a:br>
              <a:rPr lang="en-US" sz="2800" i="1" dirty="0" smtClean="0">
                <a:latin typeface="Times New Roman" pitchFamily="18" charset="0"/>
                <a:cs typeface="Times New Roman" pitchFamily="18" charset="0"/>
              </a:rPr>
            </a:br>
            <a:r>
              <a:rPr lang="en-US" sz="2800" i="1" dirty="0" smtClean="0">
                <a:latin typeface="Times New Roman" pitchFamily="18" charset="0"/>
                <a:cs typeface="Times New Roman" pitchFamily="18" charset="0"/>
              </a:rPr>
              <a:t/>
            </a:r>
            <a:br>
              <a:rPr lang="en-US" sz="2800" i="1" dirty="0" smtClean="0">
                <a:latin typeface="Times New Roman" pitchFamily="18" charset="0"/>
                <a:cs typeface="Times New Roman" pitchFamily="18" charset="0"/>
              </a:rPr>
            </a:br>
            <a:r>
              <a:rPr lang="en-US" sz="2800" i="1" dirty="0" smtClean="0">
                <a:latin typeface="Times New Roman" pitchFamily="18" charset="0"/>
                <a:cs typeface="Times New Roman" pitchFamily="18" charset="0"/>
              </a:rPr>
              <a:t/>
            </a:r>
            <a:br>
              <a:rPr lang="en-US" sz="2800" i="1" dirty="0" smtClean="0">
                <a:latin typeface="Times New Roman" pitchFamily="18" charset="0"/>
                <a:cs typeface="Times New Roman" pitchFamily="18" charset="0"/>
              </a:rPr>
            </a:br>
            <a:r>
              <a:rPr lang="en-US" sz="2800" i="1" dirty="0" smtClean="0">
                <a:latin typeface="Times New Roman" pitchFamily="18" charset="0"/>
                <a:cs typeface="Times New Roman" pitchFamily="18" charset="0"/>
              </a:rPr>
              <a:t/>
            </a:r>
            <a:br>
              <a:rPr lang="en-US" sz="2800" i="1" dirty="0" smtClean="0">
                <a:latin typeface="Times New Roman" pitchFamily="18" charset="0"/>
                <a:cs typeface="Times New Roman" pitchFamily="18" charset="0"/>
              </a:rPr>
            </a:br>
            <a:r>
              <a:rPr lang="en-US" sz="2800" i="1" dirty="0" smtClean="0">
                <a:latin typeface="Times New Roman" pitchFamily="18" charset="0"/>
                <a:cs typeface="Times New Roman" pitchFamily="18" charset="0"/>
              </a:rPr>
              <a:t/>
            </a:r>
            <a:br>
              <a:rPr lang="en-US" sz="2800" i="1" dirty="0" smtClean="0">
                <a:latin typeface="Times New Roman" pitchFamily="18" charset="0"/>
                <a:cs typeface="Times New Roman" pitchFamily="18" charset="0"/>
              </a:rPr>
            </a:br>
            <a:r>
              <a:rPr lang="en-US" sz="2800" i="1" dirty="0" smtClean="0">
                <a:latin typeface="Times New Roman" pitchFamily="18" charset="0"/>
                <a:cs typeface="Times New Roman" pitchFamily="18" charset="0"/>
              </a:rPr>
              <a:t/>
            </a:r>
            <a:br>
              <a:rPr lang="en-US" sz="2800" i="1" dirty="0" smtClean="0">
                <a:latin typeface="Times New Roman" pitchFamily="18" charset="0"/>
                <a:cs typeface="Times New Roman" pitchFamily="18" charset="0"/>
              </a:rPr>
            </a:br>
            <a:endParaRPr lang="ru-RU" sz="2800" i="1" dirty="0">
              <a:latin typeface="Times New Roman" pitchFamily="18" charset="0"/>
              <a:cs typeface="Times New Roman" pitchFamily="18" charset="0"/>
            </a:endParaRPr>
          </a:p>
        </p:txBody>
      </p:sp>
      <p:graphicFrame>
        <p:nvGraphicFramePr>
          <p:cNvPr id="27650" name="Object 2"/>
          <p:cNvGraphicFramePr>
            <a:graphicFrameLocks noChangeAspect="1"/>
          </p:cNvGraphicFramePr>
          <p:nvPr/>
        </p:nvGraphicFramePr>
        <p:xfrm>
          <a:off x="712788" y="857232"/>
          <a:ext cx="2528887" cy="1019175"/>
        </p:xfrm>
        <a:graphic>
          <a:graphicData uri="http://schemas.openxmlformats.org/presentationml/2006/ole">
            <p:oleObj spid="_x0000_s27650" name="Формула" r:id="rId3" imgW="901440" imgH="482400" progId="Equation.3">
              <p:embed/>
            </p:oleObj>
          </a:graphicData>
        </a:graphic>
      </p:graphicFrame>
      <p:graphicFrame>
        <p:nvGraphicFramePr>
          <p:cNvPr id="27651" name="Object 3"/>
          <p:cNvGraphicFramePr>
            <a:graphicFrameLocks noChangeAspect="1"/>
          </p:cNvGraphicFramePr>
          <p:nvPr/>
        </p:nvGraphicFramePr>
        <p:xfrm>
          <a:off x="4552950" y="857232"/>
          <a:ext cx="2563813" cy="1019175"/>
        </p:xfrm>
        <a:graphic>
          <a:graphicData uri="http://schemas.openxmlformats.org/presentationml/2006/ole">
            <p:oleObj spid="_x0000_s27651" name="Формула" r:id="rId4" imgW="914400" imgH="482400" progId="Equation.3">
              <p:embed/>
            </p:oleObj>
          </a:graphicData>
        </a:graphic>
      </p:graphicFrame>
      <p:graphicFrame>
        <p:nvGraphicFramePr>
          <p:cNvPr id="27652" name="Object 4"/>
          <p:cNvGraphicFramePr>
            <a:graphicFrameLocks noChangeAspect="1"/>
          </p:cNvGraphicFramePr>
          <p:nvPr/>
        </p:nvGraphicFramePr>
        <p:xfrm>
          <a:off x="498475" y="2317750"/>
          <a:ext cx="320675" cy="457200"/>
        </p:xfrm>
        <a:graphic>
          <a:graphicData uri="http://schemas.openxmlformats.org/presentationml/2006/ole">
            <p:oleObj spid="_x0000_s27652" name="Формула" r:id="rId5" imgW="114120" imgH="215640" progId="Equation.3">
              <p:embed/>
            </p:oleObj>
          </a:graphicData>
        </a:graphic>
      </p:graphicFrame>
      <p:graphicFrame>
        <p:nvGraphicFramePr>
          <p:cNvPr id="27653" name="Object 5"/>
          <p:cNvGraphicFramePr>
            <a:graphicFrameLocks noChangeAspect="1"/>
          </p:cNvGraphicFramePr>
          <p:nvPr/>
        </p:nvGraphicFramePr>
        <p:xfrm>
          <a:off x="1000100" y="1785926"/>
          <a:ext cx="2171700" cy="911225"/>
        </p:xfrm>
        <a:graphic>
          <a:graphicData uri="http://schemas.openxmlformats.org/presentationml/2006/ole">
            <p:oleObj spid="_x0000_s27653" name="Формула" r:id="rId6" imgW="774360" imgH="431640" progId="Equation.3">
              <p:embed/>
            </p:oleObj>
          </a:graphicData>
        </a:graphic>
      </p:graphicFrame>
      <p:graphicFrame>
        <p:nvGraphicFramePr>
          <p:cNvPr id="27654" name="Object 6"/>
          <p:cNvGraphicFramePr>
            <a:graphicFrameLocks noChangeAspect="1"/>
          </p:cNvGraphicFramePr>
          <p:nvPr/>
        </p:nvGraphicFramePr>
        <p:xfrm>
          <a:off x="3214678" y="1785926"/>
          <a:ext cx="2243137" cy="911225"/>
        </p:xfrm>
        <a:graphic>
          <a:graphicData uri="http://schemas.openxmlformats.org/presentationml/2006/ole">
            <p:oleObj spid="_x0000_s27654" name="Формула" r:id="rId7" imgW="799920" imgH="431640" progId="Equation.3">
              <p:embed/>
            </p:oleObj>
          </a:graphicData>
        </a:graphic>
      </p:graphicFrame>
      <p:graphicFrame>
        <p:nvGraphicFramePr>
          <p:cNvPr id="27655" name="Object 7"/>
          <p:cNvGraphicFramePr>
            <a:graphicFrameLocks noChangeAspect="1"/>
          </p:cNvGraphicFramePr>
          <p:nvPr/>
        </p:nvGraphicFramePr>
        <p:xfrm>
          <a:off x="3071813" y="2152643"/>
          <a:ext cx="212725" cy="347663"/>
        </p:xfrm>
        <a:graphic>
          <a:graphicData uri="http://schemas.openxmlformats.org/presentationml/2006/ole">
            <p:oleObj spid="_x0000_s27655" name="Формула" r:id="rId8" imgW="75960" imgH="164880" progId="Equation.3">
              <p:embed/>
            </p:oleObj>
          </a:graphicData>
        </a:graphic>
      </p:graphicFrame>
      <p:graphicFrame>
        <p:nvGraphicFramePr>
          <p:cNvPr id="27656" name="Object 8"/>
          <p:cNvGraphicFramePr>
            <a:graphicFrameLocks noChangeAspect="1"/>
          </p:cNvGraphicFramePr>
          <p:nvPr/>
        </p:nvGraphicFramePr>
        <p:xfrm>
          <a:off x="5359407" y="2143116"/>
          <a:ext cx="212725" cy="347663"/>
        </p:xfrm>
        <a:graphic>
          <a:graphicData uri="http://schemas.openxmlformats.org/presentationml/2006/ole">
            <p:oleObj spid="_x0000_s27656" name="Формула" r:id="rId9" imgW="75960" imgH="164880" progId="Equation.3">
              <p:embed/>
            </p:oleObj>
          </a:graphicData>
        </a:graphic>
      </p:graphicFrame>
      <p:graphicFrame>
        <p:nvGraphicFramePr>
          <p:cNvPr id="27658" name="Object 10"/>
          <p:cNvGraphicFramePr>
            <a:graphicFrameLocks noChangeAspect="1"/>
          </p:cNvGraphicFramePr>
          <p:nvPr/>
        </p:nvGraphicFramePr>
        <p:xfrm>
          <a:off x="5473724" y="1965318"/>
          <a:ext cx="2598738" cy="534988"/>
        </p:xfrm>
        <a:graphic>
          <a:graphicData uri="http://schemas.openxmlformats.org/presentationml/2006/ole">
            <p:oleObj spid="_x0000_s27658" name="Формула" r:id="rId10" imgW="927000" imgH="253800" progId="Equation.3">
              <p:embed/>
            </p:oleObj>
          </a:graphicData>
        </a:graphic>
      </p:graphicFrame>
      <p:graphicFrame>
        <p:nvGraphicFramePr>
          <p:cNvPr id="27659" name="Object 11"/>
          <p:cNvGraphicFramePr>
            <a:graphicFrameLocks noChangeAspect="1"/>
          </p:cNvGraphicFramePr>
          <p:nvPr/>
        </p:nvGraphicFramePr>
        <p:xfrm>
          <a:off x="552450" y="2643182"/>
          <a:ext cx="2349500" cy="508000"/>
        </p:xfrm>
        <a:graphic>
          <a:graphicData uri="http://schemas.openxmlformats.org/presentationml/2006/ole">
            <p:oleObj spid="_x0000_s27659" name="Формула" r:id="rId11" imgW="838080" imgH="241200" progId="Equation.3">
              <p:embed/>
            </p:oleObj>
          </a:graphicData>
        </a:graphic>
      </p:graphicFrame>
      <p:graphicFrame>
        <p:nvGraphicFramePr>
          <p:cNvPr id="27666" name="Object 18"/>
          <p:cNvGraphicFramePr>
            <a:graphicFrameLocks noChangeAspect="1"/>
          </p:cNvGraphicFramePr>
          <p:nvPr/>
        </p:nvGraphicFramePr>
        <p:xfrm>
          <a:off x="0" y="3214686"/>
          <a:ext cx="2420938" cy="509587"/>
        </p:xfrm>
        <a:graphic>
          <a:graphicData uri="http://schemas.openxmlformats.org/presentationml/2006/ole">
            <p:oleObj spid="_x0000_s27666" name="Формула" r:id="rId12" imgW="863280" imgH="241200" progId="Equation.3">
              <p:embed/>
            </p:oleObj>
          </a:graphicData>
        </a:graphic>
      </p:graphicFrame>
      <p:graphicFrame>
        <p:nvGraphicFramePr>
          <p:cNvPr id="27667" name="Object 19"/>
          <p:cNvGraphicFramePr>
            <a:graphicFrameLocks noChangeAspect="1"/>
          </p:cNvGraphicFramePr>
          <p:nvPr/>
        </p:nvGraphicFramePr>
        <p:xfrm>
          <a:off x="2328864" y="3179765"/>
          <a:ext cx="2457450" cy="534987"/>
        </p:xfrm>
        <a:graphic>
          <a:graphicData uri="http://schemas.openxmlformats.org/presentationml/2006/ole">
            <p:oleObj spid="_x0000_s27667" name="Формула" r:id="rId13" imgW="876240" imgH="253800" progId="Equation.3">
              <p:embed/>
            </p:oleObj>
          </a:graphicData>
        </a:graphic>
      </p:graphicFrame>
      <p:graphicFrame>
        <p:nvGraphicFramePr>
          <p:cNvPr id="27670" name="Object 22"/>
          <p:cNvGraphicFramePr>
            <a:graphicFrameLocks noChangeAspect="1"/>
          </p:cNvGraphicFramePr>
          <p:nvPr/>
        </p:nvGraphicFramePr>
        <p:xfrm>
          <a:off x="5857884" y="3165473"/>
          <a:ext cx="3214710" cy="549279"/>
        </p:xfrm>
        <a:graphic>
          <a:graphicData uri="http://schemas.openxmlformats.org/presentationml/2006/ole">
            <p:oleObj spid="_x0000_s27670" name="Формула" r:id="rId14" imgW="1307880" imgH="253800" progId="Equation.3">
              <p:embed/>
            </p:oleObj>
          </a:graphicData>
        </a:graphic>
      </p:graphicFrame>
      <p:sp>
        <p:nvSpPr>
          <p:cNvPr id="24" name="TextBox 23"/>
          <p:cNvSpPr txBox="1"/>
          <p:nvPr/>
        </p:nvSpPr>
        <p:spPr>
          <a:xfrm>
            <a:off x="142844" y="3786190"/>
            <a:ext cx="8929718" cy="2862322"/>
          </a:xfrm>
          <a:prstGeom prst="rect">
            <a:avLst/>
          </a:prstGeom>
          <a:noFill/>
        </p:spPr>
        <p:txBody>
          <a:bodyPr wrap="square" rtlCol="0">
            <a:spAutoFit/>
          </a:bodyPr>
          <a:lstStyle/>
          <a:p>
            <a:r>
              <a:rPr lang="en-US" dirty="0" smtClean="0">
                <a:latin typeface="Times New Roman" pitchFamily="18" charset="0"/>
                <a:cs typeface="Times New Roman" pitchFamily="18" charset="0"/>
              </a:rPr>
              <a:t>Here                    are the key j-</a:t>
            </a:r>
            <a:r>
              <a:rPr lang="en-US" dirty="0" err="1" smtClean="0">
                <a:latin typeface="Times New Roman" pitchFamily="18" charset="0"/>
                <a:cs typeface="Times New Roman" pitchFamily="18" charset="0"/>
              </a:rPr>
              <a:t>th</a:t>
            </a:r>
            <a:r>
              <a:rPr lang="en-US" dirty="0" smtClean="0">
                <a:latin typeface="Times New Roman" pitchFamily="18" charset="0"/>
                <a:cs typeface="Times New Roman" pitchFamily="18" charset="0"/>
              </a:rPr>
              <a:t> bits of legal users and eavesdropper, respectively, </a:t>
            </a:r>
          </a:p>
          <a:p>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                are </a:t>
            </a:r>
            <a:r>
              <a:rPr lang="en-US" dirty="0" err="1" smtClean="0">
                <a:latin typeface="Times New Roman" pitchFamily="18" charset="0"/>
                <a:cs typeface="Times New Roman" pitchFamily="18" charset="0"/>
              </a:rPr>
              <a:t>quadrature</a:t>
            </a:r>
            <a:r>
              <a:rPr lang="en-US" dirty="0" smtClean="0">
                <a:latin typeface="Times New Roman" pitchFamily="18" charset="0"/>
                <a:cs typeface="Times New Roman" pitchFamily="18" charset="0"/>
              </a:rPr>
              <a:t> components of j-</a:t>
            </a:r>
            <a:r>
              <a:rPr lang="en-US" dirty="0" err="1" smtClean="0">
                <a:latin typeface="Times New Roman" pitchFamily="18" charset="0"/>
                <a:cs typeface="Times New Roman" pitchFamily="18" charset="0"/>
              </a:rPr>
              <a:t>th</a:t>
            </a:r>
            <a:r>
              <a:rPr lang="en-US" dirty="0" smtClean="0">
                <a:latin typeface="Times New Roman" pitchFamily="18" charset="0"/>
                <a:cs typeface="Times New Roman" pitchFamily="18" charset="0"/>
              </a:rPr>
              <a:t> RSSI of legal users and eavesdropper, respectively</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the attenuations on the </a:t>
            </a:r>
            <a:r>
              <a:rPr lang="en-US" dirty="0" err="1" smtClean="0">
                <a:latin typeface="Times New Roman" pitchFamily="18" charset="0"/>
                <a:cs typeface="Times New Roman" pitchFamily="18" charset="0"/>
              </a:rPr>
              <a:t>i-th</a:t>
            </a:r>
            <a:r>
              <a:rPr lang="en-US" dirty="0" smtClean="0">
                <a:latin typeface="Times New Roman" pitchFamily="18" charset="0"/>
                <a:cs typeface="Times New Roman" pitchFamily="18" charset="0"/>
              </a:rPr>
              <a:t> beam of legal user and eavesdropper, respectively,</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the  number of beams (</a:t>
            </a:r>
            <a:r>
              <a:rPr lang="en-US" dirty="0" err="1" smtClean="0">
                <a:latin typeface="Times New Roman" pitchFamily="18" charset="0"/>
                <a:cs typeface="Times New Roman" pitchFamily="18" charset="0"/>
              </a:rPr>
              <a:t>pathes</a:t>
            </a:r>
            <a:r>
              <a:rPr lang="en-US" dirty="0" smtClean="0">
                <a:latin typeface="Times New Roman" pitchFamily="18" charset="0"/>
                <a:cs typeface="Times New Roman" pitchFamily="18" charset="0"/>
              </a:rPr>
              <a:t> of wave propagations)</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the radiation coefficients of the ESPAR-like system on the </a:t>
            </a:r>
            <a:r>
              <a:rPr lang="en-US" dirty="0" err="1" smtClean="0">
                <a:latin typeface="Times New Roman" pitchFamily="18" charset="0"/>
                <a:cs typeface="Times New Roman" pitchFamily="18" charset="0"/>
              </a:rPr>
              <a:t>i-th</a:t>
            </a:r>
            <a:r>
              <a:rPr lang="en-US" dirty="0" smtClean="0">
                <a:latin typeface="Times New Roman" pitchFamily="18" charset="0"/>
                <a:cs typeface="Times New Roman" pitchFamily="18" charset="0"/>
              </a:rPr>
              <a:t> beam in the j-</a:t>
            </a:r>
            <a:r>
              <a:rPr lang="en-US" dirty="0" err="1" smtClean="0">
                <a:latin typeface="Times New Roman" pitchFamily="18" charset="0"/>
                <a:cs typeface="Times New Roman" pitchFamily="18" charset="0"/>
              </a:rPr>
              <a:t>th</a:t>
            </a:r>
            <a:r>
              <a:rPr lang="en-US" dirty="0" smtClean="0">
                <a:latin typeface="Times New Roman" pitchFamily="18" charset="0"/>
                <a:cs typeface="Times New Roman" pitchFamily="18" charset="0"/>
              </a:rPr>
              <a:t>      packet for legal user and eavesdropper, respectively.</a:t>
            </a:r>
            <a:endParaRPr lang="ru-RU" dirty="0">
              <a:latin typeface="Times New Roman" pitchFamily="18" charset="0"/>
              <a:cs typeface="Times New Roman" pitchFamily="18" charset="0"/>
            </a:endParaRPr>
          </a:p>
        </p:txBody>
      </p:sp>
      <p:graphicFrame>
        <p:nvGraphicFramePr>
          <p:cNvPr id="27671" name="Object 23"/>
          <p:cNvGraphicFramePr>
            <a:graphicFrameLocks noChangeAspect="1"/>
          </p:cNvGraphicFramePr>
          <p:nvPr/>
        </p:nvGraphicFramePr>
        <p:xfrm>
          <a:off x="785786" y="3714752"/>
          <a:ext cx="968375" cy="522287"/>
        </p:xfrm>
        <a:graphic>
          <a:graphicData uri="http://schemas.openxmlformats.org/presentationml/2006/ole">
            <p:oleObj spid="_x0000_s27671" name="Формула" r:id="rId15" imgW="393480" imgH="241200" progId="Equation.3">
              <p:embed/>
            </p:oleObj>
          </a:graphicData>
        </a:graphic>
      </p:graphicFrame>
      <p:graphicFrame>
        <p:nvGraphicFramePr>
          <p:cNvPr id="27672" name="Object 24"/>
          <p:cNvGraphicFramePr>
            <a:graphicFrameLocks noChangeAspect="1"/>
          </p:cNvGraphicFramePr>
          <p:nvPr/>
        </p:nvGraphicFramePr>
        <p:xfrm>
          <a:off x="214282" y="4264035"/>
          <a:ext cx="936625" cy="522287"/>
        </p:xfrm>
        <a:graphic>
          <a:graphicData uri="http://schemas.openxmlformats.org/presentationml/2006/ole">
            <p:oleObj spid="_x0000_s27672" name="Формула" r:id="rId16" imgW="380880" imgH="241200" progId="Equation.3">
              <p:embed/>
            </p:oleObj>
          </a:graphicData>
        </a:graphic>
      </p:graphicFrame>
      <p:graphicFrame>
        <p:nvGraphicFramePr>
          <p:cNvPr id="27674" name="Object 26"/>
          <p:cNvGraphicFramePr>
            <a:graphicFrameLocks noChangeAspect="1"/>
          </p:cNvGraphicFramePr>
          <p:nvPr/>
        </p:nvGraphicFramePr>
        <p:xfrm>
          <a:off x="142844" y="4857760"/>
          <a:ext cx="1281112" cy="482600"/>
        </p:xfrm>
        <a:graphic>
          <a:graphicData uri="http://schemas.openxmlformats.org/presentationml/2006/ole">
            <p:oleObj spid="_x0000_s27674" name="Формула" r:id="rId17" imgW="457200" imgH="228600" progId="Equation.3">
              <p:embed/>
            </p:oleObj>
          </a:graphicData>
        </a:graphic>
      </p:graphicFrame>
      <p:graphicFrame>
        <p:nvGraphicFramePr>
          <p:cNvPr id="27675" name="Object 27"/>
          <p:cNvGraphicFramePr>
            <a:graphicFrameLocks noChangeAspect="1"/>
          </p:cNvGraphicFramePr>
          <p:nvPr/>
        </p:nvGraphicFramePr>
        <p:xfrm>
          <a:off x="285720" y="5429264"/>
          <a:ext cx="709612" cy="349250"/>
        </p:xfrm>
        <a:graphic>
          <a:graphicData uri="http://schemas.openxmlformats.org/presentationml/2006/ole">
            <p:oleObj spid="_x0000_s27675" name="Формула" r:id="rId18" imgW="253800" imgH="164880" progId="Equation.3">
              <p:embed/>
            </p:oleObj>
          </a:graphicData>
        </a:graphic>
      </p:graphicFrame>
      <p:graphicFrame>
        <p:nvGraphicFramePr>
          <p:cNvPr id="27676" name="Object 28"/>
          <p:cNvGraphicFramePr>
            <a:graphicFrameLocks noChangeAspect="1"/>
          </p:cNvGraphicFramePr>
          <p:nvPr/>
        </p:nvGraphicFramePr>
        <p:xfrm>
          <a:off x="142844" y="5894409"/>
          <a:ext cx="1423988" cy="534987"/>
        </p:xfrm>
        <a:graphic>
          <a:graphicData uri="http://schemas.openxmlformats.org/presentationml/2006/ole">
            <p:oleObj spid="_x0000_s27676" name="Формула" r:id="rId19" imgW="507960" imgH="253800" progId="Equation.3">
              <p:embed/>
            </p:oleObj>
          </a:graphicData>
        </a:graphic>
      </p:graphicFrame>
      <p:graphicFrame>
        <p:nvGraphicFramePr>
          <p:cNvPr id="27677" name="Object 29"/>
          <p:cNvGraphicFramePr>
            <a:graphicFrameLocks noChangeAspect="1"/>
          </p:cNvGraphicFramePr>
          <p:nvPr/>
        </p:nvGraphicFramePr>
        <p:xfrm>
          <a:off x="8502681" y="1142984"/>
          <a:ext cx="569913" cy="428625"/>
        </p:xfrm>
        <a:graphic>
          <a:graphicData uri="http://schemas.openxmlformats.org/presentationml/2006/ole">
            <p:oleObj spid="_x0000_s27677" name="Формула" r:id="rId20" imgW="203040" imgH="203040" progId="Equation.3">
              <p:embed/>
            </p:oleObj>
          </a:graphicData>
        </a:graphic>
      </p:graphicFrame>
      <p:graphicFrame>
        <p:nvGraphicFramePr>
          <p:cNvPr id="27678" name="Object 30"/>
          <p:cNvGraphicFramePr>
            <a:graphicFrameLocks noChangeAspect="1"/>
          </p:cNvGraphicFramePr>
          <p:nvPr/>
        </p:nvGraphicFramePr>
        <p:xfrm>
          <a:off x="8501090" y="2071681"/>
          <a:ext cx="641350" cy="428625"/>
        </p:xfrm>
        <a:graphic>
          <a:graphicData uri="http://schemas.openxmlformats.org/presentationml/2006/ole">
            <p:oleObj spid="_x0000_s27678" name="Формула" r:id="rId21" imgW="228600" imgH="203040" progId="Equation.3">
              <p:embed/>
            </p:oleObj>
          </a:graphicData>
        </a:graphic>
      </p:graphicFrame>
      <p:sp>
        <p:nvSpPr>
          <p:cNvPr id="30" name="TextBox 29"/>
          <p:cNvSpPr txBox="1"/>
          <p:nvPr/>
        </p:nvSpPr>
        <p:spPr>
          <a:xfrm>
            <a:off x="1928794" y="1428736"/>
            <a:ext cx="3357586" cy="369332"/>
          </a:xfrm>
          <a:prstGeom prst="rect">
            <a:avLst/>
          </a:prstGeom>
          <a:noFill/>
        </p:spPr>
        <p:txBody>
          <a:bodyPr wrap="square" rtlCol="0">
            <a:spAutoFit/>
          </a:bodyPr>
          <a:lstStyle/>
          <a:p>
            <a:r>
              <a:rPr lang="en-US" dirty="0" smtClean="0">
                <a:latin typeface="Times New Roman" pitchFamily="18" charset="0"/>
                <a:cs typeface="Times New Roman" pitchFamily="18" charset="0"/>
              </a:rPr>
              <a:t>otherwise</a:t>
            </a:r>
            <a:endParaRPr lang="ru-RU" dirty="0">
              <a:latin typeface="Times New Roman" pitchFamily="18" charset="0"/>
              <a:cs typeface="Times New Roman" pitchFamily="18" charset="0"/>
            </a:endParaRPr>
          </a:p>
        </p:txBody>
      </p:sp>
      <p:sp>
        <p:nvSpPr>
          <p:cNvPr id="31" name="TextBox 30"/>
          <p:cNvSpPr txBox="1"/>
          <p:nvPr/>
        </p:nvSpPr>
        <p:spPr>
          <a:xfrm>
            <a:off x="5786446" y="1428736"/>
            <a:ext cx="3357586" cy="369332"/>
          </a:xfrm>
          <a:prstGeom prst="rect">
            <a:avLst/>
          </a:prstGeom>
          <a:noFill/>
        </p:spPr>
        <p:txBody>
          <a:bodyPr wrap="square" rtlCol="0">
            <a:spAutoFit/>
          </a:bodyPr>
          <a:lstStyle/>
          <a:p>
            <a:r>
              <a:rPr lang="en-US" dirty="0" smtClean="0">
                <a:latin typeface="Times New Roman" pitchFamily="18" charset="0"/>
                <a:cs typeface="Times New Roman" pitchFamily="18" charset="0"/>
              </a:rPr>
              <a:t>otherwise</a:t>
            </a:r>
            <a:endParaRPr lang="ru-RU" dirty="0">
              <a:latin typeface="Times New Roman" pitchFamily="18" charset="0"/>
              <a:cs typeface="Times New Roman" pitchFamily="18" charset="0"/>
            </a:endParaRPr>
          </a:p>
        </p:txBody>
      </p:sp>
      <p:sp>
        <p:nvSpPr>
          <p:cNvPr id="32" name="TextBox 31"/>
          <p:cNvSpPr txBox="1"/>
          <p:nvPr/>
        </p:nvSpPr>
        <p:spPr>
          <a:xfrm>
            <a:off x="214282" y="2071678"/>
            <a:ext cx="3357586" cy="369332"/>
          </a:xfrm>
          <a:prstGeom prst="rect">
            <a:avLst/>
          </a:prstGeom>
          <a:noFill/>
        </p:spPr>
        <p:txBody>
          <a:bodyPr wrap="square" rtlCol="0">
            <a:spAutoFit/>
          </a:bodyPr>
          <a:lstStyle/>
          <a:p>
            <a:r>
              <a:rPr lang="en-US" dirty="0" smtClean="0">
                <a:latin typeface="Times New Roman" pitchFamily="18" charset="0"/>
                <a:cs typeface="Times New Roman" pitchFamily="18" charset="0"/>
              </a:rPr>
              <a:t>where</a:t>
            </a:r>
            <a:endParaRPr lang="ru-RU" dirty="0">
              <a:latin typeface="Times New Roman" pitchFamily="18" charset="0"/>
              <a:cs typeface="Times New Roman" pitchFamily="18" charset="0"/>
            </a:endParaRPr>
          </a:p>
        </p:txBody>
      </p:sp>
      <p:sp>
        <p:nvSpPr>
          <p:cNvPr id="33" name="TextBox 32"/>
          <p:cNvSpPr txBox="1"/>
          <p:nvPr/>
        </p:nvSpPr>
        <p:spPr>
          <a:xfrm>
            <a:off x="2786050" y="2702478"/>
            <a:ext cx="535785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correlation matrices which are given</a:t>
            </a:r>
            <a:endParaRPr lang="ru-RU" dirty="0">
              <a:latin typeface="Times New Roman" pitchFamily="18" charset="0"/>
              <a:cs typeface="Times New Roman" pitchFamily="18" charset="0"/>
            </a:endParaRPr>
          </a:p>
        </p:txBody>
      </p:sp>
      <p:sp>
        <p:nvSpPr>
          <p:cNvPr id="34" name="TextBox 33"/>
          <p:cNvSpPr txBox="1"/>
          <p:nvPr/>
        </p:nvSpPr>
        <p:spPr>
          <a:xfrm>
            <a:off x="4786314" y="3273982"/>
            <a:ext cx="3357586" cy="369332"/>
          </a:xfrm>
          <a:prstGeom prst="rect">
            <a:avLst/>
          </a:prstGeom>
          <a:noFill/>
        </p:spPr>
        <p:txBody>
          <a:bodyPr wrap="square" rtlCol="0">
            <a:spAutoFit/>
          </a:bodyPr>
          <a:lstStyle/>
          <a:p>
            <a:r>
              <a:rPr lang="en-US" dirty="0" smtClean="0">
                <a:latin typeface="Times New Roman" pitchFamily="18" charset="0"/>
                <a:cs typeface="Times New Roman" pitchFamily="18" charset="0"/>
              </a:rPr>
              <a:t>on index</a:t>
            </a:r>
            <a:endParaRPr lang="ru-RU" dirty="0">
              <a:latin typeface="Times New Roman" pitchFamily="18" charset="0"/>
              <a:cs typeface="Times New Roman" pitchFamily="18" charset="0"/>
            </a:endParaRPr>
          </a:p>
        </p:txBody>
      </p:sp>
      <p:sp>
        <p:nvSpPr>
          <p:cNvPr id="28" name="Номер слайда 27"/>
          <p:cNvSpPr>
            <a:spLocks noGrp="1"/>
          </p:cNvSpPr>
          <p:nvPr>
            <p:ph type="sldNum" sz="quarter" idx="12"/>
          </p:nvPr>
        </p:nvSpPr>
        <p:spPr/>
        <p:txBody>
          <a:bodyPr/>
          <a:lstStyle/>
          <a:p>
            <a:fld id="{CF753BBF-8601-43FF-BBAE-2572F5AEDFCF}" type="slidenum">
              <a:rPr lang="ru-RU" smtClean="0"/>
              <a:pPr/>
              <a:t>23</a:t>
            </a:fld>
            <a:endParaRPr lang="ru-R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285728"/>
            <a:ext cx="8286808" cy="6832640"/>
          </a:xfrm>
          <a:prstGeom prst="rect">
            <a:avLst/>
          </a:prstGeom>
          <a:noFill/>
        </p:spPr>
        <p:txBody>
          <a:bodyPr wrap="square" rtlCol="0">
            <a:spAutoFit/>
          </a:bodyPr>
          <a:lstStyle/>
          <a:p>
            <a:r>
              <a:rPr lang="en-US" sz="2000" i="1" dirty="0" smtClean="0">
                <a:latin typeface="Times New Roman" pitchFamily="18" charset="0"/>
                <a:cs typeface="Times New Roman" pitchFamily="18" charset="0"/>
              </a:rPr>
              <a:t>Assumption:</a:t>
            </a:r>
            <a:r>
              <a:rPr lang="en-US" dirty="0" smtClean="0">
                <a:latin typeface="Times New Roman" pitchFamily="18" charset="0"/>
                <a:cs typeface="Times New Roman" pitchFamily="18" charset="0"/>
              </a:rPr>
              <a:t>                                    and model (1),(2) are public.</a:t>
            </a:r>
          </a:p>
          <a:p>
            <a:endParaRPr lang="en-US" dirty="0" smtClean="0">
              <a:latin typeface="Times New Roman" pitchFamily="18" charset="0"/>
              <a:cs typeface="Times New Roman" pitchFamily="18" charset="0"/>
            </a:endParaRPr>
          </a:p>
          <a:p>
            <a:r>
              <a:rPr lang="en-US" sz="2000" i="1" dirty="0" smtClean="0">
                <a:latin typeface="Times New Roman" pitchFamily="18" charset="0"/>
                <a:cs typeface="Times New Roman" pitchFamily="18" charset="0"/>
              </a:rPr>
              <a:t>Particular case:                           </a:t>
            </a:r>
            <a:r>
              <a:rPr lang="en-US" dirty="0" smtClean="0">
                <a:latin typeface="Times New Roman" pitchFamily="18" charset="0"/>
                <a:cs typeface="Times New Roman" pitchFamily="18" charset="0"/>
              </a:rPr>
              <a:t>(if an eavesdropper is located near the legal user)</a:t>
            </a:r>
          </a:p>
          <a:p>
            <a:endParaRPr lang="en-US" dirty="0" smtClean="0">
              <a:latin typeface="Times New Roman" pitchFamily="18" charset="0"/>
              <a:cs typeface="Times New Roman" pitchFamily="18" charset="0"/>
            </a:endParaRPr>
          </a:p>
          <a:p>
            <a:r>
              <a:rPr lang="en-US" sz="2000" i="1" dirty="0" smtClean="0">
                <a:latin typeface="Times New Roman" pitchFamily="18" charset="0"/>
                <a:cs typeface="Times New Roman" pitchFamily="18" charset="0"/>
              </a:rPr>
              <a:t>Correlation coefficient (general case):</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sz="2000" i="1" dirty="0" smtClean="0">
                <a:latin typeface="Times New Roman" pitchFamily="18" charset="0"/>
                <a:cs typeface="Times New Roman" pitchFamily="18" charset="0"/>
              </a:rPr>
              <a:t>Particular case:</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where </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If                         , then we get by (4) that                                        (nothing security)</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If                     , then                                         in general. In a particular case when  </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 then                                                                           if </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N.B. (“Paradox” 1)      </a:t>
            </a:r>
          </a:p>
          <a:p>
            <a:r>
              <a:rPr lang="en-US"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graphicFrame>
        <p:nvGraphicFramePr>
          <p:cNvPr id="28674" name="Object 2"/>
          <p:cNvGraphicFramePr>
            <a:graphicFrameLocks noChangeAspect="1"/>
          </p:cNvGraphicFramePr>
          <p:nvPr/>
        </p:nvGraphicFramePr>
        <p:xfrm>
          <a:off x="1865307" y="249219"/>
          <a:ext cx="1992313" cy="536575"/>
        </p:xfrm>
        <a:graphic>
          <a:graphicData uri="http://schemas.openxmlformats.org/presentationml/2006/ole">
            <p:oleObj spid="_x0000_s28674" name="Формула" r:id="rId3" imgW="711000" imgH="253800" progId="Equation.3">
              <p:embed/>
            </p:oleObj>
          </a:graphicData>
        </a:graphic>
      </p:graphicFrame>
      <p:graphicFrame>
        <p:nvGraphicFramePr>
          <p:cNvPr id="28675" name="Object 3"/>
          <p:cNvGraphicFramePr>
            <a:graphicFrameLocks noChangeAspect="1"/>
          </p:cNvGraphicFramePr>
          <p:nvPr/>
        </p:nvGraphicFramePr>
        <p:xfrm>
          <a:off x="2362194" y="785794"/>
          <a:ext cx="1352550" cy="534987"/>
        </p:xfrm>
        <a:graphic>
          <a:graphicData uri="http://schemas.openxmlformats.org/presentationml/2006/ole">
            <p:oleObj spid="_x0000_s28675" name="Формула" r:id="rId4" imgW="482400" imgH="253800" progId="Equation.3">
              <p:embed/>
            </p:oleObj>
          </a:graphicData>
        </a:graphic>
      </p:graphicFrame>
      <p:graphicFrame>
        <p:nvGraphicFramePr>
          <p:cNvPr id="28676" name="Object 4"/>
          <p:cNvGraphicFramePr>
            <a:graphicFrameLocks noChangeAspect="1"/>
          </p:cNvGraphicFramePr>
          <p:nvPr/>
        </p:nvGraphicFramePr>
        <p:xfrm>
          <a:off x="2676525" y="1571625"/>
          <a:ext cx="4292600" cy="1122363"/>
        </p:xfrm>
        <a:graphic>
          <a:graphicData uri="http://schemas.openxmlformats.org/presentationml/2006/ole">
            <p:oleObj spid="_x0000_s28676" name="Формула" r:id="rId5" imgW="1968480" imgH="533160" progId="Equation.3">
              <p:embed/>
            </p:oleObj>
          </a:graphicData>
        </a:graphic>
      </p:graphicFrame>
      <p:graphicFrame>
        <p:nvGraphicFramePr>
          <p:cNvPr id="28677" name="Object 5"/>
          <p:cNvGraphicFramePr>
            <a:graphicFrameLocks noChangeAspect="1"/>
          </p:cNvGraphicFramePr>
          <p:nvPr/>
        </p:nvGraphicFramePr>
        <p:xfrm>
          <a:off x="1930400" y="2655888"/>
          <a:ext cx="5516563" cy="1122362"/>
        </p:xfrm>
        <a:graphic>
          <a:graphicData uri="http://schemas.openxmlformats.org/presentationml/2006/ole">
            <p:oleObj spid="_x0000_s28677" name="Формула" r:id="rId6" imgW="1968480" imgH="533160" progId="Equation.3">
              <p:embed/>
            </p:oleObj>
          </a:graphicData>
        </a:graphic>
      </p:graphicFrame>
      <p:graphicFrame>
        <p:nvGraphicFramePr>
          <p:cNvPr id="28678" name="Object 6"/>
          <p:cNvGraphicFramePr>
            <a:graphicFrameLocks noChangeAspect="1"/>
          </p:cNvGraphicFramePr>
          <p:nvPr/>
        </p:nvGraphicFramePr>
        <p:xfrm>
          <a:off x="1379558" y="3903669"/>
          <a:ext cx="6192838" cy="454025"/>
        </p:xfrm>
        <a:graphic>
          <a:graphicData uri="http://schemas.openxmlformats.org/presentationml/2006/ole">
            <p:oleObj spid="_x0000_s28678" name="Формула" r:id="rId7" imgW="2209680" imgH="215640" progId="Equation.3">
              <p:embed/>
            </p:oleObj>
          </a:graphicData>
        </a:graphic>
      </p:graphicFrame>
      <p:graphicFrame>
        <p:nvGraphicFramePr>
          <p:cNvPr id="28679" name="Object 7"/>
          <p:cNvGraphicFramePr>
            <a:graphicFrameLocks noChangeAspect="1"/>
          </p:cNvGraphicFramePr>
          <p:nvPr/>
        </p:nvGraphicFramePr>
        <p:xfrm>
          <a:off x="928688" y="4510097"/>
          <a:ext cx="1211262" cy="347663"/>
        </p:xfrm>
        <a:graphic>
          <a:graphicData uri="http://schemas.openxmlformats.org/presentationml/2006/ole">
            <p:oleObj spid="_x0000_s28679" name="Формула" r:id="rId8" imgW="431640" imgH="164880" progId="Equation.3">
              <p:embed/>
            </p:oleObj>
          </a:graphicData>
        </a:graphic>
      </p:graphicFrame>
      <p:graphicFrame>
        <p:nvGraphicFramePr>
          <p:cNvPr id="28680" name="Object 8"/>
          <p:cNvGraphicFramePr>
            <a:graphicFrameLocks noChangeAspect="1"/>
          </p:cNvGraphicFramePr>
          <p:nvPr/>
        </p:nvGraphicFramePr>
        <p:xfrm>
          <a:off x="4357686" y="4492636"/>
          <a:ext cx="2241550" cy="508000"/>
        </p:xfrm>
        <a:graphic>
          <a:graphicData uri="http://schemas.openxmlformats.org/presentationml/2006/ole">
            <p:oleObj spid="_x0000_s28680" name="Формула" r:id="rId9" imgW="799920" imgH="241200" progId="Equation.3">
              <p:embed/>
            </p:oleObj>
          </a:graphicData>
        </a:graphic>
      </p:graphicFrame>
      <p:graphicFrame>
        <p:nvGraphicFramePr>
          <p:cNvPr id="28681" name="Object 9"/>
          <p:cNvGraphicFramePr>
            <a:graphicFrameLocks noChangeAspect="1"/>
          </p:cNvGraphicFramePr>
          <p:nvPr/>
        </p:nvGraphicFramePr>
        <p:xfrm>
          <a:off x="8429652" y="1857367"/>
          <a:ext cx="604837" cy="428625"/>
        </p:xfrm>
        <a:graphic>
          <a:graphicData uri="http://schemas.openxmlformats.org/presentationml/2006/ole">
            <p:oleObj spid="_x0000_s28681" name="Формула" r:id="rId10" imgW="215640" imgH="203040" progId="Equation.3">
              <p:embed/>
            </p:oleObj>
          </a:graphicData>
        </a:graphic>
      </p:graphicFrame>
      <p:graphicFrame>
        <p:nvGraphicFramePr>
          <p:cNvPr id="28682" name="Object 10"/>
          <p:cNvGraphicFramePr>
            <a:graphicFrameLocks noChangeAspect="1"/>
          </p:cNvGraphicFramePr>
          <p:nvPr/>
        </p:nvGraphicFramePr>
        <p:xfrm>
          <a:off x="8431244" y="3071813"/>
          <a:ext cx="641350" cy="428625"/>
        </p:xfrm>
        <a:graphic>
          <a:graphicData uri="http://schemas.openxmlformats.org/presentationml/2006/ole">
            <p:oleObj spid="_x0000_s28682" name="Формула" r:id="rId11" imgW="228600" imgH="203040" progId="Equation.3">
              <p:embed/>
            </p:oleObj>
          </a:graphicData>
        </a:graphic>
      </p:graphicFrame>
      <p:graphicFrame>
        <p:nvGraphicFramePr>
          <p:cNvPr id="28683" name="Object 11"/>
          <p:cNvGraphicFramePr>
            <a:graphicFrameLocks noChangeAspect="1"/>
          </p:cNvGraphicFramePr>
          <p:nvPr/>
        </p:nvGraphicFramePr>
        <p:xfrm>
          <a:off x="857224" y="5081601"/>
          <a:ext cx="1211262" cy="347663"/>
        </p:xfrm>
        <a:graphic>
          <a:graphicData uri="http://schemas.openxmlformats.org/presentationml/2006/ole">
            <p:oleObj spid="_x0000_s28683" name="Формула" r:id="rId12" imgW="431640" imgH="164880" progId="Equation.3">
              <p:embed/>
            </p:oleObj>
          </a:graphicData>
        </a:graphic>
      </p:graphicFrame>
      <p:graphicFrame>
        <p:nvGraphicFramePr>
          <p:cNvPr id="28684" name="Object 12"/>
          <p:cNvGraphicFramePr>
            <a:graphicFrameLocks noChangeAspect="1"/>
          </p:cNvGraphicFramePr>
          <p:nvPr/>
        </p:nvGraphicFramePr>
        <p:xfrm>
          <a:off x="2428860" y="4983177"/>
          <a:ext cx="2384425" cy="588963"/>
        </p:xfrm>
        <a:graphic>
          <a:graphicData uri="http://schemas.openxmlformats.org/presentationml/2006/ole">
            <p:oleObj spid="_x0000_s28684" name="Формула" r:id="rId13" imgW="850680" imgH="279360" progId="Equation.3">
              <p:embed/>
            </p:oleObj>
          </a:graphicData>
        </a:graphic>
      </p:graphicFrame>
      <p:graphicFrame>
        <p:nvGraphicFramePr>
          <p:cNvPr id="28686" name="Object 14"/>
          <p:cNvGraphicFramePr>
            <a:graphicFrameLocks noChangeAspect="1"/>
          </p:cNvGraphicFramePr>
          <p:nvPr/>
        </p:nvGraphicFramePr>
        <p:xfrm>
          <a:off x="557213" y="5572125"/>
          <a:ext cx="1246187" cy="454025"/>
        </p:xfrm>
        <a:graphic>
          <a:graphicData uri="http://schemas.openxmlformats.org/presentationml/2006/ole">
            <p:oleObj spid="_x0000_s28686" name="Формула" r:id="rId14" imgW="444240" imgH="215640" progId="Equation.3">
              <p:embed/>
            </p:oleObj>
          </a:graphicData>
        </a:graphic>
      </p:graphicFrame>
      <p:graphicFrame>
        <p:nvGraphicFramePr>
          <p:cNvPr id="28687" name="Object 15"/>
          <p:cNvGraphicFramePr>
            <a:graphicFrameLocks noChangeAspect="1"/>
          </p:cNvGraphicFramePr>
          <p:nvPr/>
        </p:nvGraphicFramePr>
        <p:xfrm>
          <a:off x="2160601" y="5357826"/>
          <a:ext cx="4340225" cy="1016000"/>
        </p:xfrm>
        <a:graphic>
          <a:graphicData uri="http://schemas.openxmlformats.org/presentationml/2006/ole">
            <p:oleObj spid="_x0000_s28687" name="Формула" r:id="rId15" imgW="1549080" imgH="482400" progId="Equation.3">
              <p:embed/>
            </p:oleObj>
          </a:graphicData>
        </a:graphic>
      </p:graphicFrame>
      <p:graphicFrame>
        <p:nvGraphicFramePr>
          <p:cNvPr id="28688" name="Object 16"/>
          <p:cNvGraphicFramePr>
            <a:graphicFrameLocks noChangeAspect="1"/>
          </p:cNvGraphicFramePr>
          <p:nvPr/>
        </p:nvGraphicFramePr>
        <p:xfrm>
          <a:off x="6643702" y="5572140"/>
          <a:ext cx="1673225" cy="430212"/>
        </p:xfrm>
        <a:graphic>
          <a:graphicData uri="http://schemas.openxmlformats.org/presentationml/2006/ole">
            <p:oleObj spid="_x0000_s28688" name="Формула" r:id="rId16" imgW="596880" imgH="203040" progId="Equation.3">
              <p:embed/>
            </p:oleObj>
          </a:graphicData>
        </a:graphic>
      </p:graphicFrame>
      <p:sp>
        <p:nvSpPr>
          <p:cNvPr id="17" name="Номер слайда 16"/>
          <p:cNvSpPr>
            <a:spLocks noGrp="1"/>
          </p:cNvSpPr>
          <p:nvPr>
            <p:ph type="sldNum" sz="quarter" idx="12"/>
          </p:nvPr>
        </p:nvSpPr>
        <p:spPr>
          <a:xfrm>
            <a:off x="6796118" y="6421461"/>
            <a:ext cx="2133600" cy="365125"/>
          </a:xfrm>
        </p:spPr>
        <p:txBody>
          <a:bodyPr/>
          <a:lstStyle/>
          <a:p>
            <a:fld id="{CF753BBF-8601-43FF-BBAE-2572F5AEDFCF}" type="slidenum">
              <a:rPr lang="ru-RU" smtClean="0"/>
              <a:pPr/>
              <a:t>24</a:t>
            </a:fld>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500042"/>
            <a:ext cx="8572528" cy="5170646"/>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More strong model (for KDP designer)</a:t>
            </a:r>
          </a:p>
          <a:p>
            <a:r>
              <a:rPr lang="en-US" i="1"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Eavesdropper is able to </a:t>
            </a:r>
            <a:r>
              <a:rPr lang="en-US" i="1" dirty="0" smtClean="0">
                <a:latin typeface="Times New Roman" pitchFamily="18" charset="0"/>
                <a:cs typeface="Times New Roman" pitchFamily="18" charset="0"/>
              </a:rPr>
              <a:t>separate beams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e.q</a:t>
            </a:r>
            <a:r>
              <a:rPr lang="en-US" dirty="0" smtClean="0">
                <a:latin typeface="Times New Roman" pitchFamily="18" charset="0"/>
                <a:cs typeface="Times New Roman" pitchFamily="18" charset="0"/>
              </a:rPr>
              <a:t>. he (or she) has :</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Then this means that for a particular case (                      ) an eavesdropper is able to find</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and hence to calculate the legal key bits         exactly. </a:t>
            </a:r>
          </a:p>
          <a:p>
            <a:endParaRPr lang="en-US" dirty="0" smtClean="0">
              <a:latin typeface="Times New Roman" pitchFamily="18" charset="0"/>
              <a:cs typeface="Times New Roman" pitchFamily="18" charset="0"/>
            </a:endParaRPr>
          </a:p>
          <a:p>
            <a:r>
              <a:rPr lang="en-US" i="1" dirty="0" smtClean="0">
                <a:latin typeface="Times New Roman" pitchFamily="18" charset="0"/>
                <a:cs typeface="Times New Roman" pitchFamily="18" charset="0"/>
              </a:rPr>
              <a:t>This is not the case generally if</a:t>
            </a:r>
          </a:p>
          <a:p>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Let us prove the key bit error probability         for eavesdropper given the correlation </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coefficient                                      and variance</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Then we have after simple transforms (see Appendix 1) :</a:t>
            </a:r>
          </a:p>
          <a:p>
            <a:r>
              <a:rPr lang="en-US" dirty="0" smtClean="0">
                <a:latin typeface="Times New Roman" pitchFamily="18" charset="0"/>
                <a:cs typeface="Times New Roman" pitchFamily="18" charset="0"/>
              </a:rPr>
              <a:t>   </a:t>
            </a:r>
          </a:p>
        </p:txBody>
      </p:sp>
      <p:graphicFrame>
        <p:nvGraphicFramePr>
          <p:cNvPr id="29698" name="Object 2"/>
          <p:cNvGraphicFramePr>
            <a:graphicFrameLocks noChangeAspect="1"/>
          </p:cNvGraphicFramePr>
          <p:nvPr/>
        </p:nvGraphicFramePr>
        <p:xfrm>
          <a:off x="839788" y="1544638"/>
          <a:ext cx="3527425" cy="641350"/>
        </p:xfrm>
        <a:graphic>
          <a:graphicData uri="http://schemas.openxmlformats.org/presentationml/2006/ole">
            <p:oleObj spid="_x0000_s29698" name="Формула" r:id="rId3" imgW="1257120" imgH="304560" progId="Equation.3">
              <p:embed/>
            </p:oleObj>
          </a:graphicData>
        </a:graphic>
      </p:graphicFrame>
      <p:graphicFrame>
        <p:nvGraphicFramePr>
          <p:cNvPr id="29699" name="Object 3"/>
          <p:cNvGraphicFramePr>
            <a:graphicFrameLocks noChangeAspect="1"/>
          </p:cNvGraphicFramePr>
          <p:nvPr/>
        </p:nvGraphicFramePr>
        <p:xfrm>
          <a:off x="4576772" y="2179633"/>
          <a:ext cx="1352550" cy="534987"/>
        </p:xfrm>
        <a:graphic>
          <a:graphicData uri="http://schemas.openxmlformats.org/presentationml/2006/ole">
            <p:oleObj spid="_x0000_s29699" name="Формула" r:id="rId4" imgW="482400" imgH="253800" progId="Equation.3">
              <p:embed/>
            </p:oleObj>
          </a:graphicData>
        </a:graphic>
      </p:graphicFrame>
      <p:graphicFrame>
        <p:nvGraphicFramePr>
          <p:cNvPr id="29700" name="Object 4"/>
          <p:cNvGraphicFramePr>
            <a:graphicFrameLocks noChangeAspect="1"/>
          </p:cNvGraphicFramePr>
          <p:nvPr/>
        </p:nvGraphicFramePr>
        <p:xfrm>
          <a:off x="644501" y="2679698"/>
          <a:ext cx="498475" cy="534988"/>
        </p:xfrm>
        <a:graphic>
          <a:graphicData uri="http://schemas.openxmlformats.org/presentationml/2006/ole">
            <p:oleObj spid="_x0000_s29700" name="Формула" r:id="rId5" imgW="177480" imgH="253800" progId="Equation.3">
              <p:embed/>
            </p:oleObj>
          </a:graphicData>
        </a:graphic>
      </p:graphicFrame>
      <p:graphicFrame>
        <p:nvGraphicFramePr>
          <p:cNvPr id="29701" name="Object 5"/>
          <p:cNvGraphicFramePr>
            <a:graphicFrameLocks noChangeAspect="1"/>
          </p:cNvGraphicFramePr>
          <p:nvPr/>
        </p:nvGraphicFramePr>
        <p:xfrm>
          <a:off x="4857752" y="2763836"/>
          <a:ext cx="406400" cy="522288"/>
        </p:xfrm>
        <a:graphic>
          <a:graphicData uri="http://schemas.openxmlformats.org/presentationml/2006/ole">
            <p:oleObj spid="_x0000_s29701" name="Формула" r:id="rId6" imgW="164880" imgH="241200" progId="Equation.3">
              <p:embed/>
            </p:oleObj>
          </a:graphicData>
        </a:graphic>
      </p:graphicFrame>
      <p:graphicFrame>
        <p:nvGraphicFramePr>
          <p:cNvPr id="29702" name="Object 6"/>
          <p:cNvGraphicFramePr>
            <a:graphicFrameLocks noChangeAspect="1"/>
          </p:cNvGraphicFramePr>
          <p:nvPr/>
        </p:nvGraphicFramePr>
        <p:xfrm>
          <a:off x="3714744" y="3286124"/>
          <a:ext cx="1352550" cy="534987"/>
        </p:xfrm>
        <a:graphic>
          <a:graphicData uri="http://schemas.openxmlformats.org/presentationml/2006/ole">
            <p:oleObj spid="_x0000_s29702" name="Формула" r:id="rId7" imgW="482400" imgH="253800" progId="Equation.3">
              <p:embed/>
            </p:oleObj>
          </a:graphicData>
        </a:graphic>
      </p:graphicFrame>
      <p:graphicFrame>
        <p:nvGraphicFramePr>
          <p:cNvPr id="29703" name="Object 7"/>
          <p:cNvGraphicFramePr>
            <a:graphicFrameLocks noChangeAspect="1"/>
          </p:cNvGraphicFramePr>
          <p:nvPr/>
        </p:nvGraphicFramePr>
        <p:xfrm>
          <a:off x="4360863" y="3805238"/>
          <a:ext cx="531812" cy="481012"/>
        </p:xfrm>
        <a:graphic>
          <a:graphicData uri="http://schemas.openxmlformats.org/presentationml/2006/ole">
            <p:oleObj spid="_x0000_s29703" name="Формула" r:id="rId8" imgW="190440" imgH="228600" progId="Equation.3">
              <p:embed/>
            </p:oleObj>
          </a:graphicData>
        </a:graphic>
      </p:graphicFrame>
      <p:graphicFrame>
        <p:nvGraphicFramePr>
          <p:cNvPr id="29704" name="Object 8"/>
          <p:cNvGraphicFramePr>
            <a:graphicFrameLocks noChangeAspect="1"/>
          </p:cNvGraphicFramePr>
          <p:nvPr/>
        </p:nvGraphicFramePr>
        <p:xfrm>
          <a:off x="1668464" y="4351348"/>
          <a:ext cx="2189156" cy="506412"/>
        </p:xfrm>
        <a:graphic>
          <a:graphicData uri="http://schemas.openxmlformats.org/presentationml/2006/ole">
            <p:oleObj spid="_x0000_s29704" name="Формула" r:id="rId9" imgW="863280" imgH="241200" progId="Equation.3">
              <p:embed/>
            </p:oleObj>
          </a:graphicData>
        </a:graphic>
      </p:graphicFrame>
      <p:graphicFrame>
        <p:nvGraphicFramePr>
          <p:cNvPr id="29705" name="Object 9"/>
          <p:cNvGraphicFramePr>
            <a:graphicFrameLocks noChangeAspect="1"/>
          </p:cNvGraphicFramePr>
          <p:nvPr/>
        </p:nvGraphicFramePr>
        <p:xfrm>
          <a:off x="5002213" y="4357694"/>
          <a:ext cx="3641753" cy="534988"/>
        </p:xfrm>
        <a:graphic>
          <a:graphicData uri="http://schemas.openxmlformats.org/presentationml/2006/ole">
            <p:oleObj spid="_x0000_s29705" name="Формула" r:id="rId10" imgW="1422360" imgH="253800" progId="Equation.3">
              <p:embed/>
            </p:oleObj>
          </a:graphicData>
        </a:graphic>
      </p:graphicFrame>
      <p:graphicFrame>
        <p:nvGraphicFramePr>
          <p:cNvPr id="29706" name="Object 10"/>
          <p:cNvGraphicFramePr>
            <a:graphicFrameLocks noChangeAspect="1"/>
          </p:cNvGraphicFramePr>
          <p:nvPr/>
        </p:nvGraphicFramePr>
        <p:xfrm>
          <a:off x="130175" y="5429250"/>
          <a:ext cx="8455025" cy="1122363"/>
        </p:xfrm>
        <a:graphic>
          <a:graphicData uri="http://schemas.openxmlformats.org/presentationml/2006/ole">
            <p:oleObj spid="_x0000_s29706" name="Формула" r:id="rId11" imgW="4330440" imgH="533160" progId="Equation.3">
              <p:embed/>
            </p:oleObj>
          </a:graphicData>
        </a:graphic>
      </p:graphicFrame>
      <p:graphicFrame>
        <p:nvGraphicFramePr>
          <p:cNvPr id="29707" name="Object 11"/>
          <p:cNvGraphicFramePr>
            <a:graphicFrameLocks noChangeAspect="1"/>
          </p:cNvGraphicFramePr>
          <p:nvPr/>
        </p:nvGraphicFramePr>
        <p:xfrm>
          <a:off x="8609045" y="5786454"/>
          <a:ext cx="606425" cy="428625"/>
        </p:xfrm>
        <a:graphic>
          <a:graphicData uri="http://schemas.openxmlformats.org/presentationml/2006/ole">
            <p:oleObj spid="_x0000_s29707" name="Формула" r:id="rId12" imgW="215640" imgH="203040" progId="Equation.3">
              <p:embed/>
            </p:oleObj>
          </a:graphicData>
        </a:graphic>
      </p:graphicFrame>
      <p:sp>
        <p:nvSpPr>
          <p:cNvPr id="13" name="Номер слайда 12"/>
          <p:cNvSpPr>
            <a:spLocks noGrp="1"/>
          </p:cNvSpPr>
          <p:nvPr>
            <p:ph type="sldNum" sz="quarter" idx="12"/>
          </p:nvPr>
        </p:nvSpPr>
        <p:spPr/>
        <p:txBody>
          <a:bodyPr/>
          <a:lstStyle/>
          <a:p>
            <a:fld id="{CF753BBF-8601-43FF-BBAE-2572F5AEDFCF}" type="slidenum">
              <a:rPr lang="ru-RU" smtClean="0"/>
              <a:pPr/>
              <a:t>25</a:t>
            </a:fld>
            <a:endParaRPr lang="ru-RU"/>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Безымянный.bmp"/>
          <p:cNvPicPr>
            <a:picLocks noChangeAspect="1"/>
          </p:cNvPicPr>
          <p:nvPr/>
        </p:nvPicPr>
        <p:blipFill>
          <a:blip r:embed="rId3" cstate="print"/>
          <a:stretch>
            <a:fillRect/>
          </a:stretch>
        </p:blipFill>
        <p:spPr>
          <a:xfrm>
            <a:off x="571472" y="1885968"/>
            <a:ext cx="5486400" cy="4114800"/>
          </a:xfrm>
          <a:prstGeom prst="rect">
            <a:avLst/>
          </a:prstGeom>
        </p:spPr>
      </p:pic>
      <p:sp>
        <p:nvSpPr>
          <p:cNvPr id="3" name="TextBox 2"/>
          <p:cNvSpPr txBox="1"/>
          <p:nvPr/>
        </p:nvSpPr>
        <p:spPr>
          <a:xfrm>
            <a:off x="642910" y="500042"/>
            <a:ext cx="8072494" cy="1569660"/>
          </a:xfrm>
          <a:prstGeom prst="rect">
            <a:avLst/>
          </a:prstGeom>
          <a:noFill/>
        </p:spPr>
        <p:txBody>
          <a:bodyPr wrap="square" rtlCol="0">
            <a:spAutoFit/>
          </a:bodyPr>
          <a:lstStyle/>
          <a:p>
            <a:r>
              <a:rPr lang="en-US" dirty="0" smtClean="0">
                <a:latin typeface="Times New Roman" pitchFamily="18" charset="0"/>
                <a:cs typeface="Times New Roman" pitchFamily="18" charset="0"/>
              </a:rPr>
              <a:t>It follows from (5) :</a:t>
            </a:r>
          </a:p>
          <a:p>
            <a:r>
              <a:rPr lang="en-US" sz="24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does not depend on        but only on</a:t>
            </a:r>
          </a:p>
          <a:p>
            <a:r>
              <a:rPr lang="en-US" dirty="0" smtClean="0">
                <a:latin typeface="Times New Roman" pitchFamily="18" charset="0"/>
                <a:cs typeface="Times New Roman" pitchFamily="18" charset="0"/>
              </a:rPr>
              <a:t>             (ii) If              , then              ; if             , then                 (in line with our intuition)</a:t>
            </a:r>
          </a:p>
          <a:p>
            <a:r>
              <a:rPr lang="en-US" dirty="0" smtClean="0">
                <a:latin typeface="Times New Roman" pitchFamily="18" charset="0"/>
                <a:cs typeface="Times New Roman" pitchFamily="18" charset="0"/>
              </a:rPr>
              <a:t>The graph of       versus      is plotted in Fig.5.  </a:t>
            </a:r>
            <a:endParaRPr lang="ru-RU" dirty="0">
              <a:latin typeface="Times New Roman" pitchFamily="18" charset="0"/>
              <a:cs typeface="Times New Roman" pitchFamily="18" charset="0"/>
            </a:endParaRPr>
          </a:p>
        </p:txBody>
      </p:sp>
      <p:graphicFrame>
        <p:nvGraphicFramePr>
          <p:cNvPr id="30723" name="Object 3"/>
          <p:cNvGraphicFramePr>
            <a:graphicFrameLocks noChangeAspect="1"/>
          </p:cNvGraphicFramePr>
          <p:nvPr/>
        </p:nvGraphicFramePr>
        <p:xfrm>
          <a:off x="3929058" y="857232"/>
          <a:ext cx="428628" cy="357190"/>
        </p:xfrm>
        <a:graphic>
          <a:graphicData uri="http://schemas.openxmlformats.org/presentationml/2006/ole">
            <p:oleObj spid="_x0000_s30723" name="Формула" r:id="rId4" imgW="203040" imgH="203040" progId="Equation.3">
              <p:embed/>
            </p:oleObj>
          </a:graphicData>
        </a:graphic>
      </p:graphicFrame>
      <p:graphicFrame>
        <p:nvGraphicFramePr>
          <p:cNvPr id="30724" name="Object 4"/>
          <p:cNvGraphicFramePr>
            <a:graphicFrameLocks noChangeAspect="1"/>
          </p:cNvGraphicFramePr>
          <p:nvPr/>
        </p:nvGraphicFramePr>
        <p:xfrm>
          <a:off x="5357818" y="928670"/>
          <a:ext cx="357190" cy="285752"/>
        </p:xfrm>
        <a:graphic>
          <a:graphicData uri="http://schemas.openxmlformats.org/presentationml/2006/ole">
            <p:oleObj spid="_x0000_s30724" name="Формула" r:id="rId5" imgW="152280" imgH="164880" progId="Equation.3">
              <p:embed/>
            </p:oleObj>
          </a:graphicData>
        </a:graphic>
      </p:graphicFrame>
      <p:graphicFrame>
        <p:nvGraphicFramePr>
          <p:cNvPr id="30725" name="Object 5"/>
          <p:cNvGraphicFramePr>
            <a:graphicFrameLocks noChangeAspect="1"/>
          </p:cNvGraphicFramePr>
          <p:nvPr/>
        </p:nvGraphicFramePr>
        <p:xfrm>
          <a:off x="2000232" y="1142984"/>
          <a:ext cx="785818" cy="357190"/>
        </p:xfrm>
        <a:graphic>
          <a:graphicData uri="http://schemas.openxmlformats.org/presentationml/2006/ole">
            <p:oleObj spid="_x0000_s30725" name="Формула" r:id="rId6" imgW="355320" imgH="203040" progId="Equation.3">
              <p:embed/>
            </p:oleObj>
          </a:graphicData>
        </a:graphic>
      </p:graphicFrame>
      <p:graphicFrame>
        <p:nvGraphicFramePr>
          <p:cNvPr id="30727" name="Object 7"/>
          <p:cNvGraphicFramePr>
            <a:graphicFrameLocks noChangeAspect="1"/>
          </p:cNvGraphicFramePr>
          <p:nvPr/>
        </p:nvGraphicFramePr>
        <p:xfrm>
          <a:off x="4357686" y="1142984"/>
          <a:ext cx="642942" cy="355600"/>
        </p:xfrm>
        <a:graphic>
          <a:graphicData uri="http://schemas.openxmlformats.org/presentationml/2006/ole">
            <p:oleObj spid="_x0000_s30727" name="Формула" r:id="rId7" imgW="380880" imgH="203040" progId="Equation.3">
              <p:embed/>
            </p:oleObj>
          </a:graphicData>
        </a:graphic>
      </p:graphicFrame>
      <p:graphicFrame>
        <p:nvGraphicFramePr>
          <p:cNvPr id="30730" name="Object 10"/>
          <p:cNvGraphicFramePr>
            <a:graphicFrameLocks noChangeAspect="1"/>
          </p:cNvGraphicFramePr>
          <p:nvPr/>
        </p:nvGraphicFramePr>
        <p:xfrm>
          <a:off x="2857488" y="1785926"/>
          <a:ext cx="427037" cy="285752"/>
        </p:xfrm>
        <a:graphic>
          <a:graphicData uri="http://schemas.openxmlformats.org/presentationml/2006/ole">
            <p:oleObj spid="_x0000_s30730" name="Формула" r:id="rId8" imgW="152280" imgH="164880" progId="Equation.3">
              <p:embed/>
            </p:oleObj>
          </a:graphicData>
        </a:graphic>
      </p:graphicFrame>
      <p:sp>
        <p:nvSpPr>
          <p:cNvPr id="13" name="TextBox 12"/>
          <p:cNvSpPr txBox="1"/>
          <p:nvPr/>
        </p:nvSpPr>
        <p:spPr>
          <a:xfrm>
            <a:off x="5643570" y="3214686"/>
            <a:ext cx="3500430" cy="1477328"/>
          </a:xfrm>
          <a:prstGeom prst="rect">
            <a:avLst/>
          </a:prstGeom>
          <a:noFill/>
        </p:spPr>
        <p:txBody>
          <a:bodyPr wrap="square" rtlCol="0">
            <a:spAutoFit/>
          </a:bodyPr>
          <a:lstStyle/>
          <a:p>
            <a:r>
              <a:rPr lang="en-US" dirty="0" smtClean="0">
                <a:latin typeface="Times New Roman" pitchFamily="18" charset="0"/>
                <a:cs typeface="Times New Roman" pitchFamily="18" charset="0"/>
              </a:rPr>
              <a:t>We can conclude that it is sufficiently to provide </a:t>
            </a:r>
          </a:p>
          <a:p>
            <a:r>
              <a:rPr lang="en-US" dirty="0" smtClean="0">
                <a:latin typeface="Times New Roman" pitchFamily="18" charset="0"/>
                <a:cs typeface="Times New Roman" pitchFamily="18" charset="0"/>
              </a:rPr>
              <a:t>                     . (</a:t>
            </a:r>
            <a:r>
              <a:rPr lang="en-US" b="1" dirty="0" smtClean="0">
                <a:latin typeface="Times New Roman" pitchFamily="18" charset="0"/>
                <a:cs typeface="Times New Roman" pitchFamily="18" charset="0"/>
              </a:rPr>
              <a:t>This is seeming “Paradox” 2)</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See Section 3 for detail. </a:t>
            </a:r>
            <a:endParaRPr lang="ru-RU" dirty="0">
              <a:latin typeface="Times New Roman" pitchFamily="18" charset="0"/>
              <a:cs typeface="Times New Roman" pitchFamily="18" charset="0"/>
            </a:endParaRPr>
          </a:p>
        </p:txBody>
      </p:sp>
      <p:graphicFrame>
        <p:nvGraphicFramePr>
          <p:cNvPr id="30731" name="Object 11"/>
          <p:cNvGraphicFramePr>
            <a:graphicFrameLocks noChangeAspect="1"/>
          </p:cNvGraphicFramePr>
          <p:nvPr/>
        </p:nvGraphicFramePr>
        <p:xfrm>
          <a:off x="5786446" y="3857628"/>
          <a:ext cx="1285884" cy="285752"/>
        </p:xfrm>
        <a:graphic>
          <a:graphicData uri="http://schemas.openxmlformats.org/presentationml/2006/ole">
            <p:oleObj spid="_x0000_s30731" name="Формула" r:id="rId9" imgW="558720" imgH="203040" progId="Equation.3">
              <p:embed/>
            </p:oleObj>
          </a:graphicData>
        </a:graphic>
      </p:graphicFrame>
      <p:sp>
        <p:nvSpPr>
          <p:cNvPr id="15" name="TextBox 14"/>
          <p:cNvSpPr txBox="1"/>
          <p:nvPr/>
        </p:nvSpPr>
        <p:spPr>
          <a:xfrm>
            <a:off x="857224" y="5929330"/>
            <a:ext cx="3571900"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Fig.5. </a:t>
            </a:r>
            <a:r>
              <a:rPr lang="en-US" dirty="0" smtClean="0">
                <a:latin typeface="Times New Roman" pitchFamily="18" charset="0"/>
                <a:cs typeface="Times New Roman" pitchFamily="18" charset="0"/>
              </a:rPr>
              <a:t>Dependence       versus </a:t>
            </a:r>
            <a:endParaRPr lang="ru-RU" dirty="0">
              <a:latin typeface="Times New Roman" pitchFamily="18" charset="0"/>
              <a:cs typeface="Times New Roman" pitchFamily="18" charset="0"/>
            </a:endParaRPr>
          </a:p>
        </p:txBody>
      </p:sp>
      <p:graphicFrame>
        <p:nvGraphicFramePr>
          <p:cNvPr id="30732" name="Object 12"/>
          <p:cNvGraphicFramePr>
            <a:graphicFrameLocks noChangeAspect="1"/>
          </p:cNvGraphicFramePr>
          <p:nvPr/>
        </p:nvGraphicFramePr>
        <p:xfrm>
          <a:off x="1682734" y="857232"/>
          <a:ext cx="460374" cy="409574"/>
        </p:xfrm>
        <a:graphic>
          <a:graphicData uri="http://schemas.openxmlformats.org/presentationml/2006/ole">
            <p:oleObj spid="_x0000_s30732" name="Формула" r:id="rId10" imgW="190440" imgH="228600" progId="Equation.3">
              <p:embed/>
            </p:oleObj>
          </a:graphicData>
        </a:graphic>
      </p:graphicFrame>
      <p:graphicFrame>
        <p:nvGraphicFramePr>
          <p:cNvPr id="30733" name="Object 13"/>
          <p:cNvGraphicFramePr>
            <a:graphicFrameLocks noChangeAspect="1"/>
          </p:cNvGraphicFramePr>
          <p:nvPr/>
        </p:nvGraphicFramePr>
        <p:xfrm>
          <a:off x="3286117" y="1142984"/>
          <a:ext cx="785817" cy="409574"/>
        </p:xfrm>
        <a:graphic>
          <a:graphicData uri="http://schemas.openxmlformats.org/presentationml/2006/ole">
            <p:oleObj spid="_x0000_s30733" name="Формула" r:id="rId11" imgW="431640" imgH="228600" progId="Equation.3">
              <p:embed/>
            </p:oleObj>
          </a:graphicData>
        </a:graphic>
      </p:graphicFrame>
      <p:graphicFrame>
        <p:nvGraphicFramePr>
          <p:cNvPr id="30734" name="Object 14"/>
          <p:cNvGraphicFramePr>
            <a:graphicFrameLocks noChangeAspect="1"/>
          </p:cNvGraphicFramePr>
          <p:nvPr/>
        </p:nvGraphicFramePr>
        <p:xfrm>
          <a:off x="5572132" y="1000108"/>
          <a:ext cx="928694" cy="642941"/>
        </p:xfrm>
        <a:graphic>
          <a:graphicData uri="http://schemas.openxmlformats.org/presentationml/2006/ole">
            <p:oleObj spid="_x0000_s30734" name="Формула" r:id="rId12" imgW="457200" imgH="393480" progId="Equation.3">
              <p:embed/>
            </p:oleObj>
          </a:graphicData>
        </a:graphic>
      </p:graphicFrame>
      <p:graphicFrame>
        <p:nvGraphicFramePr>
          <p:cNvPr id="30735" name="Object 15"/>
          <p:cNvGraphicFramePr>
            <a:graphicFrameLocks noChangeAspect="1"/>
          </p:cNvGraphicFramePr>
          <p:nvPr/>
        </p:nvGraphicFramePr>
        <p:xfrm>
          <a:off x="1897048" y="1643050"/>
          <a:ext cx="460374" cy="428628"/>
        </p:xfrm>
        <a:graphic>
          <a:graphicData uri="http://schemas.openxmlformats.org/presentationml/2006/ole">
            <p:oleObj spid="_x0000_s30735" name="Формула" r:id="rId13" imgW="190440" imgH="228600" progId="Equation.3">
              <p:embed/>
            </p:oleObj>
          </a:graphicData>
        </a:graphic>
      </p:graphicFrame>
      <p:sp>
        <p:nvSpPr>
          <p:cNvPr id="3073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7" name="Номер слайда 16"/>
          <p:cNvSpPr>
            <a:spLocks noGrp="1"/>
          </p:cNvSpPr>
          <p:nvPr>
            <p:ph type="sldNum" sz="quarter" idx="12"/>
          </p:nvPr>
        </p:nvSpPr>
        <p:spPr/>
        <p:txBody>
          <a:bodyPr/>
          <a:lstStyle/>
          <a:p>
            <a:fld id="{CF753BBF-8601-43FF-BBAE-2572F5AEDFCF}" type="slidenum">
              <a:rPr lang="ru-RU" smtClean="0"/>
              <a:pPr/>
              <a:t>26</a:t>
            </a:fld>
            <a:endParaRPr lang="ru-RU"/>
          </a:p>
        </p:txBody>
      </p:sp>
      <p:graphicFrame>
        <p:nvGraphicFramePr>
          <p:cNvPr id="2" name="Object 17"/>
          <p:cNvGraphicFramePr>
            <a:graphicFrameLocks noChangeAspect="1"/>
          </p:cNvGraphicFramePr>
          <p:nvPr/>
        </p:nvGraphicFramePr>
        <p:xfrm>
          <a:off x="2682865" y="5929330"/>
          <a:ext cx="531813" cy="428628"/>
        </p:xfrm>
        <a:graphic>
          <a:graphicData uri="http://schemas.openxmlformats.org/presentationml/2006/ole">
            <p:oleObj spid="_x0000_s30737" name="Формула" r:id="rId14" imgW="190440" imgH="228600" progId="Equation.3">
              <p:embed/>
            </p:oleObj>
          </a:graphicData>
        </a:graphic>
      </p:graphicFrame>
      <p:graphicFrame>
        <p:nvGraphicFramePr>
          <p:cNvPr id="30738" name="Object 18"/>
          <p:cNvGraphicFramePr>
            <a:graphicFrameLocks noChangeAspect="1"/>
          </p:cNvGraphicFramePr>
          <p:nvPr/>
        </p:nvGraphicFramePr>
        <p:xfrm>
          <a:off x="3714744" y="6000768"/>
          <a:ext cx="427037" cy="347663"/>
        </p:xfrm>
        <a:graphic>
          <a:graphicData uri="http://schemas.openxmlformats.org/presentationml/2006/ole">
            <p:oleObj spid="_x0000_s30738" name="Формула" r:id="rId15" imgW="152280" imgH="164880" progId="Equation.3">
              <p:embed/>
            </p:oleObj>
          </a:graphicData>
        </a:graphic>
      </p:graphicFrame>
      <p:graphicFrame>
        <p:nvGraphicFramePr>
          <p:cNvPr id="30739" name="Object 19"/>
          <p:cNvGraphicFramePr>
            <a:graphicFrameLocks noChangeAspect="1"/>
          </p:cNvGraphicFramePr>
          <p:nvPr/>
        </p:nvGraphicFramePr>
        <p:xfrm>
          <a:off x="825477" y="1928802"/>
          <a:ext cx="460375" cy="428625"/>
        </p:xfrm>
        <a:graphic>
          <a:graphicData uri="http://schemas.openxmlformats.org/presentationml/2006/ole">
            <p:oleObj spid="_x0000_s30739" name="Формула" r:id="rId16" imgW="190440" imgH="228600" progId="Equation.3">
              <p:embed/>
            </p:oleObj>
          </a:graphicData>
        </a:graphic>
      </p:graphicFrame>
      <p:graphicFrame>
        <p:nvGraphicFramePr>
          <p:cNvPr id="30740" name="Object 20"/>
          <p:cNvGraphicFramePr>
            <a:graphicFrameLocks noChangeAspect="1"/>
          </p:cNvGraphicFramePr>
          <p:nvPr/>
        </p:nvGraphicFramePr>
        <p:xfrm>
          <a:off x="4930780" y="5072074"/>
          <a:ext cx="427038" cy="347663"/>
        </p:xfrm>
        <a:graphic>
          <a:graphicData uri="http://schemas.openxmlformats.org/presentationml/2006/ole">
            <p:oleObj spid="_x0000_s30740" name="Формула" r:id="rId17" imgW="152280" imgH="164880" progId="Equation.3">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Рисунок 54" descr="Безымянный.bmp"/>
          <p:cNvPicPr>
            <a:picLocks noChangeAspect="1"/>
          </p:cNvPicPr>
          <p:nvPr/>
        </p:nvPicPr>
        <p:blipFill>
          <a:blip r:embed="rId3" cstate="print"/>
          <a:stretch>
            <a:fillRect/>
          </a:stretch>
        </p:blipFill>
        <p:spPr>
          <a:xfrm>
            <a:off x="-271458" y="2100282"/>
            <a:ext cx="5486400" cy="4114800"/>
          </a:xfrm>
          <a:prstGeom prst="rect">
            <a:avLst/>
          </a:prstGeom>
          <a:ln>
            <a:noFill/>
          </a:ln>
        </p:spPr>
      </p:pic>
      <p:sp>
        <p:nvSpPr>
          <p:cNvPr id="2" name="TextBox 1"/>
          <p:cNvSpPr txBox="1"/>
          <p:nvPr/>
        </p:nvSpPr>
        <p:spPr>
          <a:xfrm>
            <a:off x="785786" y="357166"/>
            <a:ext cx="7143800"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2.4. Two beam model.</a:t>
            </a:r>
            <a:endParaRPr lang="ru-RU" sz="2400" i="1" dirty="0">
              <a:latin typeface="Times New Roman" pitchFamily="18" charset="0"/>
              <a:cs typeface="Times New Roman" pitchFamily="18" charset="0"/>
            </a:endParaRPr>
          </a:p>
        </p:txBody>
      </p:sp>
      <p:cxnSp>
        <p:nvCxnSpPr>
          <p:cNvPr id="4" name="Прямая соединительная линия 3"/>
          <p:cNvCxnSpPr/>
          <p:nvPr/>
        </p:nvCxnSpPr>
        <p:spPr>
          <a:xfrm>
            <a:off x="285720" y="3071811"/>
            <a:ext cx="40719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rot="5400000" flipH="1" flipV="1">
            <a:off x="35687" y="1464456"/>
            <a:ext cx="2000264" cy="12144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rot="5400000">
            <a:off x="642910" y="2071679"/>
            <a:ext cx="2000264"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rot="16200000" flipH="1">
            <a:off x="1214414" y="1500175"/>
            <a:ext cx="2000264" cy="1143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rot="5400000" flipH="1" flipV="1">
            <a:off x="392877" y="1107266"/>
            <a:ext cx="2000264" cy="19288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rot="5400000">
            <a:off x="1358084" y="2070885"/>
            <a:ext cx="2000264"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rot="16200000" flipH="1">
            <a:off x="2285984" y="1142985"/>
            <a:ext cx="2000264" cy="18573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0" y="2661818"/>
            <a:ext cx="928694" cy="338554"/>
          </a:xfrm>
          <a:prstGeom prst="rect">
            <a:avLst/>
          </a:prstGeom>
          <a:noFill/>
        </p:spPr>
        <p:txBody>
          <a:bodyPr wrap="square" rtlCol="0">
            <a:spAutoFit/>
          </a:bodyPr>
          <a:lstStyle/>
          <a:p>
            <a:r>
              <a:rPr lang="en-US" sz="1600" dirty="0" smtClean="0">
                <a:latin typeface="Times New Roman" pitchFamily="18" charset="0"/>
                <a:cs typeface="Times New Roman" pitchFamily="18" charset="0"/>
              </a:rPr>
              <a:t>ESPAR</a:t>
            </a:r>
            <a:endParaRPr lang="ru-RU" sz="1600" dirty="0">
              <a:latin typeface="Times New Roman" pitchFamily="18" charset="0"/>
              <a:cs typeface="Times New Roman" pitchFamily="18" charset="0"/>
            </a:endParaRPr>
          </a:p>
        </p:txBody>
      </p:sp>
      <p:sp>
        <p:nvSpPr>
          <p:cNvPr id="19" name="TextBox 18"/>
          <p:cNvSpPr txBox="1"/>
          <p:nvPr/>
        </p:nvSpPr>
        <p:spPr>
          <a:xfrm>
            <a:off x="285720" y="3071811"/>
            <a:ext cx="928694" cy="338554"/>
          </a:xfrm>
          <a:prstGeom prst="rect">
            <a:avLst/>
          </a:prstGeom>
          <a:noFill/>
        </p:spPr>
        <p:txBody>
          <a:bodyPr wrap="square" rtlCol="0">
            <a:spAutoFit/>
          </a:bodyPr>
          <a:lstStyle/>
          <a:p>
            <a:r>
              <a:rPr lang="en-US" sz="1600" dirty="0" smtClean="0">
                <a:latin typeface="Times New Roman" pitchFamily="18" charset="0"/>
                <a:cs typeface="Times New Roman" pitchFamily="18" charset="0"/>
              </a:rPr>
              <a:t>A</a:t>
            </a:r>
            <a:endParaRPr lang="ru-RU" sz="1600" dirty="0">
              <a:latin typeface="Times New Roman" pitchFamily="18" charset="0"/>
              <a:cs typeface="Times New Roman" pitchFamily="18" charset="0"/>
            </a:endParaRPr>
          </a:p>
        </p:txBody>
      </p:sp>
      <p:sp>
        <p:nvSpPr>
          <p:cNvPr id="20" name="TextBox 19"/>
          <p:cNvSpPr txBox="1"/>
          <p:nvPr/>
        </p:nvSpPr>
        <p:spPr>
          <a:xfrm>
            <a:off x="2714612" y="3019009"/>
            <a:ext cx="928694" cy="338554"/>
          </a:xfrm>
          <a:prstGeom prst="rect">
            <a:avLst/>
          </a:prstGeom>
          <a:noFill/>
        </p:spPr>
        <p:txBody>
          <a:bodyPr wrap="square" rtlCol="0">
            <a:spAutoFit/>
          </a:bodyPr>
          <a:lstStyle/>
          <a:p>
            <a:r>
              <a:rPr lang="en-US" sz="1600" dirty="0" smtClean="0">
                <a:latin typeface="Times New Roman" pitchFamily="18" charset="0"/>
                <a:cs typeface="Times New Roman" pitchFamily="18" charset="0"/>
              </a:rPr>
              <a:t>E</a:t>
            </a:r>
            <a:endParaRPr lang="ru-RU" sz="1600" dirty="0">
              <a:latin typeface="Times New Roman" pitchFamily="18" charset="0"/>
              <a:cs typeface="Times New Roman" pitchFamily="18" charset="0"/>
            </a:endParaRPr>
          </a:p>
        </p:txBody>
      </p:sp>
      <p:sp>
        <p:nvSpPr>
          <p:cNvPr id="21" name="TextBox 20"/>
          <p:cNvSpPr txBox="1"/>
          <p:nvPr/>
        </p:nvSpPr>
        <p:spPr>
          <a:xfrm>
            <a:off x="4143372" y="3357562"/>
            <a:ext cx="928694" cy="338554"/>
          </a:xfrm>
          <a:prstGeom prst="rect">
            <a:avLst/>
          </a:prstGeom>
          <a:noFill/>
        </p:spPr>
        <p:txBody>
          <a:bodyPr wrap="square" rtlCol="0">
            <a:spAutoFit/>
          </a:bodyPr>
          <a:lstStyle/>
          <a:p>
            <a:r>
              <a:rPr lang="en-US" sz="1600" dirty="0" smtClean="0">
                <a:latin typeface="Times New Roman" pitchFamily="18" charset="0"/>
                <a:cs typeface="Times New Roman" pitchFamily="18" charset="0"/>
              </a:rPr>
              <a:t>B</a:t>
            </a:r>
            <a:endParaRPr lang="ru-RU" sz="1600" dirty="0">
              <a:latin typeface="Times New Roman" pitchFamily="18" charset="0"/>
              <a:cs typeface="Times New Roman" pitchFamily="18" charset="0"/>
            </a:endParaRPr>
          </a:p>
        </p:txBody>
      </p:sp>
      <p:sp>
        <p:nvSpPr>
          <p:cNvPr id="22" name="TextBox 21"/>
          <p:cNvSpPr txBox="1"/>
          <p:nvPr/>
        </p:nvSpPr>
        <p:spPr>
          <a:xfrm>
            <a:off x="1214414" y="3090447"/>
            <a:ext cx="1071570" cy="338554"/>
          </a:xfrm>
          <a:prstGeom prst="rect">
            <a:avLst/>
          </a:prstGeom>
          <a:noFill/>
        </p:spPr>
        <p:txBody>
          <a:bodyPr wrap="square" rtlCol="0">
            <a:spAutoFit/>
          </a:bodyPr>
          <a:lstStyle/>
          <a:p>
            <a:r>
              <a:rPr lang="en-US" sz="1600" dirty="0" smtClean="0">
                <a:latin typeface="Times New Roman" pitchFamily="18" charset="0"/>
                <a:cs typeface="Times New Roman" pitchFamily="18" charset="0"/>
              </a:rPr>
              <a:t>(</a:t>
            </a:r>
            <a:r>
              <a:rPr lang="en-US" sz="1600" dirty="0" err="1" smtClean="0">
                <a:latin typeface="Times New Roman" pitchFamily="18" charset="0"/>
                <a:cs typeface="Times New Roman" pitchFamily="18" charset="0"/>
              </a:rPr>
              <a:t>pathes</a:t>
            </a:r>
            <a:r>
              <a:rPr lang="en-US" sz="1600" dirty="0" smtClean="0">
                <a:latin typeface="Times New Roman" pitchFamily="18" charset="0"/>
                <a:cs typeface="Times New Roman" pitchFamily="18" charset="0"/>
              </a:rPr>
              <a:t> 1)</a:t>
            </a:r>
            <a:endParaRPr lang="ru-RU" sz="1600" dirty="0">
              <a:latin typeface="Times New Roman" pitchFamily="18" charset="0"/>
              <a:cs typeface="Times New Roman" pitchFamily="18" charset="0"/>
            </a:endParaRPr>
          </a:p>
        </p:txBody>
      </p:sp>
      <p:cxnSp>
        <p:nvCxnSpPr>
          <p:cNvPr id="28" name="Прямая соединительная линия 27"/>
          <p:cNvCxnSpPr/>
          <p:nvPr/>
        </p:nvCxnSpPr>
        <p:spPr>
          <a:xfrm rot="5400000">
            <a:off x="-71470" y="3571877"/>
            <a:ext cx="100013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5400000">
            <a:off x="3679025" y="3607596"/>
            <a:ext cx="107157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rot="5400000">
            <a:off x="2500298" y="3357563"/>
            <a:ext cx="571504" cy="158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1746" name="Object 2"/>
          <p:cNvGraphicFramePr>
            <a:graphicFrameLocks noChangeAspect="1"/>
          </p:cNvGraphicFramePr>
          <p:nvPr/>
        </p:nvGraphicFramePr>
        <p:xfrm>
          <a:off x="1357313" y="3286125"/>
          <a:ext cx="569912" cy="454025"/>
        </p:xfrm>
        <a:graphic>
          <a:graphicData uri="http://schemas.openxmlformats.org/presentationml/2006/ole">
            <p:oleObj spid="_x0000_s31746" name="Формула" r:id="rId4" imgW="203040" imgH="215640" progId="Equation.3">
              <p:embed/>
            </p:oleObj>
          </a:graphicData>
        </a:graphic>
      </p:graphicFrame>
      <p:graphicFrame>
        <p:nvGraphicFramePr>
          <p:cNvPr id="31747" name="Object 3"/>
          <p:cNvGraphicFramePr>
            <a:graphicFrameLocks noChangeAspect="1"/>
          </p:cNvGraphicFramePr>
          <p:nvPr/>
        </p:nvGraphicFramePr>
        <p:xfrm>
          <a:off x="3235325" y="3286125"/>
          <a:ext cx="568325" cy="373063"/>
        </p:xfrm>
        <a:graphic>
          <a:graphicData uri="http://schemas.openxmlformats.org/presentationml/2006/ole">
            <p:oleObj spid="_x0000_s31747" name="Формула" r:id="rId5" imgW="203040" imgH="177480" progId="Equation.3">
              <p:embed/>
            </p:oleObj>
          </a:graphicData>
        </a:graphic>
      </p:graphicFrame>
      <p:graphicFrame>
        <p:nvGraphicFramePr>
          <p:cNvPr id="31748" name="Object 4"/>
          <p:cNvGraphicFramePr>
            <a:graphicFrameLocks noChangeAspect="1"/>
          </p:cNvGraphicFramePr>
          <p:nvPr/>
        </p:nvGraphicFramePr>
        <p:xfrm>
          <a:off x="2143125" y="3714750"/>
          <a:ext cx="463550" cy="454025"/>
        </p:xfrm>
        <a:graphic>
          <a:graphicData uri="http://schemas.openxmlformats.org/presentationml/2006/ole">
            <p:oleObj spid="_x0000_s31748" name="Формула" r:id="rId6" imgW="164880" imgH="215640" progId="Equation.3">
              <p:embed/>
            </p:oleObj>
          </a:graphicData>
        </a:graphic>
      </p:graphicFrame>
      <p:graphicFrame>
        <p:nvGraphicFramePr>
          <p:cNvPr id="31749" name="Object 5"/>
          <p:cNvGraphicFramePr>
            <a:graphicFrameLocks noChangeAspect="1"/>
          </p:cNvGraphicFramePr>
          <p:nvPr/>
        </p:nvGraphicFramePr>
        <p:xfrm>
          <a:off x="2733675" y="2571750"/>
          <a:ext cx="604838" cy="454025"/>
        </p:xfrm>
        <a:graphic>
          <a:graphicData uri="http://schemas.openxmlformats.org/presentationml/2006/ole">
            <p:oleObj spid="_x0000_s31749" name="Формула" r:id="rId7" imgW="215640" imgH="215640" progId="Equation.3">
              <p:embed/>
            </p:oleObj>
          </a:graphicData>
        </a:graphic>
      </p:graphicFrame>
      <p:graphicFrame>
        <p:nvGraphicFramePr>
          <p:cNvPr id="31750" name="Object 6"/>
          <p:cNvGraphicFramePr>
            <a:graphicFrameLocks noChangeAspect="1"/>
          </p:cNvGraphicFramePr>
          <p:nvPr/>
        </p:nvGraphicFramePr>
        <p:xfrm>
          <a:off x="4037013" y="2500313"/>
          <a:ext cx="498475" cy="454025"/>
        </p:xfrm>
        <a:graphic>
          <a:graphicData uri="http://schemas.openxmlformats.org/presentationml/2006/ole">
            <p:oleObj spid="_x0000_s31750" name="Формула" r:id="rId8" imgW="177480" imgH="215640" progId="Equation.3">
              <p:embed/>
            </p:oleObj>
          </a:graphicData>
        </a:graphic>
      </p:graphicFrame>
      <p:sp>
        <p:nvSpPr>
          <p:cNvPr id="45" name="TextBox 44"/>
          <p:cNvSpPr txBox="1"/>
          <p:nvPr/>
        </p:nvSpPr>
        <p:spPr>
          <a:xfrm>
            <a:off x="500034" y="4214819"/>
            <a:ext cx="3643338"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Fig.6.  </a:t>
            </a:r>
            <a:r>
              <a:rPr lang="en-US" dirty="0" smtClean="0">
                <a:latin typeface="Times New Roman" pitchFamily="18" charset="0"/>
                <a:cs typeface="Times New Roman" pitchFamily="18" charset="0"/>
              </a:rPr>
              <a:t>Two beam model of KDP</a:t>
            </a:r>
            <a:endParaRPr lang="ru-RU" dirty="0">
              <a:latin typeface="Times New Roman" pitchFamily="18" charset="0"/>
              <a:cs typeface="Times New Roman" pitchFamily="18" charset="0"/>
            </a:endParaRPr>
          </a:p>
        </p:txBody>
      </p:sp>
      <p:sp>
        <p:nvSpPr>
          <p:cNvPr id="46" name="TextBox 45"/>
          <p:cNvSpPr txBox="1"/>
          <p:nvPr/>
        </p:nvSpPr>
        <p:spPr>
          <a:xfrm>
            <a:off x="4429124" y="1071546"/>
            <a:ext cx="4572032" cy="2092881"/>
          </a:xfrm>
          <a:prstGeom prst="rect">
            <a:avLst/>
          </a:prstGeom>
          <a:noFill/>
        </p:spPr>
        <p:txBody>
          <a:bodyPr wrap="square" rtlCol="0">
            <a:spAutoFit/>
          </a:bodyPr>
          <a:lstStyle/>
          <a:p>
            <a:r>
              <a:rPr lang="en-US" i="1" dirty="0" smtClean="0">
                <a:latin typeface="Times New Roman" pitchFamily="18" charset="0"/>
                <a:cs typeface="Times New Roman" pitchFamily="18" charset="0"/>
              </a:rPr>
              <a:t>General model:</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(we drop index “j” for notation simplicity )</a:t>
            </a:r>
          </a:p>
          <a:p>
            <a:r>
              <a:rPr lang="en-US" i="1" dirty="0" smtClean="0">
                <a:latin typeface="Times New Roman" pitchFamily="18" charset="0"/>
                <a:cs typeface="Times New Roman" pitchFamily="18" charset="0"/>
              </a:rPr>
              <a:t>Particular case:    </a:t>
            </a:r>
          </a:p>
          <a:p>
            <a:r>
              <a:rPr lang="en-US" dirty="0" smtClean="0">
                <a:latin typeface="Times New Roman" pitchFamily="18" charset="0"/>
                <a:cs typeface="Times New Roman" pitchFamily="18" charset="0"/>
              </a:rPr>
              <a:t>                                                   E is located</a:t>
            </a:r>
          </a:p>
          <a:p>
            <a:r>
              <a:rPr lang="en-US" dirty="0" smtClean="0">
                <a:latin typeface="Times New Roman" pitchFamily="18" charset="0"/>
                <a:cs typeface="Times New Roman" pitchFamily="18" charset="0"/>
              </a:rPr>
              <a:t>                                                   very close to B.</a:t>
            </a:r>
            <a:endParaRPr lang="ru-RU" dirty="0">
              <a:latin typeface="Times New Roman" pitchFamily="18" charset="0"/>
              <a:cs typeface="Times New Roman" pitchFamily="18" charset="0"/>
            </a:endParaRPr>
          </a:p>
        </p:txBody>
      </p:sp>
      <p:graphicFrame>
        <p:nvGraphicFramePr>
          <p:cNvPr id="31751" name="Object 7"/>
          <p:cNvGraphicFramePr>
            <a:graphicFrameLocks noChangeAspect="1"/>
          </p:cNvGraphicFramePr>
          <p:nvPr/>
        </p:nvGraphicFramePr>
        <p:xfrm>
          <a:off x="6113492" y="1038215"/>
          <a:ext cx="2673350" cy="962025"/>
        </p:xfrm>
        <a:graphic>
          <a:graphicData uri="http://schemas.openxmlformats.org/presentationml/2006/ole">
            <p:oleObj spid="_x0000_s31751" name="Формула" r:id="rId9" imgW="952200" imgH="457200" progId="Equation.3">
              <p:embed/>
            </p:oleObj>
          </a:graphicData>
        </a:graphic>
      </p:graphicFrame>
      <p:graphicFrame>
        <p:nvGraphicFramePr>
          <p:cNvPr id="31752" name="Object 8"/>
          <p:cNvGraphicFramePr>
            <a:graphicFrameLocks noChangeAspect="1"/>
          </p:cNvGraphicFramePr>
          <p:nvPr/>
        </p:nvGraphicFramePr>
        <p:xfrm>
          <a:off x="4572000" y="2357430"/>
          <a:ext cx="2887663" cy="1016000"/>
        </p:xfrm>
        <a:graphic>
          <a:graphicData uri="http://schemas.openxmlformats.org/presentationml/2006/ole">
            <p:oleObj spid="_x0000_s31752" name="Формула" r:id="rId10" imgW="1028520" imgH="482400" progId="Equation.3">
              <p:embed/>
            </p:oleObj>
          </a:graphicData>
        </a:graphic>
      </p:graphicFrame>
      <p:graphicFrame>
        <p:nvGraphicFramePr>
          <p:cNvPr id="31753" name="Object 9"/>
          <p:cNvGraphicFramePr>
            <a:graphicFrameLocks noChangeAspect="1"/>
          </p:cNvGraphicFramePr>
          <p:nvPr/>
        </p:nvGraphicFramePr>
        <p:xfrm>
          <a:off x="4572000" y="3286124"/>
          <a:ext cx="4429156" cy="989012"/>
        </p:xfrm>
        <a:graphic>
          <a:graphicData uri="http://schemas.openxmlformats.org/presentationml/2006/ole">
            <p:oleObj spid="_x0000_s31753" name="Формула" r:id="rId11" imgW="2476440" imgH="469800" progId="Equation.3">
              <p:embed/>
            </p:oleObj>
          </a:graphicData>
        </a:graphic>
      </p:graphicFrame>
      <p:graphicFrame>
        <p:nvGraphicFramePr>
          <p:cNvPr id="31755" name="Object 11"/>
          <p:cNvGraphicFramePr>
            <a:graphicFrameLocks noChangeAspect="1"/>
          </p:cNvGraphicFramePr>
          <p:nvPr/>
        </p:nvGraphicFramePr>
        <p:xfrm>
          <a:off x="4305300" y="4143375"/>
          <a:ext cx="4818063" cy="785813"/>
        </p:xfrm>
        <a:graphic>
          <a:graphicData uri="http://schemas.openxmlformats.org/presentationml/2006/ole">
            <p:oleObj spid="_x0000_s31755" name="Формула" r:id="rId12" imgW="3111480" imgH="431640" progId="Equation.3">
              <p:embed/>
            </p:oleObj>
          </a:graphicData>
        </a:graphic>
      </p:graphicFrame>
      <p:sp>
        <p:nvSpPr>
          <p:cNvPr id="35" name="TextBox 34"/>
          <p:cNvSpPr txBox="1"/>
          <p:nvPr/>
        </p:nvSpPr>
        <p:spPr>
          <a:xfrm>
            <a:off x="285720" y="4714884"/>
            <a:ext cx="8858280" cy="1508105"/>
          </a:xfrm>
          <a:prstGeom prst="rect">
            <a:avLst/>
          </a:prstGeom>
          <a:noFill/>
        </p:spPr>
        <p:txBody>
          <a:bodyPr wrap="square" rtlCol="0">
            <a:spAutoFit/>
          </a:bodyPr>
          <a:lstStyle/>
          <a:p>
            <a:r>
              <a:rPr lang="en-US" sz="2000" i="1" dirty="0" smtClean="0">
                <a:latin typeface="Times New Roman" pitchFamily="18" charset="0"/>
                <a:cs typeface="Times New Roman" pitchFamily="18" charset="0"/>
              </a:rPr>
              <a:t>New setting with a separation of beams by eavesdropper.</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given </a:t>
            </a:r>
            <a:endParaRPr lang="ru-RU" sz="2400" dirty="0">
              <a:latin typeface="Times New Roman" pitchFamily="18" charset="0"/>
              <a:cs typeface="Times New Roman" pitchFamily="18" charset="0"/>
            </a:endParaRPr>
          </a:p>
        </p:txBody>
      </p:sp>
      <p:graphicFrame>
        <p:nvGraphicFramePr>
          <p:cNvPr id="31757" name="Object 13"/>
          <p:cNvGraphicFramePr>
            <a:graphicFrameLocks noChangeAspect="1"/>
          </p:cNvGraphicFramePr>
          <p:nvPr/>
        </p:nvGraphicFramePr>
        <p:xfrm>
          <a:off x="0" y="5357826"/>
          <a:ext cx="3143240" cy="1016000"/>
        </p:xfrm>
        <a:graphic>
          <a:graphicData uri="http://schemas.openxmlformats.org/presentationml/2006/ole">
            <p:oleObj spid="_x0000_s31757" name="Формула" r:id="rId13" imgW="2082600" imgH="482400" progId="Equation.3">
              <p:embed/>
            </p:oleObj>
          </a:graphicData>
        </a:graphic>
      </p:graphicFrame>
      <p:graphicFrame>
        <p:nvGraphicFramePr>
          <p:cNvPr id="31758" name="Object 14"/>
          <p:cNvGraphicFramePr>
            <a:graphicFrameLocks noChangeAspect="1"/>
          </p:cNvGraphicFramePr>
          <p:nvPr/>
        </p:nvGraphicFramePr>
        <p:xfrm>
          <a:off x="3214678" y="5143512"/>
          <a:ext cx="1000132" cy="1714512"/>
        </p:xfrm>
        <a:graphic>
          <a:graphicData uri="http://schemas.openxmlformats.org/presentationml/2006/ole">
            <p:oleObj spid="_x0000_s31758" name="Формула" r:id="rId14" imgW="520560" imgH="888840" progId="Equation.3">
              <p:embed/>
            </p:oleObj>
          </a:graphicData>
        </a:graphic>
      </p:graphicFrame>
      <p:graphicFrame>
        <p:nvGraphicFramePr>
          <p:cNvPr id="31759" name="Object 15"/>
          <p:cNvGraphicFramePr>
            <a:graphicFrameLocks noChangeAspect="1"/>
          </p:cNvGraphicFramePr>
          <p:nvPr/>
        </p:nvGraphicFramePr>
        <p:xfrm>
          <a:off x="4143372" y="5786454"/>
          <a:ext cx="2571768" cy="438151"/>
        </p:xfrm>
        <a:graphic>
          <a:graphicData uri="http://schemas.openxmlformats.org/presentationml/2006/ole">
            <p:oleObj spid="_x0000_s31759" name="Формула" r:id="rId15" imgW="1130040" imgH="215640" progId="Equation.3">
              <p:embed/>
            </p:oleObj>
          </a:graphicData>
        </a:graphic>
      </p:graphicFrame>
      <p:graphicFrame>
        <p:nvGraphicFramePr>
          <p:cNvPr id="31760" name="Object 16"/>
          <p:cNvGraphicFramePr>
            <a:graphicFrameLocks noChangeAspect="1"/>
          </p:cNvGraphicFramePr>
          <p:nvPr/>
        </p:nvGraphicFramePr>
        <p:xfrm>
          <a:off x="8591550" y="5786438"/>
          <a:ext cx="641350" cy="428625"/>
        </p:xfrm>
        <a:graphic>
          <a:graphicData uri="http://schemas.openxmlformats.org/presentationml/2006/ole">
            <p:oleObj spid="_x0000_s31760" name="Формула" r:id="rId16" imgW="228600" imgH="203040" progId="Equation.3">
              <p:embed/>
            </p:oleObj>
          </a:graphicData>
        </a:graphic>
      </p:graphicFrame>
      <p:graphicFrame>
        <p:nvGraphicFramePr>
          <p:cNvPr id="31761" name="Object 17"/>
          <p:cNvGraphicFramePr>
            <a:graphicFrameLocks noChangeAspect="1"/>
          </p:cNvGraphicFramePr>
          <p:nvPr/>
        </p:nvGraphicFramePr>
        <p:xfrm>
          <a:off x="7418415" y="5848369"/>
          <a:ext cx="1011237" cy="438151"/>
        </p:xfrm>
        <a:graphic>
          <a:graphicData uri="http://schemas.openxmlformats.org/presentationml/2006/ole">
            <p:oleObj spid="_x0000_s31761" name="Формула" r:id="rId17" imgW="736560" imgH="215640" progId="Equation.3">
              <p:embed/>
            </p:oleObj>
          </a:graphicData>
        </a:graphic>
      </p:graphicFrame>
      <p:cxnSp>
        <p:nvCxnSpPr>
          <p:cNvPr id="42" name="Прямая со стрелкой 41"/>
          <p:cNvCxnSpPr/>
          <p:nvPr/>
        </p:nvCxnSpPr>
        <p:spPr>
          <a:xfrm rot="10800000">
            <a:off x="428596" y="3500438"/>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p:nvPr/>
        </p:nvCxnSpPr>
        <p:spPr>
          <a:xfrm>
            <a:off x="1785918" y="3500438"/>
            <a:ext cx="10001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p:nvPr/>
        </p:nvCxnSpPr>
        <p:spPr>
          <a:xfrm rot="10800000">
            <a:off x="2786050" y="3500438"/>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a:off x="3714744" y="3500438"/>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Прямая со стрелкой 53"/>
          <p:cNvCxnSpPr/>
          <p:nvPr/>
        </p:nvCxnSpPr>
        <p:spPr>
          <a:xfrm rot="10800000">
            <a:off x="428596" y="3929066"/>
            <a:ext cx="17859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Прямая со стрелкой 55"/>
          <p:cNvCxnSpPr/>
          <p:nvPr/>
        </p:nvCxnSpPr>
        <p:spPr>
          <a:xfrm>
            <a:off x="2500298" y="3929066"/>
            <a:ext cx="171451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7" name="Овал 56"/>
          <p:cNvSpPr/>
          <p:nvPr/>
        </p:nvSpPr>
        <p:spPr>
          <a:xfrm>
            <a:off x="928662" y="1357298"/>
            <a:ext cx="2214578" cy="3571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58" name="TextBox 57"/>
          <p:cNvSpPr txBox="1"/>
          <p:nvPr/>
        </p:nvSpPr>
        <p:spPr>
          <a:xfrm>
            <a:off x="2786050" y="1000108"/>
            <a:ext cx="928694" cy="338554"/>
          </a:xfrm>
          <a:prstGeom prst="rect">
            <a:avLst/>
          </a:prstGeom>
          <a:noFill/>
        </p:spPr>
        <p:txBody>
          <a:bodyPr wrap="square" rtlCol="0">
            <a:spAutoFit/>
          </a:bodyPr>
          <a:lstStyle/>
          <a:p>
            <a:r>
              <a:rPr lang="en-US" sz="1600" dirty="0" err="1" smtClean="0">
                <a:latin typeface="Times New Roman" pitchFamily="18" charset="0"/>
                <a:cs typeface="Times New Roman" pitchFamily="18" charset="0"/>
              </a:rPr>
              <a:t>pathes</a:t>
            </a:r>
            <a:r>
              <a:rPr lang="en-US" sz="1600" dirty="0" smtClean="0">
                <a:latin typeface="Times New Roman" pitchFamily="18" charset="0"/>
                <a:cs typeface="Times New Roman" pitchFamily="18" charset="0"/>
              </a:rPr>
              <a:t> 2</a:t>
            </a:r>
            <a:endParaRPr lang="ru-RU" sz="1600" dirty="0">
              <a:latin typeface="Times New Roman" pitchFamily="18" charset="0"/>
              <a:cs typeface="Times New Roman" pitchFamily="18" charset="0"/>
            </a:endParaRPr>
          </a:p>
        </p:txBody>
      </p:sp>
      <p:sp>
        <p:nvSpPr>
          <p:cNvPr id="47" name="Номер слайда 46"/>
          <p:cNvSpPr>
            <a:spLocks noGrp="1"/>
          </p:cNvSpPr>
          <p:nvPr>
            <p:ph type="sldNum" sz="quarter" idx="12"/>
          </p:nvPr>
        </p:nvSpPr>
        <p:spPr/>
        <p:txBody>
          <a:bodyPr/>
          <a:lstStyle/>
          <a:p>
            <a:fld id="{CF753BBF-8601-43FF-BBAE-2572F5AEDFCF}" type="slidenum">
              <a:rPr lang="ru-RU" smtClean="0"/>
              <a:pPr/>
              <a:t>27</a:t>
            </a:fld>
            <a:endParaRPr lang="ru-RU"/>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428604"/>
            <a:ext cx="8429684" cy="8248412"/>
          </a:xfrm>
          <a:prstGeom prst="rect">
            <a:avLst/>
          </a:prstGeom>
          <a:noFill/>
        </p:spPr>
        <p:txBody>
          <a:bodyPr wrap="square" rtlCol="0">
            <a:spAutoFit/>
          </a:bodyPr>
          <a:lstStyle/>
          <a:p>
            <a:r>
              <a:rPr lang="en-US" dirty="0" smtClean="0">
                <a:latin typeface="Times New Roman" pitchFamily="18" charset="0"/>
                <a:cs typeface="Times New Roman" pitchFamily="18" charset="0"/>
              </a:rPr>
              <a:t>If </a:t>
            </a:r>
            <a:r>
              <a:rPr lang="en-US" i="1" dirty="0" smtClean="0">
                <a:latin typeface="Times New Roman" pitchFamily="18" charset="0"/>
                <a:cs typeface="Times New Roman" pitchFamily="18" charset="0"/>
              </a:rPr>
              <a:t>E</a:t>
            </a:r>
            <a:r>
              <a:rPr lang="en-US" dirty="0" smtClean="0">
                <a:latin typeface="Times New Roman" pitchFamily="18" charset="0"/>
                <a:cs typeface="Times New Roman" pitchFamily="18" charset="0"/>
              </a:rPr>
              <a:t> (as in Fig. 6  ) is between A and B, then</a:t>
            </a: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that is reasonable.    </a:t>
            </a:r>
          </a:p>
          <a:p>
            <a:endParaRPr lang="en-US" sz="2400" dirty="0" smtClean="0">
              <a:latin typeface="Times New Roman" pitchFamily="18" charset="0"/>
              <a:cs typeface="Times New Roman" pitchFamily="18" charset="0"/>
            </a:endParaRPr>
          </a:p>
          <a:p>
            <a:r>
              <a:rPr lang="en-US" sz="2000" i="1" dirty="0" smtClean="0">
                <a:latin typeface="Times New Roman" pitchFamily="18" charset="0"/>
                <a:cs typeface="Times New Roman" pitchFamily="18" charset="0"/>
              </a:rPr>
              <a:t>Particular cases:</a:t>
            </a:r>
          </a:p>
          <a:p>
            <a:r>
              <a:rPr lang="en-US" sz="2000" dirty="0" smtClean="0">
                <a:latin typeface="Times New Roman" pitchFamily="18" charset="0"/>
                <a:cs typeface="Times New Roman" pitchFamily="18" charset="0"/>
              </a:rPr>
              <a:t>                                                              If r=1, then                    that is reasonable;</a:t>
            </a:r>
          </a:p>
          <a:p>
            <a:r>
              <a:rPr lang="en-US" sz="2000" dirty="0" smtClean="0">
                <a:latin typeface="Times New Roman" pitchFamily="18" charset="0"/>
                <a:cs typeface="Times New Roman" pitchFamily="18" charset="0"/>
              </a:rPr>
              <a:t>                                                              </a:t>
            </a:r>
          </a:p>
          <a:p>
            <a:r>
              <a:rPr lang="en-US" sz="2000" dirty="0" smtClean="0">
                <a:latin typeface="Times New Roman" pitchFamily="18" charset="0"/>
                <a:cs typeface="Times New Roman" pitchFamily="18" charset="0"/>
              </a:rPr>
              <a:t>                                                              If r=0, then                                ;</a:t>
            </a:r>
          </a:p>
          <a:p>
            <a:r>
              <a:rPr lang="en-US" sz="2000" dirty="0" smtClean="0">
                <a:latin typeface="Times New Roman" pitchFamily="18" charset="0"/>
                <a:cs typeface="Times New Roman" pitchFamily="18" charset="0"/>
              </a:rPr>
              <a:t>                      </a:t>
            </a:r>
          </a:p>
          <a:p>
            <a:r>
              <a:rPr lang="en-US" sz="2000" dirty="0" smtClean="0">
                <a:latin typeface="Times New Roman" pitchFamily="18" charset="0"/>
                <a:cs typeface="Times New Roman" pitchFamily="18" charset="0"/>
              </a:rPr>
              <a:t>                                                              If         , then                           . </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p>
          <a:p>
            <a:r>
              <a:rPr lang="en-US" sz="2000" dirty="0" smtClean="0">
                <a:latin typeface="Times New Roman" pitchFamily="18" charset="0"/>
                <a:cs typeface="Times New Roman" pitchFamily="18" charset="0"/>
              </a:rPr>
              <a:t>                                         </a:t>
            </a:r>
          </a:p>
          <a:p>
            <a:endParaRPr lang="en-US" sz="2000"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a:t>
            </a:r>
            <a:r>
              <a:rPr lang="en-US" sz="2400" u="sng" dirty="0" smtClean="0">
                <a:latin typeface="Times New Roman" pitchFamily="18" charset="0"/>
                <a:cs typeface="Times New Roman" pitchFamily="18" charset="0"/>
              </a:rPr>
              <a:t> </a:t>
            </a:r>
          </a:p>
          <a:p>
            <a:endParaRPr lang="en-US" sz="2400" u="sng"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graphicFrame>
        <p:nvGraphicFramePr>
          <p:cNvPr id="35842" name="Object 2"/>
          <p:cNvGraphicFramePr>
            <a:graphicFrameLocks noChangeAspect="1"/>
          </p:cNvGraphicFramePr>
          <p:nvPr/>
        </p:nvGraphicFramePr>
        <p:xfrm>
          <a:off x="554039" y="1000125"/>
          <a:ext cx="4232275" cy="428625"/>
        </p:xfrm>
        <a:graphic>
          <a:graphicData uri="http://schemas.openxmlformats.org/presentationml/2006/ole">
            <p:oleObj spid="_x0000_s35842" name="Формула" r:id="rId3" imgW="1739880" imgH="215640" progId="Equation.3">
              <p:embed/>
            </p:oleObj>
          </a:graphicData>
        </a:graphic>
      </p:graphicFrame>
      <p:graphicFrame>
        <p:nvGraphicFramePr>
          <p:cNvPr id="35844" name="Object 4"/>
          <p:cNvGraphicFramePr>
            <a:graphicFrameLocks noChangeAspect="1"/>
          </p:cNvGraphicFramePr>
          <p:nvPr/>
        </p:nvGraphicFramePr>
        <p:xfrm>
          <a:off x="9525" y="1500188"/>
          <a:ext cx="8551863" cy="1095375"/>
        </p:xfrm>
        <a:graphic>
          <a:graphicData uri="http://schemas.openxmlformats.org/presentationml/2006/ole">
            <p:oleObj spid="_x0000_s35844" name="Формула" r:id="rId4" imgW="5346360" imgH="520560" progId="Equation.3">
              <p:embed/>
            </p:oleObj>
          </a:graphicData>
        </a:graphic>
      </p:graphicFrame>
      <p:graphicFrame>
        <p:nvGraphicFramePr>
          <p:cNvPr id="35845" name="Object 5"/>
          <p:cNvGraphicFramePr>
            <a:graphicFrameLocks noChangeAspect="1"/>
          </p:cNvGraphicFramePr>
          <p:nvPr/>
        </p:nvGraphicFramePr>
        <p:xfrm>
          <a:off x="8502650" y="1785926"/>
          <a:ext cx="641350" cy="428625"/>
        </p:xfrm>
        <a:graphic>
          <a:graphicData uri="http://schemas.openxmlformats.org/presentationml/2006/ole">
            <p:oleObj spid="_x0000_s35845" name="Формула" r:id="rId5" imgW="228600" imgH="203040" progId="Equation.3">
              <p:embed/>
            </p:oleObj>
          </a:graphicData>
        </a:graphic>
      </p:graphicFrame>
      <p:graphicFrame>
        <p:nvGraphicFramePr>
          <p:cNvPr id="35847" name="Object 7"/>
          <p:cNvGraphicFramePr>
            <a:graphicFrameLocks noChangeAspect="1"/>
          </p:cNvGraphicFramePr>
          <p:nvPr/>
        </p:nvGraphicFramePr>
        <p:xfrm>
          <a:off x="1217613" y="2606675"/>
          <a:ext cx="1425575" cy="965200"/>
        </p:xfrm>
        <a:graphic>
          <a:graphicData uri="http://schemas.openxmlformats.org/presentationml/2006/ole">
            <p:oleObj spid="_x0000_s35847" name="Формула" r:id="rId6" imgW="507960" imgH="457200" progId="Equation.3">
              <p:embed/>
            </p:oleObj>
          </a:graphicData>
        </a:graphic>
      </p:graphicFrame>
      <p:graphicFrame>
        <p:nvGraphicFramePr>
          <p:cNvPr id="35848" name="Object 8"/>
          <p:cNvGraphicFramePr>
            <a:graphicFrameLocks noChangeAspect="1"/>
          </p:cNvGraphicFramePr>
          <p:nvPr/>
        </p:nvGraphicFramePr>
        <p:xfrm>
          <a:off x="285720" y="3714752"/>
          <a:ext cx="2743201" cy="588962"/>
        </p:xfrm>
        <a:graphic>
          <a:graphicData uri="http://schemas.openxmlformats.org/presentationml/2006/ole">
            <p:oleObj spid="_x0000_s35848" name="Формула" r:id="rId7" imgW="977760" imgH="279360" progId="Equation.3">
              <p:embed/>
            </p:oleObj>
          </a:graphicData>
        </a:graphic>
      </p:graphicFrame>
      <p:graphicFrame>
        <p:nvGraphicFramePr>
          <p:cNvPr id="35849" name="Object 9"/>
          <p:cNvGraphicFramePr>
            <a:graphicFrameLocks noChangeAspect="1"/>
          </p:cNvGraphicFramePr>
          <p:nvPr/>
        </p:nvGraphicFramePr>
        <p:xfrm>
          <a:off x="0" y="4852988"/>
          <a:ext cx="4491038" cy="884237"/>
        </p:xfrm>
        <a:graphic>
          <a:graphicData uri="http://schemas.openxmlformats.org/presentationml/2006/ole">
            <p:oleObj spid="_x0000_s35849" name="Формула" r:id="rId8" imgW="1866600" imgH="419040" progId="Equation.3">
              <p:embed/>
            </p:oleObj>
          </a:graphicData>
        </a:graphic>
      </p:graphicFrame>
      <p:graphicFrame>
        <p:nvGraphicFramePr>
          <p:cNvPr id="35850" name="Object 10"/>
          <p:cNvGraphicFramePr>
            <a:graphicFrameLocks noChangeAspect="1"/>
          </p:cNvGraphicFramePr>
          <p:nvPr/>
        </p:nvGraphicFramePr>
        <p:xfrm>
          <a:off x="5705492" y="4714886"/>
          <a:ext cx="1223962" cy="357188"/>
        </p:xfrm>
        <a:graphic>
          <a:graphicData uri="http://schemas.openxmlformats.org/presentationml/2006/ole">
            <p:oleObj spid="_x0000_s35850" name="Формула" r:id="rId9" imgW="749160" imgH="203040" progId="Equation.3">
              <p:embed/>
            </p:oleObj>
          </a:graphicData>
        </a:graphic>
      </p:graphicFrame>
      <p:graphicFrame>
        <p:nvGraphicFramePr>
          <p:cNvPr id="35851" name="Object 11"/>
          <p:cNvGraphicFramePr>
            <a:graphicFrameLocks noChangeAspect="1"/>
          </p:cNvGraphicFramePr>
          <p:nvPr/>
        </p:nvGraphicFramePr>
        <p:xfrm>
          <a:off x="5715008" y="5143512"/>
          <a:ext cx="1928826" cy="642942"/>
        </p:xfrm>
        <a:graphic>
          <a:graphicData uri="http://schemas.openxmlformats.org/presentationml/2006/ole">
            <p:oleObj spid="_x0000_s35851" name="Формула" r:id="rId10" imgW="1104840" imgH="419040" progId="Equation.3">
              <p:embed/>
            </p:oleObj>
          </a:graphicData>
        </a:graphic>
      </p:graphicFrame>
      <p:graphicFrame>
        <p:nvGraphicFramePr>
          <p:cNvPr id="35852" name="Object 12"/>
          <p:cNvGraphicFramePr>
            <a:graphicFrameLocks noChangeAspect="1"/>
          </p:cNvGraphicFramePr>
          <p:nvPr/>
        </p:nvGraphicFramePr>
        <p:xfrm>
          <a:off x="4714877" y="5929330"/>
          <a:ext cx="500065" cy="357190"/>
        </p:xfrm>
        <a:graphic>
          <a:graphicData uri="http://schemas.openxmlformats.org/presentationml/2006/ole">
            <p:oleObj spid="_x0000_s35852" name="Формула" r:id="rId11" imgW="330120" imgH="177480" progId="Equation.3">
              <p:embed/>
            </p:oleObj>
          </a:graphicData>
        </a:graphic>
      </p:graphicFrame>
      <p:graphicFrame>
        <p:nvGraphicFramePr>
          <p:cNvPr id="35853" name="Object 13"/>
          <p:cNvGraphicFramePr>
            <a:graphicFrameLocks noChangeAspect="1"/>
          </p:cNvGraphicFramePr>
          <p:nvPr/>
        </p:nvGraphicFramePr>
        <p:xfrm>
          <a:off x="5929322" y="5929330"/>
          <a:ext cx="1571636" cy="357187"/>
        </p:xfrm>
        <a:graphic>
          <a:graphicData uri="http://schemas.openxmlformats.org/presentationml/2006/ole">
            <p:oleObj spid="_x0000_s35853" name="Формула" r:id="rId12" imgW="888840" imgH="203040" progId="Equation.3">
              <p:embed/>
            </p:oleObj>
          </a:graphicData>
        </a:graphic>
      </p:graphicFrame>
      <p:sp>
        <p:nvSpPr>
          <p:cNvPr id="15" name="Номер слайда 14"/>
          <p:cNvSpPr>
            <a:spLocks noGrp="1"/>
          </p:cNvSpPr>
          <p:nvPr>
            <p:ph type="sldNum" sz="quarter" idx="12"/>
          </p:nvPr>
        </p:nvSpPr>
        <p:spPr/>
        <p:txBody>
          <a:bodyPr/>
          <a:lstStyle/>
          <a:p>
            <a:fld id="{CF753BBF-8601-43FF-BBAE-2572F5AEDFCF}" type="slidenum">
              <a:rPr lang="ru-RU" smtClean="0"/>
              <a:pPr/>
              <a:t>28</a:t>
            </a:fld>
            <a:endParaRPr lang="ru-RU" dirty="0"/>
          </a:p>
        </p:txBody>
      </p:sp>
      <p:sp>
        <p:nvSpPr>
          <p:cNvPr id="16" name="TextBox 15"/>
          <p:cNvSpPr txBox="1"/>
          <p:nvPr/>
        </p:nvSpPr>
        <p:spPr>
          <a:xfrm>
            <a:off x="500034" y="2857496"/>
            <a:ext cx="1928826" cy="369332"/>
          </a:xfrm>
          <a:prstGeom prst="rect">
            <a:avLst/>
          </a:prstGeom>
          <a:noFill/>
        </p:spPr>
        <p:txBody>
          <a:bodyPr wrap="square" rtlCol="0">
            <a:spAutoFit/>
          </a:bodyPr>
          <a:lstStyle/>
          <a:p>
            <a:r>
              <a:rPr lang="en-US" dirty="0" smtClean="0">
                <a:latin typeface="Times New Roman" pitchFamily="18" charset="0"/>
                <a:cs typeface="Times New Roman" pitchFamily="18" charset="0"/>
              </a:rPr>
              <a:t>where</a:t>
            </a:r>
            <a:endParaRPr lang="ru-RU" dirty="0">
              <a:latin typeface="Times New Roman" pitchFamily="18" charset="0"/>
              <a:cs typeface="Times New Roman" pitchFamily="18" charset="0"/>
            </a:endParaRPr>
          </a:p>
        </p:txBody>
      </p:sp>
      <p:graphicFrame>
        <p:nvGraphicFramePr>
          <p:cNvPr id="35854" name="Object 14"/>
          <p:cNvGraphicFramePr>
            <a:graphicFrameLocks noChangeAspect="1"/>
          </p:cNvGraphicFramePr>
          <p:nvPr/>
        </p:nvGraphicFramePr>
        <p:xfrm>
          <a:off x="2774950" y="2786063"/>
          <a:ext cx="1797050" cy="482600"/>
        </p:xfrm>
        <a:graphic>
          <a:graphicData uri="http://schemas.openxmlformats.org/presentationml/2006/ole">
            <p:oleObj spid="_x0000_s35854" name="Формула" r:id="rId13" imgW="838080" imgH="228600" progId="Equation.3">
              <p:embed/>
            </p:oleObj>
          </a:graphicData>
        </a:graphic>
      </p:graphicFrame>
      <p:graphicFrame>
        <p:nvGraphicFramePr>
          <p:cNvPr id="35855" name="Object 15"/>
          <p:cNvGraphicFramePr>
            <a:graphicFrameLocks noChangeAspect="1"/>
          </p:cNvGraphicFramePr>
          <p:nvPr/>
        </p:nvGraphicFramePr>
        <p:xfrm>
          <a:off x="4684725" y="2786063"/>
          <a:ext cx="1673225" cy="482600"/>
        </p:xfrm>
        <a:graphic>
          <a:graphicData uri="http://schemas.openxmlformats.org/presentationml/2006/ole">
            <p:oleObj spid="_x0000_s35855" name="Формула" r:id="rId14" imgW="863280" imgH="228600" progId="Equation.3">
              <p:embed/>
            </p:oleObj>
          </a:graphicData>
        </a:graphic>
      </p:graphicFrame>
      <p:graphicFrame>
        <p:nvGraphicFramePr>
          <p:cNvPr id="35856" name="Object 16"/>
          <p:cNvGraphicFramePr>
            <a:graphicFrameLocks noChangeAspect="1"/>
          </p:cNvGraphicFramePr>
          <p:nvPr/>
        </p:nvGraphicFramePr>
        <p:xfrm>
          <a:off x="6373837" y="2786063"/>
          <a:ext cx="1698625" cy="482600"/>
        </p:xfrm>
        <a:graphic>
          <a:graphicData uri="http://schemas.openxmlformats.org/presentationml/2006/ole">
            <p:oleObj spid="_x0000_s35856" name="Формула" r:id="rId15" imgW="876240" imgH="228600" progId="Equation.3">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571480"/>
            <a:ext cx="8572528" cy="4278094"/>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2.5. Simulation results of two beam model with ESPAR</a:t>
            </a:r>
            <a:r>
              <a:rPr lang="ru-RU" sz="2400" i="1" dirty="0" smtClean="0">
                <a:latin typeface="Times New Roman" pitchFamily="18" charset="0"/>
                <a:cs typeface="Times New Roman" pitchFamily="18" charset="0"/>
              </a:rPr>
              <a:t>-</a:t>
            </a:r>
            <a:r>
              <a:rPr lang="en-US" sz="2400" i="1" dirty="0" smtClean="0">
                <a:latin typeface="Times New Roman" pitchFamily="18" charset="0"/>
                <a:cs typeface="Times New Roman" pitchFamily="18" charset="0"/>
              </a:rPr>
              <a:t>like system:</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1. Using a random exciting of ESPAR-like system* elements results in a random beam-forming antenna diagram.</a:t>
            </a:r>
          </a:p>
          <a:p>
            <a:r>
              <a:rPr lang="en-US" dirty="0" smtClean="0">
                <a:latin typeface="Times New Roman" pitchFamily="18" charset="0"/>
                <a:cs typeface="Times New Roman" pitchFamily="18" charset="0"/>
              </a:rPr>
              <a:t>(The number of radiation patterns can be provided as </a:t>
            </a:r>
            <a:r>
              <a:rPr lang="en-US" dirty="0" err="1" smtClean="0">
                <a:latin typeface="Times New Roman" pitchFamily="18" charset="0"/>
                <a:cs typeface="Times New Roman" pitchFamily="18" charset="0"/>
              </a:rPr>
              <a:t>untractable</a:t>
            </a:r>
            <a:r>
              <a:rPr lang="en-US" dirty="0" smtClean="0">
                <a:latin typeface="Times New Roman" pitchFamily="18" charset="0"/>
                <a:cs typeface="Times New Roman" pitchFamily="18" charset="0"/>
              </a:rPr>
              <a:t> by appropriated choice of the number ESPAR-like system elements “</a:t>
            </a:r>
            <a:r>
              <a:rPr lang="en-US" i="1" dirty="0" smtClean="0">
                <a:latin typeface="Times New Roman" pitchFamily="18" charset="0"/>
                <a:cs typeface="Times New Roman" pitchFamily="18" charset="0"/>
              </a:rPr>
              <a:t>m</a:t>
            </a:r>
            <a:r>
              <a:rPr lang="en-US" dirty="0" smtClean="0">
                <a:latin typeface="Times New Roman" pitchFamily="18" charset="0"/>
                <a:cs typeface="Times New Roman" pitchFamily="18" charset="0"/>
              </a:rPr>
              <a:t>” and the number of the bias voltage bits “    ”:                                                                                                        </a:t>
            </a:r>
          </a:p>
          <a:p>
            <a:r>
              <a:rPr lang="en-US" dirty="0" smtClean="0">
                <a:latin typeface="Times New Roman" pitchFamily="18" charset="0"/>
                <a:cs typeface="Times New Roman" pitchFamily="18" charset="0"/>
              </a:rPr>
              <a:t>                     ) </a:t>
            </a:r>
          </a:p>
          <a:p>
            <a:r>
              <a:rPr lang="en-US" dirty="0" smtClean="0">
                <a:latin typeface="Times New Roman" pitchFamily="18" charset="0"/>
                <a:cs typeface="Times New Roman" pitchFamily="18" charset="0"/>
              </a:rPr>
              <a:t>       2. Radiation pattern amplitude can be approximated by </a:t>
            </a:r>
            <a:r>
              <a:rPr lang="en-US" dirty="0" err="1" smtClean="0">
                <a:latin typeface="Times New Roman" pitchFamily="18" charset="0"/>
                <a:cs typeface="Times New Roman" pitchFamily="18" charset="0"/>
              </a:rPr>
              <a:t>Gaussion</a:t>
            </a:r>
            <a:r>
              <a:rPr lang="en-US" dirty="0" smtClean="0">
                <a:latin typeface="Times New Roman" pitchFamily="18" charset="0"/>
                <a:cs typeface="Times New Roman" pitchFamily="18" charset="0"/>
              </a:rPr>
              <a:t> distribution with variable expectation and variance.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     3. </a:t>
            </a:r>
            <a:r>
              <a:rPr lang="en-US" dirty="0" smtClean="0">
                <a:latin typeface="Times New Roman" pitchFamily="18" charset="0"/>
                <a:cs typeface="Times New Roman" pitchFamily="18" charset="0"/>
              </a:rPr>
              <a:t>Radiation pattern amplitudes  of  ESRR with 6 radiators are uncorrelated for angle interval more than 1-4 degree.</a:t>
            </a:r>
          </a:p>
          <a:p>
            <a:r>
              <a:rPr lang="en-US" dirty="0" smtClean="0">
                <a:latin typeface="Times New Roman" pitchFamily="18" charset="0"/>
                <a:cs typeface="Times New Roman" pitchFamily="18" charset="0"/>
              </a:rPr>
              <a:t>The last point gives a chance to justify a general model in contrast to particular model (see slide 6). </a:t>
            </a:r>
          </a:p>
          <a:p>
            <a:endParaRPr lang="ru-RU" sz="2800" dirty="0">
              <a:latin typeface="Times New Roman" pitchFamily="18" charset="0"/>
              <a:cs typeface="Times New Roman" pitchFamily="18" charset="0"/>
            </a:endParaRPr>
          </a:p>
        </p:txBody>
      </p:sp>
      <p:graphicFrame>
        <p:nvGraphicFramePr>
          <p:cNvPr id="36866" name="Object 2"/>
          <p:cNvGraphicFramePr>
            <a:graphicFrameLocks noChangeAspect="1"/>
          </p:cNvGraphicFramePr>
          <p:nvPr/>
        </p:nvGraphicFramePr>
        <p:xfrm>
          <a:off x="611169" y="2357430"/>
          <a:ext cx="1246187" cy="357190"/>
        </p:xfrm>
        <a:graphic>
          <a:graphicData uri="http://schemas.openxmlformats.org/presentationml/2006/ole">
            <p:oleObj spid="_x0000_s36866" name="Формула" r:id="rId3" imgW="444240" imgH="228600" progId="Equation.3">
              <p:embed/>
            </p:oleObj>
          </a:graphicData>
        </a:graphic>
      </p:graphicFrame>
      <p:graphicFrame>
        <p:nvGraphicFramePr>
          <p:cNvPr id="36867" name="Object 3"/>
          <p:cNvGraphicFramePr>
            <a:graphicFrameLocks noChangeAspect="1"/>
          </p:cNvGraphicFramePr>
          <p:nvPr/>
        </p:nvGraphicFramePr>
        <p:xfrm>
          <a:off x="8572528" y="2071678"/>
          <a:ext cx="320675" cy="365125"/>
        </p:xfrm>
        <a:graphic>
          <a:graphicData uri="http://schemas.openxmlformats.org/presentationml/2006/ole">
            <p:oleObj spid="_x0000_s36867" name="Формула" r:id="rId4" imgW="114120" imgH="177480" progId="Equation.3">
              <p:embed/>
            </p:oleObj>
          </a:graphicData>
        </a:graphic>
      </p:graphicFrame>
      <p:sp>
        <p:nvSpPr>
          <p:cNvPr id="5" name="Номер слайда 4"/>
          <p:cNvSpPr>
            <a:spLocks noGrp="1"/>
          </p:cNvSpPr>
          <p:nvPr>
            <p:ph type="sldNum" sz="quarter" idx="12"/>
          </p:nvPr>
        </p:nvSpPr>
        <p:spPr/>
        <p:txBody>
          <a:bodyPr/>
          <a:lstStyle/>
          <a:p>
            <a:fld id="{CF753BBF-8601-43FF-BBAE-2572F5AEDFCF}" type="slidenum">
              <a:rPr lang="ru-RU" smtClean="0"/>
              <a:pPr/>
              <a:t>29</a:t>
            </a:fld>
            <a:endParaRPr lang="ru-RU"/>
          </a:p>
        </p:txBody>
      </p:sp>
      <p:cxnSp>
        <p:nvCxnSpPr>
          <p:cNvPr id="7" name="Прямая соединительная линия 6"/>
          <p:cNvCxnSpPr/>
          <p:nvPr/>
        </p:nvCxnSpPr>
        <p:spPr>
          <a:xfrm>
            <a:off x="642910" y="5784866"/>
            <a:ext cx="207170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2910" y="5857892"/>
            <a:ext cx="8501090" cy="523220"/>
          </a:xfrm>
          <a:prstGeom prst="rect">
            <a:avLst/>
          </a:prstGeom>
          <a:noFill/>
        </p:spPr>
        <p:txBody>
          <a:bodyPr wrap="square" rtlCol="0">
            <a:spAutoFit/>
          </a:bodyPr>
          <a:lstStyle/>
          <a:p>
            <a:r>
              <a:rPr lang="en-US" sz="1400" dirty="0" smtClean="0">
                <a:latin typeface="Times New Roman" pitchFamily="18" charset="0"/>
                <a:cs typeface="Times New Roman" pitchFamily="18" charset="0"/>
              </a:rPr>
              <a:t>* In our experiment we do not use ESPAR but </a:t>
            </a:r>
            <a:r>
              <a:rPr lang="en-US" sz="1400" i="1" dirty="0" smtClean="0">
                <a:latin typeface="Times New Roman" pitchFamily="18" charset="0"/>
                <a:cs typeface="Times New Roman" pitchFamily="18" charset="0"/>
              </a:rPr>
              <a:t>electronically steerable ring radiator </a:t>
            </a:r>
            <a:r>
              <a:rPr lang="en-US" sz="1400" dirty="0" smtClean="0">
                <a:latin typeface="Times New Roman" pitchFamily="18" charset="0"/>
                <a:cs typeface="Times New Roman" pitchFamily="18" charset="0"/>
              </a:rPr>
              <a:t>(ESRR) with 6 radiators </a:t>
            </a:r>
            <a:r>
              <a:rPr lang="en-US" sz="1400" dirty="0" err="1" smtClean="0">
                <a:latin typeface="Times New Roman" pitchFamily="18" charset="0"/>
                <a:cs typeface="Times New Roman" pitchFamily="18" charset="0"/>
              </a:rPr>
              <a:t>equaly</a:t>
            </a:r>
            <a:r>
              <a:rPr lang="en-US" sz="1400" dirty="0" smtClean="0">
                <a:latin typeface="Times New Roman" pitchFamily="18" charset="0"/>
                <a:cs typeface="Times New Roman" pitchFamily="18" charset="0"/>
              </a:rPr>
              <a:t> located on the circle of the radius 6 cm. We believe that ESRR gives more narrow beams than ESPAR</a:t>
            </a:r>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en-US" sz="1800" dirty="0" smtClean="0">
                <a:latin typeface="Times New Roman" pitchFamily="18" charset="0"/>
                <a:cs typeface="Times New Roman" pitchFamily="18" charset="0"/>
              </a:rPr>
              <a:t>Because method a) is trivial and b) is well known, we consider briefly methods c) ÷ g) and method h) in more details as a subject of our presentation.</a:t>
            </a:r>
            <a:endParaRPr lang="ru-RU" sz="1800" dirty="0">
              <a:latin typeface="Times New Roman" pitchFamily="18" charset="0"/>
              <a:cs typeface="Times New Roman" pitchFamily="18" charset="0"/>
            </a:endParaRPr>
          </a:p>
        </p:txBody>
      </p:sp>
      <p:sp>
        <p:nvSpPr>
          <p:cNvPr id="3" name="Rectangle 8"/>
          <p:cNvSpPr>
            <a:spLocks noChangeArrowheads="1"/>
          </p:cNvSpPr>
          <p:nvPr/>
        </p:nvSpPr>
        <p:spPr bwMode="auto">
          <a:xfrm>
            <a:off x="357158" y="1516551"/>
            <a:ext cx="5377178" cy="830997"/>
          </a:xfrm>
          <a:prstGeom prst="rect">
            <a:avLst/>
          </a:prstGeom>
          <a:noFill/>
          <a:ln w="12699">
            <a:noFill/>
            <a:miter lim="800000"/>
            <a:headEnd type="none" w="sm" len="sm"/>
            <a:tailEnd type="none" w="sm" len="sm"/>
          </a:ln>
          <a:effectLst/>
        </p:spPr>
        <p:txBody>
          <a:bodyPr wrap="none" anchor="ctr">
            <a:spAutoFit/>
          </a:bodyPr>
          <a:lstStyle/>
          <a:p>
            <a:pPr algn="l"/>
            <a:r>
              <a:rPr lang="en-US" sz="24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c) Source </a:t>
            </a:r>
            <a:r>
              <a:rPr lang="en-US" sz="2000" b="1" dirty="0">
                <a:latin typeface="Times New Roman" pitchFamily="18" charset="0"/>
                <a:cs typeface="Times New Roman" pitchFamily="18" charset="0"/>
              </a:rPr>
              <a:t>model with a passive eavesdropping .</a:t>
            </a:r>
            <a:endParaRPr lang="ru-RU" sz="2000" b="1" dirty="0">
              <a:latin typeface="Times New Roman" pitchFamily="18" charset="0"/>
              <a:cs typeface="Times New Roman" pitchFamily="18" charset="0"/>
            </a:endParaRPr>
          </a:p>
          <a:p>
            <a:pPr algn="l"/>
            <a:endParaRPr lang="ru-RU" sz="2400" dirty="0">
              <a:solidFill>
                <a:schemeClr val="tx2"/>
              </a:solidFill>
            </a:endParaRPr>
          </a:p>
        </p:txBody>
      </p:sp>
      <p:graphicFrame>
        <p:nvGraphicFramePr>
          <p:cNvPr id="2050" name="Object 2"/>
          <p:cNvGraphicFramePr>
            <a:graphicFrameLocks noChangeAspect="1"/>
          </p:cNvGraphicFramePr>
          <p:nvPr/>
        </p:nvGraphicFramePr>
        <p:xfrm>
          <a:off x="1600200" y="2209812"/>
          <a:ext cx="4314825" cy="2933700"/>
        </p:xfrm>
        <a:graphic>
          <a:graphicData uri="http://schemas.openxmlformats.org/presentationml/2006/ole">
            <p:oleObj spid="_x0000_s2050" name="Точечный рисунок" r:id="rId3" imgW="5989320" imgH="5143500" progId="PBrush">
              <p:embed/>
            </p:oleObj>
          </a:graphicData>
        </a:graphic>
      </p:graphicFrame>
      <p:sp>
        <p:nvSpPr>
          <p:cNvPr id="5" name="Rectangle 9"/>
          <p:cNvSpPr>
            <a:spLocks noChangeArrowheads="1"/>
          </p:cNvSpPr>
          <p:nvPr/>
        </p:nvSpPr>
        <p:spPr bwMode="auto">
          <a:xfrm>
            <a:off x="1600200" y="4384691"/>
            <a:ext cx="4406976" cy="1415772"/>
          </a:xfrm>
          <a:prstGeom prst="rect">
            <a:avLst/>
          </a:prstGeom>
          <a:noFill/>
          <a:ln w="12699">
            <a:noFill/>
            <a:miter lim="800000"/>
            <a:headEnd type="none" w="sm" len="sm"/>
            <a:tailEnd type="none" w="sm" len="sm"/>
          </a:ln>
          <a:effectLst/>
        </p:spPr>
        <p:txBody>
          <a:bodyPr wrap="none" anchor="ctr">
            <a:spAutoFit/>
          </a:bodyPr>
          <a:lstStyle/>
          <a:p>
            <a:pPr algn="l"/>
            <a:r>
              <a:rPr lang="ru-RU" sz="2400" dirty="0">
                <a:solidFill>
                  <a:schemeClr val="tx2"/>
                </a:solidFill>
              </a:rPr>
              <a:t/>
            </a:r>
            <a:br>
              <a:rPr lang="ru-RU" sz="2400" dirty="0">
                <a:solidFill>
                  <a:schemeClr val="tx2"/>
                </a:solidFill>
              </a:rPr>
            </a:br>
            <a:endParaRPr lang="ru-RU" sz="2400" dirty="0">
              <a:solidFill>
                <a:schemeClr val="tx2"/>
              </a:solidFill>
            </a:endParaRPr>
          </a:p>
          <a:p>
            <a:pPr algn="l"/>
            <a:r>
              <a:rPr lang="en-US" sz="2000" b="1" dirty="0" err="1">
                <a:latin typeface="Times New Roman" pitchFamily="18" charset="0"/>
                <a:cs typeface="Times New Roman" pitchFamily="18" charset="0"/>
              </a:rPr>
              <a:t>Aplication</a:t>
            </a:r>
            <a:r>
              <a:rPr lang="en-US" sz="2000" b="1" dirty="0">
                <a:latin typeface="Times New Roman" pitchFamily="18" charset="0"/>
                <a:cs typeface="Times New Roman" pitchFamily="18" charset="0"/>
              </a:rPr>
              <a:t> </a:t>
            </a:r>
            <a:r>
              <a:rPr lang="en-US" sz="1800" b="1" dirty="0">
                <a:latin typeface="Times New Roman" pitchFamily="18" charset="0"/>
                <a:cs typeface="Times New Roman" pitchFamily="18" charset="0"/>
              </a:rPr>
              <a:t>Key distribution via a satellite.</a:t>
            </a:r>
            <a:endParaRPr lang="ru-RU" sz="900" dirty="0">
              <a:latin typeface="Times New Roman" pitchFamily="18" charset="0"/>
              <a:cs typeface="Times New Roman" pitchFamily="18" charset="0"/>
            </a:endParaRPr>
          </a:p>
          <a:p>
            <a:pPr algn="l"/>
            <a:r>
              <a:rPr lang="en-US" sz="1800" dirty="0">
                <a:latin typeface="Times New Roman" pitchFamily="18" charset="0"/>
                <a:cs typeface="Times New Roman" pitchFamily="18" charset="0"/>
              </a:rPr>
              <a:t>Fact ( </a:t>
            </a:r>
            <a:r>
              <a:rPr lang="en-US" sz="1800" dirty="0" smtClean="0">
                <a:latin typeface="Times New Roman" pitchFamily="18" charset="0"/>
                <a:cs typeface="Times New Roman" pitchFamily="18" charset="0"/>
              </a:rPr>
              <a:t>Maurer [3] ) </a:t>
            </a:r>
            <a:endParaRPr lang="en-US" sz="2400" dirty="0">
              <a:latin typeface="Times New Roman" pitchFamily="18" charset="0"/>
              <a:cs typeface="Times New Roman" pitchFamily="18" charset="0"/>
            </a:endParaRPr>
          </a:p>
        </p:txBody>
      </p:sp>
      <p:graphicFrame>
        <p:nvGraphicFramePr>
          <p:cNvPr id="2051" name="Object 3"/>
          <p:cNvGraphicFramePr>
            <a:graphicFrameLocks noChangeAspect="1"/>
          </p:cNvGraphicFramePr>
          <p:nvPr/>
        </p:nvGraphicFramePr>
        <p:xfrm>
          <a:off x="1357290" y="5843609"/>
          <a:ext cx="5943600" cy="657225"/>
        </p:xfrm>
        <a:graphic>
          <a:graphicData uri="http://schemas.openxmlformats.org/presentationml/2006/ole">
            <p:oleObj spid="_x0000_s2051" name="Формула" r:id="rId4" imgW="6629400" imgH="749300" progId="Equation.3">
              <p:embed/>
            </p:oleObj>
          </a:graphicData>
        </a:graphic>
      </p:graphicFrame>
      <p:sp>
        <p:nvSpPr>
          <p:cNvPr id="7" name="Номер слайда 6"/>
          <p:cNvSpPr>
            <a:spLocks noGrp="1"/>
          </p:cNvSpPr>
          <p:nvPr>
            <p:ph type="sldNum" sz="quarter" idx="12"/>
          </p:nvPr>
        </p:nvSpPr>
        <p:spPr/>
        <p:txBody>
          <a:bodyPr/>
          <a:lstStyle/>
          <a:p>
            <a:fld id="{CF753BBF-8601-43FF-BBAE-2572F5AEDFCF}" type="slidenum">
              <a:rPr lang="ru-RU" smtClean="0"/>
              <a:pPr/>
              <a:t>3</a:t>
            </a:fld>
            <a:endParaRPr lang="ru-RU"/>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357166"/>
            <a:ext cx="8643966" cy="6370975"/>
          </a:xfrm>
          <a:prstGeom prst="rect">
            <a:avLst/>
          </a:prstGeom>
          <a:noFill/>
        </p:spPr>
        <p:txBody>
          <a:bodyPr wrap="square" rtlCol="0">
            <a:spAutoFit/>
          </a:bodyPr>
          <a:lstStyle/>
          <a:p>
            <a:r>
              <a:rPr lang="en-US" dirty="0" smtClean="0">
                <a:latin typeface="Times New Roman" pitchFamily="18" charset="0"/>
                <a:cs typeface="Times New Roman" pitchFamily="18" charset="0"/>
              </a:rPr>
              <a:t>Let us consider two beam model (see slide (27))</a:t>
            </a: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If  ESRR system generates signal                     , then using two beam wave propagation scheme we get:</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where    </a:t>
            </a:r>
          </a:p>
          <a:p>
            <a:r>
              <a:rPr lang="en-US" dirty="0" smtClean="0">
                <a:latin typeface="Times New Roman" pitchFamily="18" charset="0"/>
                <a:cs typeface="Times New Roman" pitchFamily="18" charset="0"/>
              </a:rPr>
              <a:t>      - is the attenuation of the signal </a:t>
            </a:r>
            <a:r>
              <a:rPr lang="en-US" i="1" dirty="0" smtClean="0">
                <a:latin typeface="Times New Roman" pitchFamily="18" charset="0"/>
                <a:cs typeface="Times New Roman" pitchFamily="18" charset="0"/>
              </a:rPr>
              <a:t>s(t)</a:t>
            </a:r>
            <a:r>
              <a:rPr lang="en-US" dirty="0" smtClean="0">
                <a:latin typeface="Times New Roman" pitchFamily="18" charset="0"/>
                <a:cs typeface="Times New Roman" pitchFamily="18" charset="0"/>
              </a:rPr>
              <a:t> over the path 1 from A to B (see Fig.6)</a:t>
            </a:r>
          </a:p>
          <a:p>
            <a:r>
              <a:rPr lang="en-US" dirty="0" smtClean="0">
                <a:latin typeface="Times New Roman" pitchFamily="18" charset="0"/>
                <a:cs typeface="Times New Roman" pitchFamily="18" charset="0"/>
              </a:rPr>
              <a:t>     - is the attenuation of the signal </a:t>
            </a:r>
            <a:r>
              <a:rPr lang="en-US" i="1" dirty="0" smtClean="0">
                <a:latin typeface="Times New Roman" pitchFamily="18" charset="0"/>
                <a:cs typeface="Times New Roman" pitchFamily="18" charset="0"/>
              </a:rPr>
              <a:t>s(t) </a:t>
            </a:r>
            <a:r>
              <a:rPr lang="en-US" dirty="0" smtClean="0">
                <a:latin typeface="Times New Roman" pitchFamily="18" charset="0"/>
                <a:cs typeface="Times New Roman" pitchFamily="18" charset="0"/>
              </a:rPr>
              <a:t>over the path 2 from A to B,</a:t>
            </a:r>
          </a:p>
          <a:p>
            <a:r>
              <a:rPr lang="en-US" dirty="0" smtClean="0">
                <a:latin typeface="Times New Roman" pitchFamily="18" charset="0"/>
                <a:cs typeface="Times New Roman" pitchFamily="18" charset="0"/>
              </a:rPr>
              <a:t>     - is the attenuation of the signal </a:t>
            </a:r>
            <a:r>
              <a:rPr lang="en-US" i="1" dirty="0" smtClean="0">
                <a:latin typeface="Times New Roman" pitchFamily="18" charset="0"/>
                <a:cs typeface="Times New Roman" pitchFamily="18" charset="0"/>
              </a:rPr>
              <a:t>s(t)</a:t>
            </a:r>
            <a:r>
              <a:rPr lang="en-US" dirty="0" smtClean="0">
                <a:latin typeface="Times New Roman" pitchFamily="18" charset="0"/>
                <a:cs typeface="Times New Roman" pitchFamily="18" charset="0"/>
              </a:rPr>
              <a:t> over the path 1 from A to E,</a:t>
            </a:r>
          </a:p>
          <a:p>
            <a:r>
              <a:rPr lang="en-US" dirty="0" smtClean="0">
                <a:latin typeface="Times New Roman" pitchFamily="18" charset="0"/>
                <a:cs typeface="Times New Roman" pitchFamily="18" charset="0"/>
              </a:rPr>
              <a:t>     - is the attenuation of the signal </a:t>
            </a:r>
            <a:r>
              <a:rPr lang="en-US" i="1" dirty="0" smtClean="0">
                <a:latin typeface="Times New Roman" pitchFamily="18" charset="0"/>
                <a:cs typeface="Times New Roman" pitchFamily="18" charset="0"/>
              </a:rPr>
              <a:t>s(t)</a:t>
            </a:r>
            <a:r>
              <a:rPr lang="en-US" dirty="0" smtClean="0">
                <a:latin typeface="Times New Roman" pitchFamily="18" charset="0"/>
                <a:cs typeface="Times New Roman" pitchFamily="18" charset="0"/>
              </a:rPr>
              <a:t> over the path 2 from A to E.</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We let for simplicity that  </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a:t>
            </a:r>
          </a:p>
          <a:p>
            <a:endParaRPr lang="ru-RU" sz="2000" dirty="0">
              <a:latin typeface="Times New Roman" pitchFamily="18" charset="0"/>
              <a:cs typeface="Times New Roman" pitchFamily="18" charset="0"/>
            </a:endParaRPr>
          </a:p>
        </p:txBody>
      </p:sp>
      <p:graphicFrame>
        <p:nvGraphicFramePr>
          <p:cNvPr id="37890" name="Object 2"/>
          <p:cNvGraphicFramePr>
            <a:graphicFrameLocks noChangeAspect="1"/>
          </p:cNvGraphicFramePr>
          <p:nvPr/>
        </p:nvGraphicFramePr>
        <p:xfrm>
          <a:off x="642910" y="928670"/>
          <a:ext cx="2673350" cy="962025"/>
        </p:xfrm>
        <a:graphic>
          <a:graphicData uri="http://schemas.openxmlformats.org/presentationml/2006/ole">
            <p:oleObj spid="_x0000_s37890" name="Формула" r:id="rId3" imgW="952200" imgH="457200" progId="Equation.3">
              <p:embed/>
            </p:oleObj>
          </a:graphicData>
        </a:graphic>
      </p:graphicFrame>
      <p:graphicFrame>
        <p:nvGraphicFramePr>
          <p:cNvPr id="37891" name="Object 3"/>
          <p:cNvGraphicFramePr>
            <a:graphicFrameLocks noChangeAspect="1"/>
          </p:cNvGraphicFramePr>
          <p:nvPr/>
        </p:nvGraphicFramePr>
        <p:xfrm>
          <a:off x="3643306" y="2143116"/>
          <a:ext cx="1214446" cy="428628"/>
        </p:xfrm>
        <a:graphic>
          <a:graphicData uri="http://schemas.openxmlformats.org/presentationml/2006/ole">
            <p:oleObj spid="_x0000_s37891" name="Формула" r:id="rId4" imgW="812520" imgH="228600" progId="Equation.3">
              <p:embed/>
            </p:oleObj>
          </a:graphicData>
        </a:graphic>
      </p:graphicFrame>
      <p:graphicFrame>
        <p:nvGraphicFramePr>
          <p:cNvPr id="37892" name="Object 4"/>
          <p:cNvGraphicFramePr>
            <a:graphicFrameLocks noChangeAspect="1"/>
          </p:cNvGraphicFramePr>
          <p:nvPr/>
        </p:nvGraphicFramePr>
        <p:xfrm>
          <a:off x="8251855" y="1214438"/>
          <a:ext cx="606425" cy="428625"/>
        </p:xfrm>
        <a:graphic>
          <a:graphicData uri="http://schemas.openxmlformats.org/presentationml/2006/ole">
            <p:oleObj spid="_x0000_s37892" name="Формула" r:id="rId5" imgW="215640" imgH="203040" progId="Equation.3">
              <p:embed/>
            </p:oleObj>
          </a:graphicData>
        </a:graphic>
      </p:graphicFrame>
      <p:graphicFrame>
        <p:nvGraphicFramePr>
          <p:cNvPr id="37893" name="Object 5"/>
          <p:cNvGraphicFramePr>
            <a:graphicFrameLocks noChangeAspect="1"/>
          </p:cNvGraphicFramePr>
          <p:nvPr/>
        </p:nvGraphicFramePr>
        <p:xfrm>
          <a:off x="642911" y="2857496"/>
          <a:ext cx="6143668" cy="962025"/>
        </p:xfrm>
        <a:graphic>
          <a:graphicData uri="http://schemas.openxmlformats.org/presentationml/2006/ole">
            <p:oleObj spid="_x0000_s37893" name="Формула" r:id="rId6" imgW="2857320" imgH="457200" progId="Equation.3">
              <p:embed/>
            </p:oleObj>
          </a:graphicData>
        </a:graphic>
      </p:graphicFrame>
      <p:graphicFrame>
        <p:nvGraphicFramePr>
          <p:cNvPr id="37894" name="Object 6"/>
          <p:cNvGraphicFramePr>
            <a:graphicFrameLocks noChangeAspect="1"/>
          </p:cNvGraphicFramePr>
          <p:nvPr/>
        </p:nvGraphicFramePr>
        <p:xfrm>
          <a:off x="8286776" y="3071813"/>
          <a:ext cx="641350" cy="428625"/>
        </p:xfrm>
        <a:graphic>
          <a:graphicData uri="http://schemas.openxmlformats.org/presentationml/2006/ole">
            <p:oleObj spid="_x0000_s37894" name="Формула" r:id="rId7" imgW="228600" imgH="203040" progId="Equation.3">
              <p:embed/>
            </p:oleObj>
          </a:graphicData>
        </a:graphic>
      </p:graphicFrame>
      <p:graphicFrame>
        <p:nvGraphicFramePr>
          <p:cNvPr id="37895" name="Object 7"/>
          <p:cNvGraphicFramePr>
            <a:graphicFrameLocks noChangeAspect="1"/>
          </p:cNvGraphicFramePr>
          <p:nvPr/>
        </p:nvGraphicFramePr>
        <p:xfrm>
          <a:off x="571472" y="4071942"/>
          <a:ext cx="357190" cy="357190"/>
        </p:xfrm>
        <a:graphic>
          <a:graphicData uri="http://schemas.openxmlformats.org/presentationml/2006/ole">
            <p:oleObj spid="_x0000_s37895" name="Формула" r:id="rId8" imgW="152280" imgH="215640" progId="Equation.3">
              <p:embed/>
            </p:oleObj>
          </a:graphicData>
        </a:graphic>
      </p:graphicFrame>
      <p:graphicFrame>
        <p:nvGraphicFramePr>
          <p:cNvPr id="37896" name="Object 8"/>
          <p:cNvGraphicFramePr>
            <a:graphicFrameLocks noChangeAspect="1"/>
          </p:cNvGraphicFramePr>
          <p:nvPr/>
        </p:nvGraphicFramePr>
        <p:xfrm>
          <a:off x="557213" y="4357697"/>
          <a:ext cx="387350" cy="357187"/>
        </p:xfrm>
        <a:graphic>
          <a:graphicData uri="http://schemas.openxmlformats.org/presentationml/2006/ole">
            <p:oleObj spid="_x0000_s37896" name="Формула" r:id="rId9" imgW="164880" imgH="215640" progId="Equation.3">
              <p:embed/>
            </p:oleObj>
          </a:graphicData>
        </a:graphic>
      </p:graphicFrame>
      <p:graphicFrame>
        <p:nvGraphicFramePr>
          <p:cNvPr id="37897" name="Object 9"/>
          <p:cNvGraphicFramePr>
            <a:graphicFrameLocks noChangeAspect="1"/>
          </p:cNvGraphicFramePr>
          <p:nvPr/>
        </p:nvGraphicFramePr>
        <p:xfrm>
          <a:off x="541338" y="4643449"/>
          <a:ext cx="315886" cy="357187"/>
        </p:xfrm>
        <a:graphic>
          <a:graphicData uri="http://schemas.openxmlformats.org/presentationml/2006/ole">
            <p:oleObj spid="_x0000_s37897" name="Формула" r:id="rId10" imgW="190440" imgH="215640" progId="Equation.3">
              <p:embed/>
            </p:oleObj>
          </a:graphicData>
        </a:graphic>
      </p:graphicFrame>
      <p:graphicFrame>
        <p:nvGraphicFramePr>
          <p:cNvPr id="37898" name="Object 10"/>
          <p:cNvGraphicFramePr>
            <a:graphicFrameLocks noChangeAspect="1"/>
          </p:cNvGraphicFramePr>
          <p:nvPr/>
        </p:nvGraphicFramePr>
        <p:xfrm>
          <a:off x="531813" y="4929201"/>
          <a:ext cx="336550" cy="357187"/>
        </p:xfrm>
        <a:graphic>
          <a:graphicData uri="http://schemas.openxmlformats.org/presentationml/2006/ole">
            <p:oleObj spid="_x0000_s37898" name="Формула" r:id="rId11" imgW="203040" imgH="215640" progId="Equation.3">
              <p:embed/>
            </p:oleObj>
          </a:graphicData>
        </a:graphic>
      </p:graphicFrame>
      <p:graphicFrame>
        <p:nvGraphicFramePr>
          <p:cNvPr id="37899" name="Object 11"/>
          <p:cNvGraphicFramePr>
            <a:graphicFrameLocks noChangeAspect="1"/>
          </p:cNvGraphicFramePr>
          <p:nvPr/>
        </p:nvGraphicFramePr>
        <p:xfrm>
          <a:off x="3071802" y="5357826"/>
          <a:ext cx="4762500" cy="755650"/>
        </p:xfrm>
        <a:graphic>
          <a:graphicData uri="http://schemas.openxmlformats.org/presentationml/2006/ole">
            <p:oleObj spid="_x0000_s37899" name="Формула" r:id="rId12" imgW="2031840" imgH="457200" progId="Equation.3">
              <p:embed/>
            </p:oleObj>
          </a:graphicData>
        </a:graphic>
      </p:graphicFrame>
      <p:sp>
        <p:nvSpPr>
          <p:cNvPr id="13" name="Номер слайда 12"/>
          <p:cNvSpPr>
            <a:spLocks noGrp="1"/>
          </p:cNvSpPr>
          <p:nvPr>
            <p:ph type="sldNum" sz="quarter" idx="12"/>
          </p:nvPr>
        </p:nvSpPr>
        <p:spPr/>
        <p:txBody>
          <a:bodyPr/>
          <a:lstStyle/>
          <a:p>
            <a:fld id="{CF753BBF-8601-43FF-BBAE-2572F5AEDFCF}" type="slidenum">
              <a:rPr lang="ru-RU" smtClean="0"/>
              <a:pPr/>
              <a:t>30</a:t>
            </a:fld>
            <a:endParaRPr lang="ru-RU"/>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8858280" cy="5170646"/>
          </a:xfrm>
          <a:prstGeom prst="rect">
            <a:avLst/>
          </a:prstGeom>
          <a:noFill/>
        </p:spPr>
        <p:txBody>
          <a:bodyPr wrap="square" rtlCol="0">
            <a:spAutoFit/>
          </a:bodyPr>
          <a:lstStyle/>
          <a:p>
            <a:r>
              <a:rPr lang="en-US" sz="2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Substituting (9) into (8) and using the relation (3), where the matrices</a:t>
            </a:r>
            <a:r>
              <a:rPr lang="en-US" u="sng"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are determined by ESRR system simulation results(depending on the user’s location), we can calculate the correlation coefficients              as a function of interval         between locations of legal user </a:t>
            </a:r>
            <a:r>
              <a:rPr lang="en-US" i="1" dirty="0" smtClean="0">
                <a:latin typeface="Times New Roman" pitchFamily="18" charset="0"/>
                <a:cs typeface="Times New Roman" pitchFamily="18" charset="0"/>
              </a:rPr>
              <a:t>B</a:t>
            </a:r>
            <a:r>
              <a:rPr lang="en-US" dirty="0" smtClean="0">
                <a:latin typeface="Times New Roman" pitchFamily="18" charset="0"/>
                <a:cs typeface="Times New Roman" pitchFamily="18" charset="0"/>
              </a:rPr>
              <a:t> and eavesdropper </a:t>
            </a:r>
            <a:r>
              <a:rPr lang="en-US" i="1" dirty="0" smtClean="0">
                <a:latin typeface="Times New Roman" pitchFamily="18" charset="0"/>
                <a:cs typeface="Times New Roman" pitchFamily="18" charset="0"/>
              </a:rPr>
              <a:t>E</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           (The results are presented on Appendix 2 )</a:t>
            </a:r>
          </a:p>
          <a:p>
            <a:endParaRPr lang="en-US" dirty="0" smtClean="0">
              <a:latin typeface="Times New Roman" pitchFamily="18" charset="0"/>
              <a:cs typeface="Times New Roman" pitchFamily="18" charset="0"/>
            </a:endParaRPr>
          </a:p>
          <a:p>
            <a:r>
              <a:rPr lang="en-US" sz="2000" i="1" dirty="0" smtClean="0">
                <a:latin typeface="Times New Roman" pitchFamily="18" charset="0"/>
                <a:cs typeface="Times New Roman" pitchFamily="18" charset="0"/>
              </a:rPr>
              <a:t>From these results we can do the following important conclusions:</a:t>
            </a:r>
          </a:p>
          <a:p>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      1. Correlation coefficients are changing by </a:t>
            </a:r>
            <a:r>
              <a:rPr lang="en-US" i="1" dirty="0" smtClean="0">
                <a:latin typeface="Times New Roman" pitchFamily="18" charset="0"/>
                <a:cs typeface="Times New Roman" pitchFamily="18" charset="0"/>
              </a:rPr>
              <a:t>periodical manner </a:t>
            </a:r>
            <a:r>
              <a:rPr lang="en-US" dirty="0" smtClean="0">
                <a:latin typeface="Times New Roman" pitchFamily="18" charset="0"/>
                <a:cs typeface="Times New Roman" pitchFamily="18" charset="0"/>
              </a:rPr>
              <a:t>depending on        </a:t>
            </a:r>
          </a:p>
          <a:p>
            <a:r>
              <a:rPr lang="en-US" dirty="0" smtClean="0">
                <a:latin typeface="Times New Roman" pitchFamily="18" charset="0"/>
                <a:cs typeface="Times New Roman" pitchFamily="18" charset="0"/>
              </a:rPr>
              <a:t>in the full interval (0,    ) with the frequency </a:t>
            </a:r>
            <a:r>
              <a:rPr lang="en-US" dirty="0" err="1" smtClean="0">
                <a:latin typeface="Times New Roman" pitchFamily="18" charset="0"/>
                <a:cs typeface="Times New Roman" pitchFamily="18" charset="0"/>
              </a:rPr>
              <a:t>propertional</a:t>
            </a:r>
            <a:r>
              <a:rPr lang="en-US" dirty="0" smtClean="0">
                <a:latin typeface="Times New Roman" pitchFamily="18" charset="0"/>
                <a:cs typeface="Times New Roman" pitchFamily="18" charset="0"/>
              </a:rPr>
              <a:t> to     (the radiated wave length).</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2. It is can not be taken for granted that there exists some interval between legal user B and eavesdropper E outside of which correlation is less than some threshold, that could provide in turn a large probability of bit key error for E. (See slide 26). We can say only about a probability of such event.</a:t>
            </a:r>
          </a:p>
          <a:p>
            <a:endParaRPr lang="en-US" dirty="0" smtClean="0">
              <a:latin typeface="Times New Roman" pitchFamily="18" charset="0"/>
              <a:cs typeface="Times New Roman" pitchFamily="18" charset="0"/>
            </a:endParaRPr>
          </a:p>
          <a:p>
            <a:r>
              <a:rPr lang="en-US" sz="2000" i="1" dirty="0" smtClean="0">
                <a:latin typeface="Times New Roman" pitchFamily="18" charset="0"/>
                <a:cs typeface="Times New Roman" pitchFamily="18" charset="0"/>
              </a:rPr>
              <a:t>These results somewhat contradict to a very optimistic conclusion presented in [7].</a:t>
            </a:r>
            <a:endParaRPr lang="en-US" sz="2000" i="1" u="sng" dirty="0" smtClean="0">
              <a:latin typeface="Times New Roman" pitchFamily="18" charset="0"/>
              <a:cs typeface="Times New Roman" pitchFamily="18" charset="0"/>
            </a:endParaRPr>
          </a:p>
          <a:p>
            <a:r>
              <a:rPr lang="en-US" u="sng" dirty="0" smtClean="0">
                <a:latin typeface="Times New Roman" pitchFamily="18" charset="0"/>
                <a:cs typeface="Times New Roman" pitchFamily="18" charset="0"/>
              </a:rPr>
              <a:t>      </a:t>
            </a:r>
            <a:endParaRPr lang="ru-RU" u="sng" dirty="0">
              <a:latin typeface="Times New Roman" pitchFamily="18" charset="0"/>
              <a:cs typeface="Times New Roman" pitchFamily="18" charset="0"/>
            </a:endParaRPr>
          </a:p>
        </p:txBody>
      </p:sp>
      <p:graphicFrame>
        <p:nvGraphicFramePr>
          <p:cNvPr id="38914" name="Object 2"/>
          <p:cNvGraphicFramePr>
            <a:graphicFrameLocks noChangeAspect="1"/>
          </p:cNvGraphicFramePr>
          <p:nvPr/>
        </p:nvGraphicFramePr>
        <p:xfrm>
          <a:off x="7500958" y="428607"/>
          <a:ext cx="1211263" cy="357187"/>
        </p:xfrm>
        <a:graphic>
          <a:graphicData uri="http://schemas.openxmlformats.org/presentationml/2006/ole">
            <p:oleObj spid="_x0000_s38914" name="Формула" r:id="rId3" imgW="711000" imgH="241200" progId="Equation.3">
              <p:embed/>
            </p:oleObj>
          </a:graphicData>
        </a:graphic>
      </p:graphicFrame>
      <p:graphicFrame>
        <p:nvGraphicFramePr>
          <p:cNvPr id="38915" name="Object 3"/>
          <p:cNvGraphicFramePr>
            <a:graphicFrameLocks noChangeAspect="1"/>
          </p:cNvGraphicFramePr>
          <p:nvPr/>
        </p:nvGraphicFramePr>
        <p:xfrm>
          <a:off x="3714745" y="1000108"/>
          <a:ext cx="714380" cy="285752"/>
        </p:xfrm>
        <a:graphic>
          <a:graphicData uri="http://schemas.openxmlformats.org/presentationml/2006/ole">
            <p:oleObj spid="_x0000_s38915" name="Формула" r:id="rId4" imgW="495000" imgH="203040" progId="Equation.3">
              <p:embed/>
            </p:oleObj>
          </a:graphicData>
        </a:graphic>
      </p:graphicFrame>
      <p:graphicFrame>
        <p:nvGraphicFramePr>
          <p:cNvPr id="38916" name="Object 4"/>
          <p:cNvGraphicFramePr>
            <a:graphicFrameLocks noChangeAspect="1"/>
          </p:cNvGraphicFramePr>
          <p:nvPr/>
        </p:nvGraphicFramePr>
        <p:xfrm>
          <a:off x="6715141" y="1000108"/>
          <a:ext cx="428628" cy="285752"/>
        </p:xfrm>
        <a:graphic>
          <a:graphicData uri="http://schemas.openxmlformats.org/presentationml/2006/ole">
            <p:oleObj spid="_x0000_s38916" name="Формула" r:id="rId5" imgW="203040" imgH="177480" progId="Equation.3">
              <p:embed/>
            </p:oleObj>
          </a:graphicData>
        </a:graphic>
      </p:graphicFrame>
      <p:graphicFrame>
        <p:nvGraphicFramePr>
          <p:cNvPr id="38917" name="Object 5"/>
          <p:cNvGraphicFramePr>
            <a:graphicFrameLocks noChangeAspect="1"/>
          </p:cNvGraphicFramePr>
          <p:nvPr/>
        </p:nvGraphicFramePr>
        <p:xfrm>
          <a:off x="7643834" y="2643182"/>
          <a:ext cx="500066" cy="357190"/>
        </p:xfrm>
        <a:graphic>
          <a:graphicData uri="http://schemas.openxmlformats.org/presentationml/2006/ole">
            <p:oleObj spid="_x0000_s38917" name="Формула" r:id="rId6" imgW="203040" imgH="177480" progId="Equation.3">
              <p:embed/>
            </p:oleObj>
          </a:graphicData>
        </a:graphic>
      </p:graphicFrame>
      <p:graphicFrame>
        <p:nvGraphicFramePr>
          <p:cNvPr id="38918" name="Object 6"/>
          <p:cNvGraphicFramePr>
            <a:graphicFrameLocks noChangeAspect="1"/>
          </p:cNvGraphicFramePr>
          <p:nvPr/>
        </p:nvGraphicFramePr>
        <p:xfrm>
          <a:off x="5822993" y="2928934"/>
          <a:ext cx="320643" cy="285750"/>
        </p:xfrm>
        <a:graphic>
          <a:graphicData uri="http://schemas.openxmlformats.org/presentationml/2006/ole">
            <p:oleObj spid="_x0000_s38918" name="Формула" r:id="rId7" imgW="139680" imgH="177480" progId="Equation.3">
              <p:embed/>
            </p:oleObj>
          </a:graphicData>
        </a:graphic>
      </p:graphicFrame>
      <p:sp>
        <p:nvSpPr>
          <p:cNvPr id="8" name="Номер слайда 7"/>
          <p:cNvSpPr>
            <a:spLocks noGrp="1"/>
          </p:cNvSpPr>
          <p:nvPr>
            <p:ph type="sldNum" sz="quarter" idx="12"/>
          </p:nvPr>
        </p:nvSpPr>
        <p:spPr/>
        <p:txBody>
          <a:bodyPr/>
          <a:lstStyle/>
          <a:p>
            <a:fld id="{CF753BBF-8601-43FF-BBAE-2572F5AEDFCF}" type="slidenum">
              <a:rPr lang="ru-RU" smtClean="0"/>
              <a:pPr/>
              <a:t>31</a:t>
            </a:fld>
            <a:endParaRPr lang="ru-RU"/>
          </a:p>
        </p:txBody>
      </p:sp>
      <p:graphicFrame>
        <p:nvGraphicFramePr>
          <p:cNvPr id="38919" name="Object 7"/>
          <p:cNvGraphicFramePr>
            <a:graphicFrameLocks noChangeAspect="1"/>
          </p:cNvGraphicFramePr>
          <p:nvPr/>
        </p:nvGraphicFramePr>
        <p:xfrm>
          <a:off x="2290749" y="2857496"/>
          <a:ext cx="280987" cy="428628"/>
        </p:xfrm>
        <a:graphic>
          <a:graphicData uri="http://schemas.openxmlformats.org/presentationml/2006/ole">
            <p:oleObj spid="_x0000_s38919" name="Формула" r:id="rId8" imgW="114120" imgH="177480" progId="Equation.3">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428604"/>
            <a:ext cx="8501090" cy="4370427"/>
          </a:xfrm>
          <a:prstGeom prst="rect">
            <a:avLst/>
          </a:prstGeom>
          <a:noFill/>
        </p:spPr>
        <p:txBody>
          <a:bodyPr wrap="square" rtlCol="0">
            <a:spAutoFit/>
          </a:bodyPr>
          <a:lstStyle/>
          <a:p>
            <a:r>
              <a:rPr lang="en-US" sz="24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In order to find a way out from this situation we propose to use </a:t>
            </a:r>
            <a:r>
              <a:rPr lang="en-US" i="1" dirty="0" smtClean="0">
                <a:latin typeface="Times New Roman" pitchFamily="18" charset="0"/>
                <a:cs typeface="Times New Roman" pitchFamily="18" charset="0"/>
              </a:rPr>
              <a:t>antenna diversity.</a:t>
            </a:r>
          </a:p>
          <a:p>
            <a:endParaRPr lang="en-US" i="1"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Then legal user B has </a:t>
            </a:r>
            <a:r>
              <a:rPr lang="en-US" i="1" dirty="0" smtClean="0">
                <a:latin typeface="Times New Roman" pitchFamily="18" charset="0"/>
                <a:cs typeface="Times New Roman" pitchFamily="18" charset="0"/>
              </a:rPr>
              <a:t>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omnidirectional</a:t>
            </a:r>
            <a:r>
              <a:rPr lang="en-US" dirty="0" smtClean="0">
                <a:latin typeface="Times New Roman" pitchFamily="18" charset="0"/>
                <a:cs typeface="Times New Roman" pitchFamily="18" charset="0"/>
              </a:rPr>
              <a:t> antennas which are randomly located in some area around of his presence. (The radius can be chosen of order     , where      is the length of radio wave used for communication)</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The protocol of key sharing has to be slight changed: </a:t>
            </a:r>
          </a:p>
          <a:p>
            <a:r>
              <a:rPr lang="en-US" dirty="0" smtClean="0">
                <a:latin typeface="Times New Roman" pitchFamily="18" charset="0"/>
                <a:cs typeface="Times New Roman" pitchFamily="18" charset="0"/>
              </a:rPr>
              <a:t>The user B selects randomly one of </a:t>
            </a:r>
            <a:r>
              <a:rPr lang="en-US" i="1" dirty="0" smtClean="0">
                <a:latin typeface="Times New Roman" pitchFamily="18" charset="0"/>
                <a:cs typeface="Times New Roman" pitchFamily="18" charset="0"/>
              </a:rPr>
              <a:t>m </a:t>
            </a:r>
            <a:r>
              <a:rPr lang="en-US" dirty="0" smtClean="0">
                <a:latin typeface="Times New Roman" pitchFamily="18" charset="0"/>
                <a:cs typeface="Times New Roman" pitchFamily="18" charset="0"/>
              </a:rPr>
              <a:t>antennas and use it for a receiving and </a:t>
            </a:r>
            <a:r>
              <a:rPr lang="en-US" dirty="0" err="1" smtClean="0">
                <a:latin typeface="Times New Roman" pitchFamily="18" charset="0"/>
                <a:cs typeface="Times New Roman" pitchFamily="18" charset="0"/>
              </a:rPr>
              <a:t>transmiting</a:t>
            </a:r>
            <a:r>
              <a:rPr lang="en-US" dirty="0" smtClean="0">
                <a:latin typeface="Times New Roman" pitchFamily="18" charset="0"/>
                <a:cs typeface="Times New Roman" pitchFamily="18" charset="0"/>
              </a:rPr>
              <a:t> a series of  packets.</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We can claim that if the probability of a random </a:t>
            </a:r>
            <a:r>
              <a:rPr lang="en-US" dirty="0" smtClean="0">
                <a:latin typeface="Times New Roman" pitchFamily="18" charset="0"/>
                <a:cs typeface="Times New Roman" pitchFamily="18" charset="0"/>
              </a:rPr>
              <a:t>event is          that the </a:t>
            </a:r>
            <a:r>
              <a:rPr lang="en-US" dirty="0" smtClean="0">
                <a:latin typeface="Times New Roman" pitchFamily="18" charset="0"/>
                <a:cs typeface="Times New Roman" pitchFamily="18" charset="0"/>
              </a:rPr>
              <a:t>key bit error probability for </a:t>
            </a:r>
            <a:r>
              <a:rPr lang="en-US" i="1" dirty="0" smtClean="0">
                <a:latin typeface="Times New Roman" pitchFamily="18" charset="0"/>
                <a:cs typeface="Times New Roman" pitchFamily="18" charset="0"/>
              </a:rPr>
              <a:t>E</a:t>
            </a:r>
            <a:r>
              <a:rPr lang="en-US" dirty="0" smtClean="0">
                <a:latin typeface="Times New Roman" pitchFamily="18" charset="0"/>
                <a:cs typeface="Times New Roman" pitchFamily="18" charset="0"/>
              </a:rPr>
              <a:t> is at least       for each antenna </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then the probability that after “</a:t>
            </a:r>
            <a:r>
              <a:rPr lang="en-US" i="1" dirty="0" smtClean="0">
                <a:latin typeface="Times New Roman" pitchFamily="18" charset="0"/>
                <a:cs typeface="Times New Roman" pitchFamily="18" charset="0"/>
              </a:rPr>
              <a:t>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consequtive</a:t>
            </a:r>
            <a:r>
              <a:rPr lang="en-US" dirty="0" smtClean="0">
                <a:latin typeface="Times New Roman" pitchFamily="18" charset="0"/>
                <a:cs typeface="Times New Roman" pitchFamily="18" charset="0"/>
              </a:rPr>
              <a:t> chosen antennas we get in all cases the probability less than       </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is less </a:t>
            </a:r>
            <a:r>
              <a:rPr lang="en-US" smtClean="0">
                <a:latin typeface="Times New Roman" pitchFamily="18" charset="0"/>
                <a:cs typeface="Times New Roman" pitchFamily="18" charset="0"/>
              </a:rPr>
              <a:t>than         </a:t>
            </a:r>
            <a:r>
              <a:rPr lang="en-US" smtClean="0">
                <a:latin typeface="Times New Roman" pitchFamily="18" charset="0"/>
                <a:cs typeface="Times New Roman" pitchFamily="18" charset="0"/>
              </a:rPr>
              <a:t>. </a:t>
            </a:r>
            <a:r>
              <a:rPr lang="en-US" dirty="0" smtClean="0">
                <a:latin typeface="Times New Roman" pitchFamily="18" charset="0"/>
                <a:cs typeface="Times New Roman" pitchFamily="18" charset="0"/>
              </a:rPr>
              <a:t>(See Table 1.)</a:t>
            </a:r>
          </a:p>
          <a:p>
            <a:r>
              <a:rPr lang="en-US"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graphicFrame>
        <p:nvGraphicFramePr>
          <p:cNvPr id="40962" name="Object 2"/>
          <p:cNvGraphicFramePr>
            <a:graphicFrameLocks noChangeAspect="1"/>
          </p:cNvGraphicFramePr>
          <p:nvPr/>
        </p:nvGraphicFramePr>
        <p:xfrm>
          <a:off x="7037408" y="1357298"/>
          <a:ext cx="392112" cy="357190"/>
        </p:xfrm>
        <a:graphic>
          <a:graphicData uri="http://schemas.openxmlformats.org/presentationml/2006/ole">
            <p:oleObj spid="_x0000_s40962" name="Формула" r:id="rId3" imgW="139680" imgH="177480" progId="Equation.3">
              <p:embed/>
            </p:oleObj>
          </a:graphicData>
        </a:graphic>
      </p:graphicFrame>
      <p:graphicFrame>
        <p:nvGraphicFramePr>
          <p:cNvPr id="40963" name="Object 3"/>
          <p:cNvGraphicFramePr>
            <a:graphicFrameLocks noChangeAspect="1"/>
          </p:cNvGraphicFramePr>
          <p:nvPr/>
        </p:nvGraphicFramePr>
        <p:xfrm>
          <a:off x="8001024" y="1357301"/>
          <a:ext cx="392112" cy="357187"/>
        </p:xfrm>
        <a:graphic>
          <a:graphicData uri="http://schemas.openxmlformats.org/presentationml/2006/ole">
            <p:oleObj spid="_x0000_s40963" name="Формула" r:id="rId4" imgW="139680" imgH="177480" progId="Equation.3">
              <p:embed/>
            </p:oleObj>
          </a:graphicData>
        </a:graphic>
      </p:graphicFrame>
      <p:graphicFrame>
        <p:nvGraphicFramePr>
          <p:cNvPr id="40964" name="Object 4"/>
          <p:cNvGraphicFramePr>
            <a:graphicFrameLocks noChangeAspect="1"/>
          </p:cNvGraphicFramePr>
          <p:nvPr/>
        </p:nvGraphicFramePr>
        <p:xfrm>
          <a:off x="3143240" y="3571875"/>
          <a:ext cx="357190" cy="357191"/>
        </p:xfrm>
        <a:graphic>
          <a:graphicData uri="http://schemas.openxmlformats.org/presentationml/2006/ole">
            <p:oleObj spid="_x0000_s40964" name="Формула" r:id="rId5" imgW="164880" imgH="228600" progId="Equation.3">
              <p:embed/>
            </p:oleObj>
          </a:graphicData>
        </a:graphic>
      </p:graphicFrame>
      <p:graphicFrame>
        <p:nvGraphicFramePr>
          <p:cNvPr id="40965" name="Object 5"/>
          <p:cNvGraphicFramePr>
            <a:graphicFrameLocks noChangeAspect="1"/>
          </p:cNvGraphicFramePr>
          <p:nvPr/>
        </p:nvGraphicFramePr>
        <p:xfrm>
          <a:off x="5929322" y="3254377"/>
          <a:ext cx="642942" cy="388937"/>
        </p:xfrm>
        <a:graphic>
          <a:graphicData uri="http://schemas.openxmlformats.org/presentationml/2006/ole">
            <p:oleObj spid="_x0000_s40965" name="Формула" r:id="rId6" imgW="266400" imgH="228600" progId="Equation.3">
              <p:embed/>
            </p:oleObj>
          </a:graphicData>
        </a:graphic>
      </p:graphicFrame>
      <p:sp>
        <p:nvSpPr>
          <p:cNvPr id="9" name="Номер слайда 8"/>
          <p:cNvSpPr>
            <a:spLocks noGrp="1"/>
          </p:cNvSpPr>
          <p:nvPr>
            <p:ph type="sldNum" sz="quarter" idx="12"/>
          </p:nvPr>
        </p:nvSpPr>
        <p:spPr/>
        <p:txBody>
          <a:bodyPr/>
          <a:lstStyle/>
          <a:p>
            <a:fld id="{CF753BBF-8601-43FF-BBAE-2572F5AEDFCF}" type="slidenum">
              <a:rPr lang="ru-RU" smtClean="0"/>
              <a:pPr/>
              <a:t>32</a:t>
            </a:fld>
            <a:endParaRPr lang="ru-RU"/>
          </a:p>
        </p:txBody>
      </p:sp>
      <p:graphicFrame>
        <p:nvGraphicFramePr>
          <p:cNvPr id="40968" name="Object 8"/>
          <p:cNvGraphicFramePr>
            <a:graphicFrameLocks noChangeAspect="1"/>
          </p:cNvGraphicFramePr>
          <p:nvPr/>
        </p:nvGraphicFramePr>
        <p:xfrm>
          <a:off x="7358084" y="3857628"/>
          <a:ext cx="357188" cy="357190"/>
        </p:xfrm>
        <a:graphic>
          <a:graphicData uri="http://schemas.openxmlformats.org/presentationml/2006/ole">
            <p:oleObj spid="_x0000_s40968" name="Формула" r:id="rId7" imgW="164880" imgH="228600" progId="Equation.3">
              <p:embed/>
            </p:oleObj>
          </a:graphicData>
        </a:graphic>
      </p:graphicFrame>
      <p:graphicFrame>
        <p:nvGraphicFramePr>
          <p:cNvPr id="40969" name="Object 9"/>
          <p:cNvGraphicFramePr>
            <a:graphicFrameLocks noChangeAspect="1"/>
          </p:cNvGraphicFramePr>
          <p:nvPr/>
        </p:nvGraphicFramePr>
        <p:xfrm>
          <a:off x="1785923" y="4111632"/>
          <a:ext cx="642937" cy="388938"/>
        </p:xfrm>
        <a:graphic>
          <a:graphicData uri="http://schemas.openxmlformats.org/presentationml/2006/ole">
            <p:oleObj spid="_x0000_s40969" name="Формула" r:id="rId8" imgW="266400" imgH="228600" progId="Equation.3">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730659" y="428604"/>
            <a:ext cx="5627687" cy="1143000"/>
          </a:xfrm>
        </p:spPr>
        <p:txBody>
          <a:bodyPr>
            <a:noAutofit/>
          </a:bodyPr>
          <a:lstStyle/>
          <a:p>
            <a:r>
              <a:rPr lang="en-US" sz="1800" dirty="0">
                <a:latin typeface="Times New Roman" pitchFamily="18" charset="0"/>
              </a:rPr>
              <a:t>The </a:t>
            </a:r>
            <a:r>
              <a:rPr lang="en-US" sz="1800" dirty="0" smtClean="0">
                <a:latin typeface="Times New Roman" pitchFamily="18" charset="0"/>
              </a:rPr>
              <a:t>probability</a:t>
            </a:r>
            <a:r>
              <a:rPr lang="ru-RU" sz="1800" dirty="0" smtClean="0">
                <a:latin typeface="Times New Roman" pitchFamily="18" charset="0"/>
              </a:rPr>
              <a:t> </a:t>
            </a:r>
            <a:r>
              <a:rPr lang="en-US" sz="1800" dirty="0" smtClean="0">
                <a:latin typeface="Times New Roman" pitchFamily="18" charset="0"/>
              </a:rPr>
              <a:t>(in percentages ) </a:t>
            </a:r>
            <a:r>
              <a:rPr lang="en-US" sz="1800" dirty="0">
                <a:latin typeface="Times New Roman" pitchFamily="18" charset="0"/>
              </a:rPr>
              <a:t>of the occurrence that</a:t>
            </a:r>
            <a:r>
              <a:rPr lang="en-US" sz="2000" b="1" dirty="0">
                <a:latin typeface="Times New Roman" pitchFamily="18" charset="0"/>
              </a:rPr>
              <a:t/>
            </a:r>
            <a:br>
              <a:rPr lang="en-US" sz="2000" b="1" dirty="0">
                <a:latin typeface="Times New Roman" pitchFamily="18" charset="0"/>
              </a:rPr>
            </a:br>
            <a:r>
              <a:rPr lang="en-US" sz="2000" b="1" dirty="0">
                <a:latin typeface="Times New Roman" pitchFamily="18" charset="0"/>
              </a:rPr>
              <a:t/>
            </a:r>
            <a:br>
              <a:rPr lang="en-US" sz="2000" b="1" dirty="0">
                <a:latin typeface="Times New Roman" pitchFamily="18" charset="0"/>
              </a:rPr>
            </a:br>
            <a:r>
              <a:rPr lang="en-US" sz="1800" dirty="0" smtClean="0">
                <a:latin typeface="Times New Roman" pitchFamily="18" charset="0"/>
              </a:rPr>
              <a:t>for </a:t>
            </a:r>
            <a:r>
              <a:rPr lang="en-US" sz="1800" dirty="0">
                <a:latin typeface="Times New Roman" pitchFamily="18" charset="0"/>
              </a:rPr>
              <a:t>all </a:t>
            </a:r>
            <a:r>
              <a:rPr lang="en-US" sz="1800" dirty="0" smtClean="0">
                <a:latin typeface="Times New Roman" pitchFamily="18" charset="0"/>
              </a:rPr>
              <a:t>points of eavesdropper presence </a:t>
            </a:r>
            <a:r>
              <a:rPr lang="en-US" sz="1800" dirty="0">
                <a:latin typeface="Times New Roman" pitchFamily="18" charset="0"/>
              </a:rPr>
              <a:t>at line between A and B </a:t>
            </a:r>
            <a:br>
              <a:rPr lang="en-US" sz="1800" dirty="0">
                <a:latin typeface="Times New Roman" pitchFamily="18" charset="0"/>
              </a:rPr>
            </a:br>
            <a:endParaRPr lang="ru-RU" sz="1800" dirty="0">
              <a:latin typeface="Times New Roman" pitchFamily="18" charset="0"/>
            </a:endParaRPr>
          </a:p>
        </p:txBody>
      </p:sp>
      <p:graphicFrame>
        <p:nvGraphicFramePr>
          <p:cNvPr id="3075" name="Group 3"/>
          <p:cNvGraphicFramePr>
            <a:graphicFrameLocks noGrp="1"/>
          </p:cNvGraphicFramePr>
          <p:nvPr/>
        </p:nvGraphicFramePr>
        <p:xfrm>
          <a:off x="2555875" y="2924175"/>
          <a:ext cx="6407150" cy="3675064"/>
        </p:xfrm>
        <a:graphic>
          <a:graphicData uri="http://schemas.openxmlformats.org/drawingml/2006/table">
            <a:tbl>
              <a:tblPr/>
              <a:tblGrid>
                <a:gridCol w="701675"/>
                <a:gridCol w="950913"/>
                <a:gridCol w="950912"/>
                <a:gridCol w="950913"/>
                <a:gridCol w="950912"/>
                <a:gridCol w="950913"/>
                <a:gridCol w="950912"/>
              </a:tblGrid>
              <a:tr h="600075">
                <a:tc row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tx1"/>
                          </a:solidFill>
                          <a:effectLst/>
                          <a:latin typeface="Times New Roman" pitchFamily="18" charset="0"/>
                          <a:cs typeface="Times New Roman" pitchFamily="18" charset="0"/>
                        </a:rPr>
                        <a:t>d</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342900" marR="0" lvl="0" indent="-342900" algn="l"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Number of receiving antennas</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3">
                  <a:txBody>
                    <a:bodyPr/>
                    <a:lstStyle/>
                    <a:p>
                      <a:pPr marL="342900" marR="0" lvl="0" indent="-342900" algn="l"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 Number of receiving antennas</a:t>
                      </a:r>
                      <a:endParaRPr kumimoji="0" lang="ru-RU"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420688">
                <a:tc vMerge="1">
                  <a:txBody>
                    <a:bodyPr/>
                    <a:lstStyle/>
                    <a:p>
                      <a:endParaRPr lang="ru-RU"/>
                    </a:p>
                  </a:txBody>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8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a:t>
                      </a:r>
                      <a:endParaRPr kumimoji="0" lang="ru-RU"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7675">
                <a:tc vMerge="1">
                  <a:txBody>
                    <a:bodyPr/>
                    <a:lstStyle/>
                    <a:p>
                      <a:endParaRPr lang="ru-RU"/>
                    </a:p>
                  </a:txBody>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h</a:t>
                      </a:r>
                      <a:r>
                        <a:rPr kumimoji="0" lang="en-US" sz="1800" b="0" i="0" u="none" strike="noStrike" cap="none" normalizeH="0" baseline="-30000" dirty="0" smtClean="0">
                          <a:ln>
                            <a:noFill/>
                          </a:ln>
                          <a:solidFill>
                            <a:schemeClr val="tx1"/>
                          </a:solidFill>
                          <a:effectLst/>
                          <a:latin typeface="Times New Roman" pitchFamily="18" charset="0"/>
                          <a:cs typeface="Times New Roman" pitchFamily="18" charset="0"/>
                        </a:rPr>
                        <a:t>1</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=3m</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h</a:t>
                      </a:r>
                      <a:r>
                        <a:rPr kumimoji="0" lang="ru-RU" sz="1800" b="0" i="0" u="none" strike="noStrike" cap="none" normalizeH="0" baseline="-30000" dirty="0" smtClean="0">
                          <a:ln>
                            <a:noFill/>
                          </a:ln>
                          <a:solidFill>
                            <a:schemeClr val="tx1"/>
                          </a:solidFill>
                          <a:effectLst/>
                          <a:latin typeface="Times New Roman" pitchFamily="18" charset="0"/>
                          <a:cs typeface="Times New Roman" pitchFamily="18" charset="0"/>
                        </a:rPr>
                        <a:t>2</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=3m</a:t>
                      </a:r>
                      <a:endParaRPr kumimoji="0" lang="ru-RU"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h</a:t>
                      </a:r>
                      <a:r>
                        <a:rPr kumimoji="0" lang="en-US" sz="1800" b="0" i="0" u="none" strike="noStrike" cap="none" normalizeH="0" baseline="-30000" smtClean="0">
                          <a:ln>
                            <a:noFill/>
                          </a:ln>
                          <a:solidFill>
                            <a:schemeClr val="tx1"/>
                          </a:solidFill>
                          <a:effectLst/>
                          <a:latin typeface="Times New Roman" pitchFamily="18" charset="0"/>
                          <a:cs typeface="Times New Roman" pitchFamily="18" charset="0"/>
                        </a:rPr>
                        <a:t>1</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a:t>
                      </a: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4</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m</a:t>
                      </a: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h</a:t>
                      </a:r>
                      <a:r>
                        <a:rPr kumimoji="0" lang="ru-RU" sz="1800" b="0" i="0" u="none" strike="noStrike" cap="none" normalizeH="0" baseline="-30000" smtClean="0">
                          <a:ln>
                            <a:noFill/>
                          </a:ln>
                          <a:solidFill>
                            <a:schemeClr val="tx1"/>
                          </a:solidFill>
                          <a:effectLst/>
                          <a:latin typeface="Times New Roman" pitchFamily="18" charset="0"/>
                          <a:cs typeface="Times New Roman" pitchFamily="18" charset="0"/>
                        </a:rPr>
                        <a:t>2</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a:t>
                      </a: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m</a:t>
                      </a:r>
                      <a:endParaRPr kumimoji="0" lang="ru-RU"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dirty="0" smtClean="0">
                          <a:ln>
                            <a:noFill/>
                          </a:ln>
                          <a:solidFill>
                            <a:schemeClr val="tx1"/>
                          </a:solidFill>
                          <a:effectLst/>
                          <a:latin typeface="Times New Roman" pitchFamily="18" charset="0"/>
                          <a:cs typeface="Times New Roman" pitchFamily="18" charset="0"/>
                        </a:rPr>
                        <a:t>λ</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el-GR"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7.8 / 3.4</a:t>
                      </a:r>
                      <a:endParaRPr kumimoji="0" lang="ru-RU"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6 / 2.5</a:t>
                      </a:r>
                      <a:endParaRPr kumimoji="0" lang="ru-RU"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4.2 / 1.7</a:t>
                      </a:r>
                      <a:endParaRPr kumimoji="0" lang="ru-RU"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9 / 4.7</a:t>
                      </a:r>
                      <a:endParaRPr kumimoji="0" lang="ru-RU"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8.9 / 4.7</a:t>
                      </a:r>
                      <a:endParaRPr kumimoji="0" lang="ru-RU"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7.8 / 4.1</a:t>
                      </a:r>
                      <a:endParaRPr kumimoji="0" lang="ru-RU"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Times New Roman" pitchFamily="18" charset="0"/>
                          <a:cs typeface="Times New Roman" pitchFamily="18" charset="0"/>
                        </a:rPr>
                        <a:t>λ</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4.9 / 2</a:t>
                      </a:r>
                      <a:endParaRPr kumimoji="0" lang="ru-RU"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2.4 / 1</a:t>
                      </a:r>
                      <a:endParaRPr kumimoji="0" lang="ru-RU"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8.5 / 4.5</a:t>
                      </a:r>
                      <a:endParaRPr kumimoji="0" lang="ru-RU"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8.5 / 4.5</a:t>
                      </a:r>
                      <a:endParaRPr kumimoji="0" lang="ru-RU"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5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2 </a:t>
                      </a:r>
                      <a:r>
                        <a:rPr kumimoji="0" lang="el-GR" sz="1800" b="0" i="0" u="none" strike="noStrike" cap="none" normalizeH="0" baseline="0" smtClean="0">
                          <a:ln>
                            <a:noFill/>
                          </a:ln>
                          <a:solidFill>
                            <a:schemeClr val="tx1"/>
                          </a:solidFill>
                          <a:effectLst/>
                          <a:latin typeface="Times New Roman" pitchFamily="18" charset="0"/>
                          <a:cs typeface="Times New Roman" pitchFamily="18" charset="0"/>
                        </a:rPr>
                        <a:t>λ</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3 / 0.9</a:t>
                      </a:r>
                      <a:endParaRPr kumimoji="0" lang="ru-RU"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1.5 / 0.5</a:t>
                      </a:r>
                      <a:endParaRPr kumimoji="0" lang="ru-RU"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8 / 4.4</a:t>
                      </a:r>
                      <a:endParaRPr kumimoji="0" lang="ru-RU"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8 / 4.4</a:t>
                      </a:r>
                      <a:endParaRPr kumimoji="0" lang="ru-RU"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4 </a:t>
                      </a:r>
                      <a:r>
                        <a:rPr kumimoji="0" lang="el-GR" sz="1800" b="0" i="0" u="none" strike="noStrike" cap="none" normalizeH="0" baseline="0" smtClean="0">
                          <a:ln>
                            <a:noFill/>
                          </a:ln>
                          <a:solidFill>
                            <a:schemeClr val="tx1"/>
                          </a:solidFill>
                          <a:effectLst/>
                          <a:latin typeface="Times New Roman" pitchFamily="18" charset="0"/>
                          <a:cs typeface="Times New Roman" pitchFamily="18" charset="0"/>
                        </a:rPr>
                        <a:t>λ</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1.4 / 0</a:t>
                      </a:r>
                      <a:endParaRPr kumimoji="0" lang="ru-RU"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0.5 / 0</a:t>
                      </a:r>
                      <a:endParaRPr kumimoji="0" lang="ru-RU"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6.3 / 2.4</a:t>
                      </a:r>
                      <a:endParaRPr kumimoji="0" lang="ru-RU"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6.3 / 2.4</a:t>
                      </a:r>
                      <a:endParaRPr kumimoji="0" lang="ru-RU"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cxnSp>
        <p:nvCxnSpPr>
          <p:cNvPr id="4" name="Прямая соединительная линия 3"/>
          <p:cNvCxnSpPr/>
          <p:nvPr/>
        </p:nvCxnSpPr>
        <p:spPr>
          <a:xfrm>
            <a:off x="0" y="1671638"/>
            <a:ext cx="3779838" cy="28575"/>
          </a:xfrm>
          <a:prstGeom prst="line">
            <a:avLst/>
          </a:prstGeom>
        </p:spPr>
        <p:style>
          <a:lnRef idx="1">
            <a:schemeClr val="accent1"/>
          </a:lnRef>
          <a:fillRef idx="0">
            <a:schemeClr val="accent1"/>
          </a:fillRef>
          <a:effectRef idx="0">
            <a:schemeClr val="accent1"/>
          </a:effectRef>
          <a:fontRef idx="minor">
            <a:schemeClr val="tx1"/>
          </a:fontRef>
        </p:style>
      </p:cxnSp>
      <p:sp>
        <p:nvSpPr>
          <p:cNvPr id="3136" name="TextBox 18"/>
          <p:cNvSpPr txBox="1">
            <a:spLocks noChangeArrowheads="1"/>
          </p:cNvSpPr>
          <p:nvPr/>
        </p:nvSpPr>
        <p:spPr bwMode="auto">
          <a:xfrm>
            <a:off x="0" y="1671638"/>
            <a:ext cx="793750" cy="336550"/>
          </a:xfrm>
          <a:prstGeom prst="rect">
            <a:avLst/>
          </a:prstGeom>
          <a:noFill/>
          <a:ln w="9525">
            <a:noFill/>
            <a:miter lim="800000"/>
            <a:headEnd/>
            <a:tailEnd/>
          </a:ln>
        </p:spPr>
        <p:txBody>
          <a:bodyPr>
            <a:spAutoFit/>
          </a:bodyPr>
          <a:lstStyle/>
          <a:p>
            <a:r>
              <a:rPr lang="en-US" sz="1600">
                <a:latin typeface="Times New Roman" pitchFamily="18" charset="0"/>
                <a:cs typeface="Times New Roman" pitchFamily="18" charset="0"/>
              </a:rPr>
              <a:t>A</a:t>
            </a:r>
            <a:endParaRPr lang="ru-RU" sz="1600">
              <a:latin typeface="Times New Roman" pitchFamily="18" charset="0"/>
              <a:cs typeface="Times New Roman" pitchFamily="18" charset="0"/>
            </a:endParaRPr>
          </a:p>
        </p:txBody>
      </p:sp>
      <p:sp>
        <p:nvSpPr>
          <p:cNvPr id="3137" name="TextBox 57"/>
          <p:cNvSpPr txBox="1">
            <a:spLocks noChangeArrowheads="1"/>
          </p:cNvSpPr>
          <p:nvPr/>
        </p:nvSpPr>
        <p:spPr bwMode="auto">
          <a:xfrm>
            <a:off x="900113" y="0"/>
            <a:ext cx="1223962" cy="336550"/>
          </a:xfrm>
          <a:prstGeom prst="rect">
            <a:avLst/>
          </a:prstGeom>
          <a:noFill/>
          <a:ln w="9525">
            <a:noFill/>
            <a:miter lim="800000"/>
            <a:headEnd/>
            <a:tailEnd/>
          </a:ln>
        </p:spPr>
        <p:txBody>
          <a:bodyPr>
            <a:spAutoFit/>
          </a:bodyPr>
          <a:lstStyle/>
          <a:p>
            <a:r>
              <a:rPr lang="en-US" sz="1600">
                <a:latin typeface="Times New Roman" pitchFamily="18" charset="0"/>
                <a:cs typeface="Times New Roman" pitchFamily="18" charset="0"/>
              </a:rPr>
              <a:t>pathes 1, 2</a:t>
            </a:r>
            <a:endParaRPr lang="ru-RU" sz="1600">
              <a:latin typeface="Times New Roman" pitchFamily="18" charset="0"/>
              <a:cs typeface="Times New Roman" pitchFamily="18" charset="0"/>
            </a:endParaRPr>
          </a:p>
        </p:txBody>
      </p:sp>
      <p:sp>
        <p:nvSpPr>
          <p:cNvPr id="3138" name="Text Box 66"/>
          <p:cNvSpPr txBox="1">
            <a:spLocks noChangeArrowheads="1"/>
          </p:cNvSpPr>
          <p:nvPr/>
        </p:nvSpPr>
        <p:spPr bwMode="auto">
          <a:xfrm>
            <a:off x="6588125" y="2492375"/>
            <a:ext cx="1411288" cy="366713"/>
          </a:xfrm>
          <a:prstGeom prst="rect">
            <a:avLst/>
          </a:prstGeom>
          <a:noFill/>
          <a:ln w="9525">
            <a:noFill/>
            <a:miter lim="800000"/>
            <a:headEnd/>
            <a:tailEnd/>
          </a:ln>
          <a:effectLst/>
        </p:spPr>
        <p:txBody>
          <a:bodyPr wrap="none">
            <a:spAutoFit/>
          </a:bodyPr>
          <a:lstStyle/>
          <a:p>
            <a:r>
              <a:rPr lang="en-US" i="1">
                <a:latin typeface="Times New Roman" pitchFamily="18" charset="0"/>
              </a:rPr>
              <a:t>l</a:t>
            </a:r>
            <a:r>
              <a:rPr lang="en-US" i="1" baseline="-25000">
                <a:latin typeface="Times New Roman" pitchFamily="18" charset="0"/>
              </a:rPr>
              <a:t>1 </a:t>
            </a:r>
            <a:r>
              <a:rPr lang="en-US" i="1">
                <a:latin typeface="Times New Roman" pitchFamily="18" charset="0"/>
              </a:rPr>
              <a:t>=25 meters</a:t>
            </a:r>
            <a:endParaRPr lang="ru-RU" i="1">
              <a:latin typeface="Times New Roman" pitchFamily="18" charset="0"/>
            </a:endParaRPr>
          </a:p>
        </p:txBody>
      </p:sp>
      <p:sp>
        <p:nvSpPr>
          <p:cNvPr id="3139" name="Rectangle 67"/>
          <p:cNvSpPr>
            <a:spLocks noChangeArrowheads="1"/>
          </p:cNvSpPr>
          <p:nvPr/>
        </p:nvSpPr>
        <p:spPr bwMode="auto">
          <a:xfrm>
            <a:off x="4211638" y="2349500"/>
            <a:ext cx="563562" cy="0"/>
          </a:xfrm>
          <a:prstGeom prst="rect">
            <a:avLst/>
          </a:prstGeom>
          <a:noFill/>
          <a:ln w="9525">
            <a:noFill/>
            <a:miter lim="800000"/>
            <a:headEnd/>
            <a:tailEnd/>
          </a:ln>
          <a:effectLst/>
        </p:spPr>
        <p:txBody>
          <a:bodyPr wrap="none" anchor="ctr">
            <a:spAutoFit/>
          </a:bodyPr>
          <a:lstStyle/>
          <a:p>
            <a:endParaRPr lang="ru-RU"/>
          </a:p>
        </p:txBody>
      </p:sp>
      <p:sp>
        <p:nvSpPr>
          <p:cNvPr id="3140" name="Rectangle 68"/>
          <p:cNvSpPr>
            <a:spLocks noChangeArrowheads="1"/>
          </p:cNvSpPr>
          <p:nvPr/>
        </p:nvSpPr>
        <p:spPr bwMode="auto">
          <a:xfrm>
            <a:off x="4211638" y="2349500"/>
            <a:ext cx="563562" cy="0"/>
          </a:xfrm>
          <a:prstGeom prst="rect">
            <a:avLst/>
          </a:prstGeom>
          <a:noFill/>
          <a:ln w="9525">
            <a:noFill/>
            <a:miter lim="800000"/>
            <a:headEnd/>
            <a:tailEnd/>
          </a:ln>
          <a:effectLst/>
        </p:spPr>
        <p:txBody>
          <a:bodyPr wrap="none" anchor="ctr">
            <a:spAutoFit/>
          </a:bodyPr>
          <a:lstStyle/>
          <a:p>
            <a:endParaRPr lang="ru-RU"/>
          </a:p>
        </p:txBody>
      </p:sp>
      <p:graphicFrame>
        <p:nvGraphicFramePr>
          <p:cNvPr id="3141" name="Object 3"/>
          <p:cNvGraphicFramePr>
            <a:graphicFrameLocks noChangeAspect="1"/>
          </p:cNvGraphicFramePr>
          <p:nvPr/>
        </p:nvGraphicFramePr>
        <p:xfrm>
          <a:off x="5121299" y="642918"/>
          <a:ext cx="2879725" cy="312737"/>
        </p:xfrm>
        <a:graphic>
          <a:graphicData uri="http://schemas.openxmlformats.org/presentationml/2006/ole">
            <p:oleObj spid="_x0000_s87042" name="Equation" r:id="rId3" imgW="1879560" imgH="203040" progId="">
              <p:embed/>
            </p:oleObj>
          </a:graphicData>
        </a:graphic>
      </p:graphicFrame>
      <p:grpSp>
        <p:nvGrpSpPr>
          <p:cNvPr id="2" name="Group 70"/>
          <p:cNvGrpSpPr>
            <a:grpSpLocks/>
          </p:cNvGrpSpPr>
          <p:nvPr/>
        </p:nvGrpSpPr>
        <p:grpSpPr bwMode="auto">
          <a:xfrm>
            <a:off x="179388" y="0"/>
            <a:ext cx="3981450" cy="3159125"/>
            <a:chOff x="68" y="34"/>
            <a:chExt cx="2508" cy="1990"/>
          </a:xfrm>
        </p:grpSpPr>
        <p:sp>
          <p:nvSpPr>
            <p:cNvPr id="3143" name="Rectangle 71"/>
            <p:cNvSpPr>
              <a:spLocks noChangeArrowheads="1"/>
            </p:cNvSpPr>
            <p:nvPr/>
          </p:nvSpPr>
          <p:spPr bwMode="auto">
            <a:xfrm>
              <a:off x="1259" y="1183"/>
              <a:ext cx="355" cy="0"/>
            </a:xfrm>
            <a:prstGeom prst="rect">
              <a:avLst/>
            </a:prstGeom>
            <a:noFill/>
            <a:ln w="9525">
              <a:noFill/>
              <a:miter lim="800000"/>
              <a:headEnd/>
              <a:tailEnd/>
            </a:ln>
            <a:effectLst/>
          </p:spPr>
          <p:txBody>
            <a:bodyPr wrap="none" anchor="ctr">
              <a:spAutoFit/>
            </a:bodyPr>
            <a:lstStyle/>
            <a:p>
              <a:endParaRPr lang="ru-RU"/>
            </a:p>
          </p:txBody>
        </p:sp>
        <p:sp>
          <p:nvSpPr>
            <p:cNvPr id="3144" name="Rectangle 72"/>
            <p:cNvSpPr>
              <a:spLocks noChangeArrowheads="1"/>
            </p:cNvSpPr>
            <p:nvPr/>
          </p:nvSpPr>
          <p:spPr bwMode="auto">
            <a:xfrm>
              <a:off x="1259" y="1183"/>
              <a:ext cx="355" cy="0"/>
            </a:xfrm>
            <a:prstGeom prst="rect">
              <a:avLst/>
            </a:prstGeom>
            <a:noFill/>
            <a:ln w="9525">
              <a:noFill/>
              <a:miter lim="800000"/>
              <a:headEnd/>
              <a:tailEnd/>
            </a:ln>
            <a:effectLst/>
          </p:spPr>
          <p:txBody>
            <a:bodyPr wrap="none" anchor="ctr">
              <a:spAutoFit/>
            </a:bodyPr>
            <a:lstStyle/>
            <a:p>
              <a:endParaRPr lang="ru-RU"/>
            </a:p>
          </p:txBody>
        </p:sp>
        <p:sp>
          <p:nvSpPr>
            <p:cNvPr id="3145" name="Rectangle 73"/>
            <p:cNvSpPr>
              <a:spLocks noChangeArrowheads="1"/>
            </p:cNvSpPr>
            <p:nvPr/>
          </p:nvSpPr>
          <p:spPr bwMode="auto">
            <a:xfrm>
              <a:off x="1259" y="1183"/>
              <a:ext cx="355" cy="0"/>
            </a:xfrm>
            <a:prstGeom prst="rect">
              <a:avLst/>
            </a:prstGeom>
            <a:noFill/>
            <a:ln w="9525">
              <a:noFill/>
              <a:miter lim="800000"/>
              <a:headEnd/>
              <a:tailEnd/>
            </a:ln>
            <a:effectLst/>
          </p:spPr>
          <p:txBody>
            <a:bodyPr wrap="none" anchor="ctr">
              <a:spAutoFit/>
            </a:bodyPr>
            <a:lstStyle/>
            <a:p>
              <a:endParaRPr lang="ru-RU"/>
            </a:p>
          </p:txBody>
        </p:sp>
        <p:sp>
          <p:nvSpPr>
            <p:cNvPr id="3146" name="Rectangle 74"/>
            <p:cNvSpPr>
              <a:spLocks noChangeArrowheads="1"/>
            </p:cNvSpPr>
            <p:nvPr/>
          </p:nvSpPr>
          <p:spPr bwMode="auto">
            <a:xfrm>
              <a:off x="1259" y="1183"/>
              <a:ext cx="355" cy="0"/>
            </a:xfrm>
            <a:prstGeom prst="rect">
              <a:avLst/>
            </a:prstGeom>
            <a:noFill/>
            <a:ln w="9525">
              <a:noFill/>
              <a:miter lim="800000"/>
              <a:headEnd/>
              <a:tailEnd/>
            </a:ln>
            <a:effectLst/>
          </p:spPr>
          <p:txBody>
            <a:bodyPr wrap="none" anchor="ctr">
              <a:spAutoFit/>
            </a:bodyPr>
            <a:lstStyle/>
            <a:p>
              <a:endParaRPr lang="ru-RU"/>
            </a:p>
          </p:txBody>
        </p:sp>
        <p:sp>
          <p:nvSpPr>
            <p:cNvPr id="3147" name="Line 75"/>
            <p:cNvSpPr>
              <a:spLocks noChangeShapeType="1"/>
            </p:cNvSpPr>
            <p:nvPr/>
          </p:nvSpPr>
          <p:spPr bwMode="auto">
            <a:xfrm>
              <a:off x="2078" y="1489"/>
              <a:ext cx="0" cy="0"/>
            </a:xfrm>
            <a:prstGeom prst="line">
              <a:avLst/>
            </a:prstGeom>
            <a:noFill/>
            <a:ln w="12700" cap="rnd">
              <a:solidFill>
                <a:srgbClr val="000000"/>
              </a:solidFill>
              <a:round/>
              <a:headEnd/>
              <a:tailEnd/>
            </a:ln>
            <a:effectLst/>
          </p:spPr>
          <p:txBody>
            <a:bodyPr/>
            <a:lstStyle/>
            <a:p>
              <a:endParaRPr lang="ru-RU"/>
            </a:p>
          </p:txBody>
        </p:sp>
        <p:cxnSp>
          <p:nvCxnSpPr>
            <p:cNvPr id="6" name="Прямая со стрелкой 5"/>
            <p:cNvCxnSpPr/>
            <p:nvPr/>
          </p:nvCxnSpPr>
          <p:spPr>
            <a:xfrm rot="5400000" flipH="1" flipV="1">
              <a:off x="-67" y="255"/>
              <a:ext cx="942" cy="6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rot="5400000">
              <a:off x="260" y="582"/>
              <a:ext cx="94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rot="16200000" flipH="1">
              <a:off x="568" y="274"/>
              <a:ext cx="942" cy="6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rot="5400000" flipH="1" flipV="1">
              <a:off x="125" y="63"/>
              <a:ext cx="942" cy="10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rot="5400000">
              <a:off x="645" y="582"/>
              <a:ext cx="942"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rot="16200000" flipH="1">
              <a:off x="1145" y="82"/>
              <a:ext cx="942" cy="10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54" name="TextBox 19"/>
            <p:cNvSpPr txBox="1">
              <a:spLocks noChangeArrowheads="1"/>
            </p:cNvSpPr>
            <p:nvPr/>
          </p:nvSpPr>
          <p:spPr bwMode="auto">
            <a:xfrm>
              <a:off x="1309" y="1028"/>
              <a:ext cx="500" cy="212"/>
            </a:xfrm>
            <a:prstGeom prst="rect">
              <a:avLst/>
            </a:prstGeom>
            <a:noFill/>
            <a:ln w="9525">
              <a:noFill/>
              <a:miter lim="800000"/>
              <a:headEnd/>
              <a:tailEnd/>
            </a:ln>
          </p:spPr>
          <p:txBody>
            <a:bodyPr>
              <a:spAutoFit/>
            </a:bodyPr>
            <a:lstStyle/>
            <a:p>
              <a:r>
                <a:rPr lang="en-US" sz="1600">
                  <a:latin typeface="Times New Roman" pitchFamily="18" charset="0"/>
                  <a:cs typeface="Times New Roman" pitchFamily="18" charset="0"/>
                </a:rPr>
                <a:t>E</a:t>
              </a:r>
              <a:endParaRPr lang="ru-RU" sz="1600">
                <a:latin typeface="Times New Roman" pitchFamily="18" charset="0"/>
                <a:cs typeface="Times New Roman" pitchFamily="18" charset="0"/>
              </a:endParaRPr>
            </a:p>
          </p:txBody>
        </p:sp>
        <p:sp>
          <p:nvSpPr>
            <p:cNvPr id="3155" name="TextBox 21"/>
            <p:cNvSpPr txBox="1">
              <a:spLocks noChangeArrowheads="1"/>
            </p:cNvSpPr>
            <p:nvPr/>
          </p:nvSpPr>
          <p:spPr bwMode="auto">
            <a:xfrm>
              <a:off x="385" y="890"/>
              <a:ext cx="646" cy="212"/>
            </a:xfrm>
            <a:prstGeom prst="rect">
              <a:avLst/>
            </a:prstGeom>
            <a:noFill/>
            <a:ln w="9525">
              <a:noFill/>
              <a:miter lim="800000"/>
              <a:headEnd/>
              <a:tailEnd/>
            </a:ln>
          </p:spPr>
          <p:txBody>
            <a:bodyPr>
              <a:spAutoFit/>
            </a:bodyPr>
            <a:lstStyle/>
            <a:p>
              <a:r>
                <a:rPr lang="en-US" sz="1600">
                  <a:latin typeface="Times New Roman" pitchFamily="18" charset="0"/>
                  <a:cs typeface="Times New Roman" pitchFamily="18" charset="0"/>
                </a:rPr>
                <a:t>(Path 1)</a:t>
              </a:r>
              <a:endParaRPr lang="ru-RU" sz="1600">
                <a:latin typeface="Times New Roman" pitchFamily="18" charset="0"/>
                <a:cs typeface="Times New Roman" pitchFamily="18" charset="0"/>
              </a:endParaRPr>
            </a:p>
          </p:txBody>
        </p:sp>
        <p:sp>
          <p:nvSpPr>
            <p:cNvPr id="3156" name="TextBox 23"/>
            <p:cNvSpPr txBox="1">
              <a:spLocks noChangeArrowheads="1"/>
            </p:cNvSpPr>
            <p:nvPr/>
          </p:nvSpPr>
          <p:spPr bwMode="auto">
            <a:xfrm>
              <a:off x="1292" y="890"/>
              <a:ext cx="585" cy="212"/>
            </a:xfrm>
            <a:prstGeom prst="rect">
              <a:avLst/>
            </a:prstGeom>
            <a:noFill/>
            <a:ln w="9525">
              <a:noFill/>
              <a:miter lim="800000"/>
              <a:headEnd/>
              <a:tailEnd/>
            </a:ln>
          </p:spPr>
          <p:txBody>
            <a:bodyPr>
              <a:spAutoFit/>
            </a:bodyPr>
            <a:lstStyle/>
            <a:p>
              <a:r>
                <a:rPr lang="en-US" sz="1600">
                  <a:latin typeface="Times New Roman" pitchFamily="18" charset="0"/>
                  <a:cs typeface="Times New Roman" pitchFamily="18" charset="0"/>
                </a:rPr>
                <a:t>(Path 2)</a:t>
              </a:r>
              <a:endParaRPr lang="ru-RU" sz="1600">
                <a:latin typeface="Times New Roman" pitchFamily="18" charset="0"/>
                <a:cs typeface="Times New Roman" pitchFamily="18" charset="0"/>
              </a:endParaRPr>
            </a:p>
          </p:txBody>
        </p:sp>
        <p:cxnSp>
          <p:nvCxnSpPr>
            <p:cNvPr id="28" name="Прямая соединительная линия 27"/>
            <p:cNvCxnSpPr/>
            <p:nvPr/>
          </p:nvCxnSpPr>
          <p:spPr>
            <a:xfrm rot="5400000">
              <a:off x="-159" y="1289"/>
              <a:ext cx="47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5400000">
              <a:off x="1863" y="1306"/>
              <a:ext cx="50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rot="5400000">
              <a:off x="1211" y="1188"/>
              <a:ext cx="270" cy="1"/>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160" name="Object 2"/>
            <p:cNvGraphicFramePr>
              <a:graphicFrameLocks noChangeAspect="1"/>
            </p:cNvGraphicFramePr>
            <p:nvPr/>
          </p:nvGraphicFramePr>
          <p:xfrm>
            <a:off x="605" y="1156"/>
            <a:ext cx="231" cy="227"/>
          </p:xfrm>
          <a:graphic>
            <a:graphicData uri="http://schemas.openxmlformats.org/presentationml/2006/ole">
              <p:oleObj spid="_x0000_s87043" name="Equation" r:id="rId4" imgW="152280" imgH="228600" progId="">
                <p:embed/>
              </p:oleObj>
            </a:graphicData>
          </a:graphic>
        </p:graphicFrame>
        <p:graphicFrame>
          <p:nvGraphicFramePr>
            <p:cNvPr id="3161" name="Object 3"/>
            <p:cNvGraphicFramePr>
              <a:graphicFrameLocks noChangeAspect="1"/>
            </p:cNvGraphicFramePr>
            <p:nvPr/>
          </p:nvGraphicFramePr>
          <p:xfrm>
            <a:off x="1589" y="1154"/>
            <a:ext cx="307" cy="176"/>
          </p:xfrm>
          <a:graphic>
            <a:graphicData uri="http://schemas.openxmlformats.org/presentationml/2006/ole">
              <p:oleObj spid="_x0000_s87044" name="Формула" r:id="rId5" imgW="203040" imgH="177480" progId="Equation.3">
                <p:embed/>
              </p:oleObj>
            </a:graphicData>
          </a:graphic>
        </p:graphicFrame>
        <p:graphicFrame>
          <p:nvGraphicFramePr>
            <p:cNvPr id="3162" name="Object 4"/>
            <p:cNvGraphicFramePr>
              <a:graphicFrameLocks noChangeAspect="1"/>
            </p:cNvGraphicFramePr>
            <p:nvPr/>
          </p:nvGraphicFramePr>
          <p:xfrm>
            <a:off x="1011" y="1350"/>
            <a:ext cx="230" cy="226"/>
          </p:xfrm>
          <a:graphic>
            <a:graphicData uri="http://schemas.openxmlformats.org/presentationml/2006/ole">
              <p:oleObj spid="_x0000_s87045" name="Equation" r:id="rId6" imgW="152280" imgH="228600" progId="">
                <p:embed/>
              </p:oleObj>
            </a:graphicData>
          </a:graphic>
        </p:graphicFrame>
        <p:graphicFrame>
          <p:nvGraphicFramePr>
            <p:cNvPr id="3163" name="Object 5"/>
            <p:cNvGraphicFramePr>
              <a:graphicFrameLocks noChangeAspect="1"/>
            </p:cNvGraphicFramePr>
            <p:nvPr/>
          </p:nvGraphicFramePr>
          <p:xfrm>
            <a:off x="1111" y="618"/>
            <a:ext cx="250" cy="226"/>
          </p:xfrm>
          <a:graphic>
            <a:graphicData uri="http://schemas.openxmlformats.org/presentationml/2006/ole">
              <p:oleObj spid="_x0000_s87046" name="Equation" r:id="rId7" imgW="164880" imgH="228600" progId="">
                <p:embed/>
              </p:oleObj>
            </a:graphicData>
          </a:graphic>
        </p:graphicFrame>
        <p:graphicFrame>
          <p:nvGraphicFramePr>
            <p:cNvPr id="3164" name="Object 6"/>
            <p:cNvGraphicFramePr>
              <a:graphicFrameLocks noChangeAspect="1"/>
            </p:cNvGraphicFramePr>
            <p:nvPr/>
          </p:nvGraphicFramePr>
          <p:xfrm>
            <a:off x="1519" y="391"/>
            <a:ext cx="269" cy="214"/>
          </p:xfrm>
          <a:graphic>
            <a:graphicData uri="http://schemas.openxmlformats.org/presentationml/2006/ole">
              <p:oleObj spid="_x0000_s87047" name="Формула" r:id="rId8" imgW="177480" imgH="215640" progId="Equation.3">
                <p:embed/>
              </p:oleObj>
            </a:graphicData>
          </a:graphic>
        </p:graphicFrame>
        <p:cxnSp>
          <p:nvCxnSpPr>
            <p:cNvPr id="42" name="Прямая со стрелкой 41"/>
            <p:cNvCxnSpPr/>
            <p:nvPr/>
          </p:nvCxnSpPr>
          <p:spPr>
            <a:xfrm rot="10800000">
              <a:off x="77" y="1255"/>
              <a:ext cx="5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p:nvPr/>
          </p:nvCxnSpPr>
          <p:spPr>
            <a:xfrm>
              <a:off x="808" y="1255"/>
              <a:ext cx="539"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p:nvPr/>
          </p:nvCxnSpPr>
          <p:spPr>
            <a:xfrm rot="10800000">
              <a:off x="1347" y="1255"/>
              <a:ext cx="27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a:off x="1848" y="1255"/>
              <a:ext cx="269"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Прямая со стрелкой 53"/>
            <p:cNvCxnSpPr/>
            <p:nvPr/>
          </p:nvCxnSpPr>
          <p:spPr>
            <a:xfrm rot="10800000">
              <a:off x="77" y="1457"/>
              <a:ext cx="96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Прямая со стрелкой 55"/>
            <p:cNvCxnSpPr/>
            <p:nvPr/>
          </p:nvCxnSpPr>
          <p:spPr>
            <a:xfrm>
              <a:off x="1193" y="1457"/>
              <a:ext cx="924"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7" name="Овал 56"/>
            <p:cNvSpPr>
              <a:spLocks noChangeArrowheads="1"/>
            </p:cNvSpPr>
            <p:nvPr/>
          </p:nvSpPr>
          <p:spPr bwMode="auto">
            <a:xfrm>
              <a:off x="331" y="34"/>
              <a:ext cx="1193" cy="168"/>
            </a:xfrm>
            <a:prstGeom prst="ellipse">
              <a:avLst/>
            </a:prstGeom>
            <a:noFill/>
            <a:ln w="9525" algn="ctr">
              <a:solidFill>
                <a:schemeClr val="tx1"/>
              </a:solidFill>
              <a:round/>
              <a:headEnd/>
              <a:tailEnd/>
            </a:ln>
          </p:spPr>
          <p:txBody>
            <a:bodyPr anchor="ctr"/>
            <a:lstStyle/>
            <a:p>
              <a:pPr algn="ctr" fontAlgn="auto">
                <a:spcBef>
                  <a:spcPts val="0"/>
                </a:spcBef>
                <a:spcAft>
                  <a:spcPts val="0"/>
                </a:spcAft>
                <a:defRPr/>
              </a:pPr>
              <a:endParaRPr lang="ru-RU" dirty="0">
                <a:latin typeface="+mn-lt"/>
              </a:endParaRPr>
            </a:p>
          </p:txBody>
        </p:sp>
        <p:sp>
          <p:nvSpPr>
            <p:cNvPr id="3172" name="Text Box 100"/>
            <p:cNvSpPr txBox="1">
              <a:spLocks noChangeArrowheads="1"/>
            </p:cNvSpPr>
            <p:nvPr/>
          </p:nvSpPr>
          <p:spPr bwMode="auto">
            <a:xfrm>
              <a:off x="2064" y="890"/>
              <a:ext cx="201" cy="212"/>
            </a:xfrm>
            <a:prstGeom prst="rect">
              <a:avLst/>
            </a:prstGeom>
            <a:noFill/>
            <a:ln w="9525">
              <a:noFill/>
              <a:miter lim="800000"/>
              <a:headEnd/>
              <a:tailEnd/>
            </a:ln>
            <a:effectLst/>
          </p:spPr>
          <p:txBody>
            <a:bodyPr wrap="none">
              <a:spAutoFit/>
            </a:bodyPr>
            <a:lstStyle/>
            <a:p>
              <a:r>
                <a:rPr lang="en-US" sz="1600"/>
                <a:t>B</a:t>
              </a:r>
              <a:endParaRPr lang="ru-RU" sz="1600"/>
            </a:p>
          </p:txBody>
        </p:sp>
        <p:sp>
          <p:nvSpPr>
            <p:cNvPr id="3173" name="Line 101"/>
            <p:cNvSpPr>
              <a:spLocks noChangeShapeType="1"/>
            </p:cNvSpPr>
            <p:nvPr/>
          </p:nvSpPr>
          <p:spPr bwMode="auto">
            <a:xfrm>
              <a:off x="1837" y="1071"/>
              <a:ext cx="0" cy="0"/>
            </a:xfrm>
            <a:prstGeom prst="line">
              <a:avLst/>
            </a:prstGeom>
            <a:noFill/>
            <a:ln w="9525">
              <a:solidFill>
                <a:schemeClr val="tx1"/>
              </a:solidFill>
              <a:round/>
              <a:headEnd/>
              <a:tailEnd/>
            </a:ln>
            <a:effectLst/>
          </p:spPr>
          <p:txBody>
            <a:bodyPr/>
            <a:lstStyle/>
            <a:p>
              <a:endParaRPr lang="ru-RU"/>
            </a:p>
          </p:txBody>
        </p:sp>
        <p:sp>
          <p:nvSpPr>
            <p:cNvPr id="3174" name="Line 102"/>
            <p:cNvSpPr>
              <a:spLocks noChangeShapeType="1"/>
            </p:cNvSpPr>
            <p:nvPr/>
          </p:nvSpPr>
          <p:spPr bwMode="auto">
            <a:xfrm>
              <a:off x="1882" y="890"/>
              <a:ext cx="0" cy="181"/>
            </a:xfrm>
            <a:prstGeom prst="line">
              <a:avLst/>
            </a:prstGeom>
            <a:noFill/>
            <a:ln w="28575">
              <a:solidFill>
                <a:schemeClr val="tx1"/>
              </a:solidFill>
              <a:round/>
              <a:headEnd/>
              <a:tailEnd/>
            </a:ln>
            <a:effectLst/>
          </p:spPr>
          <p:txBody>
            <a:bodyPr/>
            <a:lstStyle/>
            <a:p>
              <a:endParaRPr lang="ru-RU"/>
            </a:p>
          </p:txBody>
        </p:sp>
        <p:sp>
          <p:nvSpPr>
            <p:cNvPr id="3175" name="Line 103"/>
            <p:cNvSpPr>
              <a:spLocks noChangeShapeType="1"/>
            </p:cNvSpPr>
            <p:nvPr/>
          </p:nvSpPr>
          <p:spPr bwMode="auto">
            <a:xfrm>
              <a:off x="2109" y="890"/>
              <a:ext cx="0" cy="181"/>
            </a:xfrm>
            <a:prstGeom prst="line">
              <a:avLst/>
            </a:prstGeom>
            <a:noFill/>
            <a:ln w="28575">
              <a:solidFill>
                <a:schemeClr val="tx1"/>
              </a:solidFill>
              <a:round/>
              <a:headEnd/>
              <a:tailEnd/>
            </a:ln>
            <a:effectLst/>
          </p:spPr>
          <p:txBody>
            <a:bodyPr/>
            <a:lstStyle/>
            <a:p>
              <a:endParaRPr lang="ru-RU"/>
            </a:p>
          </p:txBody>
        </p:sp>
        <p:sp>
          <p:nvSpPr>
            <p:cNvPr id="3176" name="Line 104"/>
            <p:cNvSpPr>
              <a:spLocks noChangeShapeType="1"/>
            </p:cNvSpPr>
            <p:nvPr/>
          </p:nvSpPr>
          <p:spPr bwMode="auto">
            <a:xfrm>
              <a:off x="2336" y="890"/>
              <a:ext cx="0" cy="181"/>
            </a:xfrm>
            <a:prstGeom prst="line">
              <a:avLst/>
            </a:prstGeom>
            <a:noFill/>
            <a:ln w="28575">
              <a:solidFill>
                <a:schemeClr val="tx1"/>
              </a:solidFill>
              <a:round/>
              <a:headEnd/>
              <a:tailEnd/>
            </a:ln>
            <a:effectLst/>
          </p:spPr>
          <p:txBody>
            <a:bodyPr/>
            <a:lstStyle/>
            <a:p>
              <a:endParaRPr lang="ru-RU"/>
            </a:p>
          </p:txBody>
        </p:sp>
        <p:sp>
          <p:nvSpPr>
            <p:cNvPr id="3177" name="Text Box 105"/>
            <p:cNvSpPr txBox="1">
              <a:spLocks noChangeArrowheads="1"/>
            </p:cNvSpPr>
            <p:nvPr/>
          </p:nvSpPr>
          <p:spPr bwMode="auto">
            <a:xfrm>
              <a:off x="1927" y="754"/>
              <a:ext cx="376" cy="173"/>
            </a:xfrm>
            <a:prstGeom prst="rect">
              <a:avLst/>
            </a:prstGeom>
            <a:noFill/>
            <a:ln w="9525">
              <a:noFill/>
              <a:miter lim="800000"/>
              <a:headEnd/>
              <a:tailEnd/>
            </a:ln>
            <a:effectLst/>
          </p:spPr>
          <p:txBody>
            <a:bodyPr>
              <a:spAutoFit/>
            </a:bodyPr>
            <a:lstStyle/>
            <a:p>
              <a:r>
                <a:rPr lang="en-US" sz="1200" b="1"/>
                <a:t>1 Ant</a:t>
              </a:r>
              <a:endParaRPr lang="ru-RU" sz="1200" b="1"/>
            </a:p>
          </p:txBody>
        </p:sp>
        <p:sp>
          <p:nvSpPr>
            <p:cNvPr id="3178" name="Text Box 106"/>
            <p:cNvSpPr txBox="1">
              <a:spLocks noChangeArrowheads="1"/>
            </p:cNvSpPr>
            <p:nvPr/>
          </p:nvSpPr>
          <p:spPr bwMode="auto">
            <a:xfrm>
              <a:off x="2200" y="754"/>
              <a:ext cx="376" cy="173"/>
            </a:xfrm>
            <a:prstGeom prst="rect">
              <a:avLst/>
            </a:prstGeom>
            <a:noFill/>
            <a:ln w="9525">
              <a:noFill/>
              <a:miter lim="800000"/>
              <a:headEnd/>
              <a:tailEnd/>
            </a:ln>
            <a:effectLst/>
          </p:spPr>
          <p:txBody>
            <a:bodyPr>
              <a:spAutoFit/>
            </a:bodyPr>
            <a:lstStyle/>
            <a:p>
              <a:r>
                <a:rPr lang="en-US" sz="1200" b="1"/>
                <a:t>3 Ant</a:t>
              </a:r>
              <a:endParaRPr lang="ru-RU" sz="1200" b="1"/>
            </a:p>
          </p:txBody>
        </p:sp>
        <p:sp>
          <p:nvSpPr>
            <p:cNvPr id="3179" name="Text Box 107"/>
            <p:cNvSpPr txBox="1">
              <a:spLocks noChangeArrowheads="1"/>
            </p:cNvSpPr>
            <p:nvPr/>
          </p:nvSpPr>
          <p:spPr bwMode="auto">
            <a:xfrm>
              <a:off x="1610" y="754"/>
              <a:ext cx="376" cy="173"/>
            </a:xfrm>
            <a:prstGeom prst="rect">
              <a:avLst/>
            </a:prstGeom>
            <a:noFill/>
            <a:ln w="9525">
              <a:noFill/>
              <a:miter lim="800000"/>
              <a:headEnd/>
              <a:tailEnd/>
            </a:ln>
            <a:effectLst/>
          </p:spPr>
          <p:txBody>
            <a:bodyPr>
              <a:spAutoFit/>
            </a:bodyPr>
            <a:lstStyle/>
            <a:p>
              <a:r>
                <a:rPr lang="en-US" sz="1200" b="1"/>
                <a:t>2 Ant</a:t>
              </a:r>
              <a:endParaRPr lang="ru-RU" sz="1200" b="1"/>
            </a:p>
          </p:txBody>
        </p:sp>
        <p:sp>
          <p:nvSpPr>
            <p:cNvPr id="3180" name="Line 108"/>
            <p:cNvSpPr>
              <a:spLocks noChangeShapeType="1"/>
            </p:cNvSpPr>
            <p:nvPr/>
          </p:nvSpPr>
          <p:spPr bwMode="auto">
            <a:xfrm>
              <a:off x="2109" y="1253"/>
              <a:ext cx="227" cy="0"/>
            </a:xfrm>
            <a:prstGeom prst="line">
              <a:avLst/>
            </a:prstGeom>
            <a:noFill/>
            <a:ln w="9525">
              <a:solidFill>
                <a:schemeClr val="tx1"/>
              </a:solidFill>
              <a:round/>
              <a:headEnd type="triangle" w="med" len="med"/>
              <a:tailEnd type="triangle" w="med" len="med"/>
            </a:ln>
            <a:effectLst/>
          </p:spPr>
          <p:txBody>
            <a:bodyPr/>
            <a:lstStyle/>
            <a:p>
              <a:endParaRPr lang="ru-RU"/>
            </a:p>
          </p:txBody>
        </p:sp>
        <p:sp>
          <p:nvSpPr>
            <p:cNvPr id="3181" name="Line 109"/>
            <p:cNvSpPr>
              <a:spLocks noChangeShapeType="1"/>
            </p:cNvSpPr>
            <p:nvPr/>
          </p:nvSpPr>
          <p:spPr bwMode="auto">
            <a:xfrm>
              <a:off x="1882" y="1071"/>
              <a:ext cx="0" cy="182"/>
            </a:xfrm>
            <a:prstGeom prst="line">
              <a:avLst/>
            </a:prstGeom>
            <a:noFill/>
            <a:ln w="9525">
              <a:solidFill>
                <a:schemeClr val="tx1"/>
              </a:solidFill>
              <a:round/>
              <a:headEnd/>
              <a:tailEnd/>
            </a:ln>
            <a:effectLst/>
          </p:spPr>
          <p:txBody>
            <a:bodyPr/>
            <a:lstStyle/>
            <a:p>
              <a:endParaRPr lang="ru-RU"/>
            </a:p>
          </p:txBody>
        </p:sp>
        <p:sp>
          <p:nvSpPr>
            <p:cNvPr id="3182" name="Line 110"/>
            <p:cNvSpPr>
              <a:spLocks noChangeShapeType="1"/>
            </p:cNvSpPr>
            <p:nvPr/>
          </p:nvSpPr>
          <p:spPr bwMode="auto">
            <a:xfrm>
              <a:off x="2336" y="1071"/>
              <a:ext cx="0" cy="227"/>
            </a:xfrm>
            <a:prstGeom prst="line">
              <a:avLst/>
            </a:prstGeom>
            <a:noFill/>
            <a:ln w="9525">
              <a:solidFill>
                <a:schemeClr val="tx1"/>
              </a:solidFill>
              <a:round/>
              <a:headEnd/>
              <a:tailEnd/>
            </a:ln>
            <a:effectLst/>
          </p:spPr>
          <p:txBody>
            <a:bodyPr/>
            <a:lstStyle/>
            <a:p>
              <a:endParaRPr lang="ru-RU"/>
            </a:p>
          </p:txBody>
        </p:sp>
        <p:sp>
          <p:nvSpPr>
            <p:cNvPr id="3183" name="Text Box 111"/>
            <p:cNvSpPr txBox="1">
              <a:spLocks noChangeArrowheads="1"/>
            </p:cNvSpPr>
            <p:nvPr/>
          </p:nvSpPr>
          <p:spPr bwMode="auto">
            <a:xfrm>
              <a:off x="2154" y="1117"/>
              <a:ext cx="175" cy="173"/>
            </a:xfrm>
            <a:prstGeom prst="rect">
              <a:avLst/>
            </a:prstGeom>
            <a:noFill/>
            <a:ln w="9525">
              <a:noFill/>
              <a:miter lim="800000"/>
              <a:headEnd/>
              <a:tailEnd/>
            </a:ln>
            <a:effectLst/>
          </p:spPr>
          <p:txBody>
            <a:bodyPr wrap="none">
              <a:spAutoFit/>
            </a:bodyPr>
            <a:lstStyle/>
            <a:p>
              <a:r>
                <a:rPr lang="en-US" sz="1200" b="1" i="1"/>
                <a:t>d</a:t>
              </a:r>
              <a:endParaRPr lang="ru-RU" sz="1200" b="1" i="1"/>
            </a:p>
          </p:txBody>
        </p:sp>
        <p:sp>
          <p:nvSpPr>
            <p:cNvPr id="3184" name="Text Box 112"/>
            <p:cNvSpPr txBox="1">
              <a:spLocks noChangeArrowheads="1"/>
            </p:cNvSpPr>
            <p:nvPr/>
          </p:nvSpPr>
          <p:spPr bwMode="auto">
            <a:xfrm>
              <a:off x="1927" y="1117"/>
              <a:ext cx="175" cy="173"/>
            </a:xfrm>
            <a:prstGeom prst="rect">
              <a:avLst/>
            </a:prstGeom>
            <a:noFill/>
            <a:ln w="9525">
              <a:noFill/>
              <a:miter lim="800000"/>
              <a:headEnd/>
              <a:tailEnd/>
            </a:ln>
            <a:effectLst/>
          </p:spPr>
          <p:txBody>
            <a:bodyPr wrap="none">
              <a:spAutoFit/>
            </a:bodyPr>
            <a:lstStyle/>
            <a:p>
              <a:r>
                <a:rPr lang="en-US" sz="1200" b="1" i="1"/>
                <a:t>d</a:t>
              </a:r>
              <a:endParaRPr lang="ru-RU" sz="1200" b="1" i="1"/>
            </a:p>
          </p:txBody>
        </p:sp>
        <p:sp>
          <p:nvSpPr>
            <p:cNvPr id="3185" name="Text Box 113"/>
            <p:cNvSpPr txBox="1">
              <a:spLocks noChangeArrowheads="1"/>
            </p:cNvSpPr>
            <p:nvPr/>
          </p:nvSpPr>
          <p:spPr bwMode="auto">
            <a:xfrm>
              <a:off x="884" y="1570"/>
              <a:ext cx="249" cy="231"/>
            </a:xfrm>
            <a:prstGeom prst="rect">
              <a:avLst/>
            </a:prstGeom>
            <a:noFill/>
            <a:ln w="9525">
              <a:noFill/>
              <a:miter lim="800000"/>
              <a:headEnd/>
              <a:tailEnd/>
            </a:ln>
            <a:effectLst/>
          </p:spPr>
          <p:txBody>
            <a:bodyPr wrap="none">
              <a:spAutoFit/>
            </a:bodyPr>
            <a:lstStyle/>
            <a:p>
              <a:r>
                <a:rPr lang="en-US" dirty="0"/>
                <a:t>h</a:t>
              </a:r>
              <a:r>
                <a:rPr lang="en-US" baseline="-25000" dirty="0"/>
                <a:t>2</a:t>
              </a:r>
              <a:endParaRPr lang="ru-RU" baseline="-25000" dirty="0"/>
            </a:p>
          </p:txBody>
        </p:sp>
        <p:sp>
          <p:nvSpPr>
            <p:cNvPr id="3186" name="Line 114"/>
            <p:cNvSpPr>
              <a:spLocks noChangeShapeType="1"/>
            </p:cNvSpPr>
            <p:nvPr/>
          </p:nvSpPr>
          <p:spPr bwMode="auto">
            <a:xfrm>
              <a:off x="68" y="1071"/>
              <a:ext cx="816" cy="953"/>
            </a:xfrm>
            <a:prstGeom prst="line">
              <a:avLst/>
            </a:prstGeom>
            <a:noFill/>
            <a:ln w="9525">
              <a:solidFill>
                <a:schemeClr val="tx1"/>
              </a:solidFill>
              <a:round/>
              <a:headEnd/>
              <a:tailEnd/>
            </a:ln>
            <a:effectLst/>
          </p:spPr>
          <p:txBody>
            <a:bodyPr/>
            <a:lstStyle/>
            <a:p>
              <a:endParaRPr lang="ru-RU"/>
            </a:p>
          </p:txBody>
        </p:sp>
        <p:sp>
          <p:nvSpPr>
            <p:cNvPr id="3187" name="Line 115"/>
            <p:cNvSpPr>
              <a:spLocks noChangeShapeType="1"/>
            </p:cNvSpPr>
            <p:nvPr/>
          </p:nvSpPr>
          <p:spPr bwMode="auto">
            <a:xfrm flipV="1">
              <a:off x="884" y="1071"/>
              <a:ext cx="1225" cy="953"/>
            </a:xfrm>
            <a:prstGeom prst="line">
              <a:avLst/>
            </a:prstGeom>
            <a:noFill/>
            <a:ln w="9525">
              <a:solidFill>
                <a:schemeClr val="tx1"/>
              </a:solidFill>
              <a:round/>
              <a:headEnd/>
              <a:tailEnd/>
            </a:ln>
            <a:effectLst/>
          </p:spPr>
          <p:txBody>
            <a:bodyPr/>
            <a:lstStyle/>
            <a:p>
              <a:endParaRPr lang="ru-RU"/>
            </a:p>
          </p:txBody>
        </p:sp>
        <p:sp>
          <p:nvSpPr>
            <p:cNvPr id="3188" name="Line 116"/>
            <p:cNvSpPr>
              <a:spLocks noChangeShapeType="1"/>
            </p:cNvSpPr>
            <p:nvPr/>
          </p:nvSpPr>
          <p:spPr bwMode="auto">
            <a:xfrm flipV="1">
              <a:off x="884" y="1071"/>
              <a:ext cx="0" cy="953"/>
            </a:xfrm>
            <a:prstGeom prst="line">
              <a:avLst/>
            </a:prstGeom>
            <a:noFill/>
            <a:ln w="9525">
              <a:solidFill>
                <a:schemeClr val="tx1"/>
              </a:solidFill>
              <a:prstDash val="dash"/>
              <a:round/>
              <a:headEnd/>
              <a:tailEnd/>
            </a:ln>
            <a:effectLst/>
          </p:spPr>
          <p:txBody>
            <a:bodyPr/>
            <a:lstStyle/>
            <a:p>
              <a:endParaRPr lang="ru-RU"/>
            </a:p>
          </p:txBody>
        </p:sp>
      </p:grpSp>
      <p:sp>
        <p:nvSpPr>
          <p:cNvPr id="58" name="Text Box 113"/>
          <p:cNvSpPr txBox="1">
            <a:spLocks noChangeArrowheads="1"/>
          </p:cNvSpPr>
          <p:nvPr/>
        </p:nvSpPr>
        <p:spPr bwMode="auto">
          <a:xfrm>
            <a:off x="1214414" y="785794"/>
            <a:ext cx="385042" cy="369332"/>
          </a:xfrm>
          <a:prstGeom prst="rect">
            <a:avLst/>
          </a:prstGeom>
          <a:noFill/>
          <a:ln w="9525">
            <a:noFill/>
            <a:miter lim="800000"/>
            <a:headEnd/>
            <a:tailEnd/>
          </a:ln>
          <a:effectLst/>
        </p:spPr>
        <p:txBody>
          <a:bodyPr wrap="none">
            <a:spAutoFit/>
          </a:bodyPr>
          <a:lstStyle/>
          <a:p>
            <a:r>
              <a:rPr lang="en-US" dirty="0" smtClean="0"/>
              <a:t>h</a:t>
            </a:r>
            <a:r>
              <a:rPr lang="ru-RU" baseline="-25000" dirty="0" smtClean="0"/>
              <a:t>1</a:t>
            </a:r>
            <a:endParaRPr lang="ru-RU" baseline="-25000" dirty="0"/>
          </a:p>
        </p:txBody>
      </p:sp>
      <p:sp>
        <p:nvSpPr>
          <p:cNvPr id="59" name="TextBox 58"/>
          <p:cNvSpPr txBox="1"/>
          <p:nvPr/>
        </p:nvSpPr>
        <p:spPr>
          <a:xfrm>
            <a:off x="2571736" y="2500306"/>
            <a:ext cx="1643074" cy="369332"/>
          </a:xfrm>
          <a:prstGeom prst="rect">
            <a:avLst/>
          </a:prstGeom>
          <a:noFill/>
        </p:spPr>
        <p:txBody>
          <a:bodyPr wrap="square" rtlCol="0">
            <a:spAutoFit/>
          </a:bodyPr>
          <a:lstStyle/>
          <a:p>
            <a:r>
              <a:rPr lang="en-US" dirty="0" smtClean="0">
                <a:latin typeface="Times New Roman" pitchFamily="18" charset="0"/>
                <a:cs typeface="Times New Roman" pitchFamily="18" charset="0"/>
              </a:rPr>
              <a:t>Table 1.</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357166"/>
            <a:ext cx="8358214"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2.6. Privacy Amplification Theorem for local </a:t>
            </a:r>
            <a:r>
              <a:rPr lang="en-US" sz="2400" i="1" dirty="0" err="1" smtClean="0">
                <a:latin typeface="Times New Roman" pitchFamily="18" charset="0"/>
                <a:cs typeface="Times New Roman" pitchFamily="18" charset="0"/>
              </a:rPr>
              <a:t>binomical</a:t>
            </a:r>
            <a:r>
              <a:rPr lang="en-US" sz="2400" i="1" dirty="0" smtClean="0">
                <a:latin typeface="Times New Roman" pitchFamily="18" charset="0"/>
                <a:cs typeface="Times New Roman" pitchFamily="18" charset="0"/>
              </a:rPr>
              <a:t> channel.</a:t>
            </a:r>
            <a:endParaRPr lang="ru-RU" sz="2400" i="1" dirty="0">
              <a:latin typeface="Times New Roman" pitchFamily="18" charset="0"/>
              <a:cs typeface="Times New Roman" pitchFamily="18" charset="0"/>
            </a:endParaRPr>
          </a:p>
        </p:txBody>
      </p:sp>
      <p:cxnSp>
        <p:nvCxnSpPr>
          <p:cNvPr id="4" name="Прямая соединительная линия 3"/>
          <p:cNvCxnSpPr/>
          <p:nvPr/>
        </p:nvCxnSpPr>
        <p:spPr>
          <a:xfrm>
            <a:off x="642910" y="2143116"/>
            <a:ext cx="528641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rot="5400000" flipH="1" flipV="1">
            <a:off x="678629" y="2035959"/>
            <a:ext cx="21431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rot="5400000" flipH="1" flipV="1">
            <a:off x="1750993" y="2035165"/>
            <a:ext cx="21431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rot="5400000" flipH="1" flipV="1">
            <a:off x="2749537" y="2035165"/>
            <a:ext cx="21431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rot="5400000" flipH="1" flipV="1">
            <a:off x="5749933" y="2035165"/>
            <a:ext cx="21431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rot="5400000" flipH="1" flipV="1">
            <a:off x="4822827" y="2035165"/>
            <a:ext cx="21431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rot="5400000" flipH="1" flipV="1">
            <a:off x="3892545" y="2035165"/>
            <a:ext cx="21431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rot="5400000">
            <a:off x="857224" y="2143116"/>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5400000">
            <a:off x="1000894" y="2142322"/>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rot="5400000">
            <a:off x="1143770" y="2142322"/>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rot="5400000">
            <a:off x="1643836" y="2142322"/>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rot="5400000">
            <a:off x="1929588" y="2142322"/>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rot="5400000">
            <a:off x="2070876" y="2142322"/>
            <a:ext cx="142876" cy="1588"/>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214414" y="1957320"/>
            <a:ext cx="1857388"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cxnSp>
        <p:nvCxnSpPr>
          <p:cNvPr id="20" name="Прямая соединительная линия 19"/>
          <p:cNvCxnSpPr/>
          <p:nvPr/>
        </p:nvCxnSpPr>
        <p:spPr>
          <a:xfrm rot="5400000">
            <a:off x="2643968" y="2142322"/>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rot="5400000">
            <a:off x="4001290" y="2142322"/>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rot="5400000">
            <a:off x="4142577" y="2142322"/>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rot="5400000">
            <a:off x="4999834" y="2142322"/>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5400000">
            <a:off x="5215736" y="2142322"/>
            <a:ext cx="142876" cy="1588"/>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214546" y="1928802"/>
            <a:ext cx="1857388"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26" name="TextBox 25"/>
          <p:cNvSpPr txBox="1"/>
          <p:nvPr/>
        </p:nvSpPr>
        <p:spPr>
          <a:xfrm>
            <a:off x="4429124" y="1928802"/>
            <a:ext cx="1857388"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27" name="TextBox 26"/>
          <p:cNvSpPr txBox="1"/>
          <p:nvPr/>
        </p:nvSpPr>
        <p:spPr>
          <a:xfrm>
            <a:off x="5357818" y="1928802"/>
            <a:ext cx="1857388"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graphicFrame>
        <p:nvGraphicFramePr>
          <p:cNvPr id="41986" name="Object 2"/>
          <p:cNvGraphicFramePr>
            <a:graphicFrameLocks noChangeAspect="1"/>
          </p:cNvGraphicFramePr>
          <p:nvPr/>
        </p:nvGraphicFramePr>
        <p:xfrm>
          <a:off x="2786050" y="2428868"/>
          <a:ext cx="1071570" cy="357188"/>
        </p:xfrm>
        <a:graphic>
          <a:graphicData uri="http://schemas.openxmlformats.org/presentationml/2006/ole">
            <p:oleObj spid="_x0000_s41986" name="Формула" r:id="rId3" imgW="583920" imgH="177480" progId="Equation.3">
              <p:embed/>
            </p:oleObj>
          </a:graphicData>
        </a:graphic>
      </p:graphicFrame>
      <p:graphicFrame>
        <p:nvGraphicFramePr>
          <p:cNvPr id="41987" name="Object 3"/>
          <p:cNvGraphicFramePr>
            <a:graphicFrameLocks noChangeAspect="1"/>
          </p:cNvGraphicFramePr>
          <p:nvPr/>
        </p:nvGraphicFramePr>
        <p:xfrm>
          <a:off x="1142976" y="2285992"/>
          <a:ext cx="233362" cy="279400"/>
        </p:xfrm>
        <a:graphic>
          <a:graphicData uri="http://schemas.openxmlformats.org/presentationml/2006/ole">
            <p:oleObj spid="_x0000_s41987" name="Формула" r:id="rId4" imgW="126720" imgH="139680" progId="Equation.3">
              <p:embed/>
            </p:oleObj>
          </a:graphicData>
        </a:graphic>
      </p:graphicFrame>
      <p:graphicFrame>
        <p:nvGraphicFramePr>
          <p:cNvPr id="41988" name="Object 4"/>
          <p:cNvGraphicFramePr>
            <a:graphicFrameLocks noChangeAspect="1"/>
          </p:cNvGraphicFramePr>
          <p:nvPr/>
        </p:nvGraphicFramePr>
        <p:xfrm>
          <a:off x="1077913" y="1735138"/>
          <a:ext cx="592137" cy="336550"/>
        </p:xfrm>
        <a:graphic>
          <a:graphicData uri="http://schemas.openxmlformats.org/presentationml/2006/ole">
            <p:oleObj spid="_x0000_s41988" name="Формула" r:id="rId5" imgW="431640" imgH="228600" progId="Equation.3">
              <p:embed/>
            </p:oleObj>
          </a:graphicData>
        </a:graphic>
      </p:graphicFrame>
      <p:graphicFrame>
        <p:nvGraphicFramePr>
          <p:cNvPr id="41989" name="Object 5"/>
          <p:cNvGraphicFramePr>
            <a:graphicFrameLocks noChangeAspect="1"/>
          </p:cNvGraphicFramePr>
          <p:nvPr/>
        </p:nvGraphicFramePr>
        <p:xfrm>
          <a:off x="1974850" y="1735138"/>
          <a:ext cx="592138" cy="336550"/>
        </p:xfrm>
        <a:graphic>
          <a:graphicData uri="http://schemas.openxmlformats.org/presentationml/2006/ole">
            <p:oleObj spid="_x0000_s41989" name="Формула" r:id="rId6" imgW="431640" imgH="228600" progId="Equation.3">
              <p:embed/>
            </p:oleObj>
          </a:graphicData>
        </a:graphic>
      </p:graphicFrame>
      <p:graphicFrame>
        <p:nvGraphicFramePr>
          <p:cNvPr id="41990" name="Object 6"/>
          <p:cNvGraphicFramePr>
            <a:graphicFrameLocks noChangeAspect="1"/>
          </p:cNvGraphicFramePr>
          <p:nvPr/>
        </p:nvGraphicFramePr>
        <p:xfrm>
          <a:off x="5149850" y="1785938"/>
          <a:ext cx="592138" cy="336550"/>
        </p:xfrm>
        <a:graphic>
          <a:graphicData uri="http://schemas.openxmlformats.org/presentationml/2006/ole">
            <p:oleObj spid="_x0000_s41990" name="Формула" r:id="rId7" imgW="431640" imgH="228600" progId="Equation.3">
              <p:embed/>
            </p:oleObj>
          </a:graphicData>
        </a:graphic>
      </p:graphicFrame>
      <p:graphicFrame>
        <p:nvGraphicFramePr>
          <p:cNvPr id="41991" name="Object 7"/>
          <p:cNvGraphicFramePr>
            <a:graphicFrameLocks noChangeAspect="1"/>
          </p:cNvGraphicFramePr>
          <p:nvPr/>
        </p:nvGraphicFramePr>
        <p:xfrm>
          <a:off x="4230688" y="1806575"/>
          <a:ext cx="644525" cy="336550"/>
        </p:xfrm>
        <a:graphic>
          <a:graphicData uri="http://schemas.openxmlformats.org/presentationml/2006/ole">
            <p:oleObj spid="_x0000_s41991" name="Формула" r:id="rId8" imgW="469800" imgH="228600" progId="Equation.3">
              <p:embed/>
            </p:oleObj>
          </a:graphicData>
        </a:graphic>
      </p:graphicFrame>
      <p:sp>
        <p:nvSpPr>
          <p:cNvPr id="40" name="TextBox 39"/>
          <p:cNvSpPr txBox="1"/>
          <p:nvPr/>
        </p:nvSpPr>
        <p:spPr>
          <a:xfrm>
            <a:off x="1142976" y="1428736"/>
            <a:ext cx="571504" cy="369332"/>
          </a:xfrm>
          <a:prstGeom prst="rect">
            <a:avLst/>
          </a:prstGeom>
          <a:noFill/>
        </p:spPr>
        <p:txBody>
          <a:bodyPr wrap="square" rtlCol="0">
            <a:spAutoFit/>
          </a:bodyPr>
          <a:lstStyle/>
          <a:p>
            <a:r>
              <a:rPr lang="en-US" i="1" dirty="0" smtClean="0">
                <a:latin typeface="Times New Roman" pitchFamily="18" charset="0"/>
                <a:cs typeface="Times New Roman" pitchFamily="18" charset="0"/>
              </a:rPr>
              <a:t>1</a:t>
            </a:r>
            <a:endParaRPr lang="ru-RU" i="1" dirty="0">
              <a:latin typeface="Times New Roman" pitchFamily="18" charset="0"/>
              <a:cs typeface="Times New Roman" pitchFamily="18" charset="0"/>
            </a:endParaRPr>
          </a:p>
        </p:txBody>
      </p:sp>
      <p:sp>
        <p:nvSpPr>
          <p:cNvPr id="41" name="TextBox 40"/>
          <p:cNvSpPr txBox="1"/>
          <p:nvPr/>
        </p:nvSpPr>
        <p:spPr>
          <a:xfrm>
            <a:off x="2143108" y="1428736"/>
            <a:ext cx="571504" cy="369332"/>
          </a:xfrm>
          <a:prstGeom prst="rect">
            <a:avLst/>
          </a:prstGeom>
          <a:noFill/>
        </p:spPr>
        <p:txBody>
          <a:bodyPr wrap="square" rtlCol="0">
            <a:spAutoFit/>
          </a:bodyPr>
          <a:lstStyle/>
          <a:p>
            <a:r>
              <a:rPr lang="en-US" i="1" dirty="0" smtClean="0">
                <a:latin typeface="Times New Roman" pitchFamily="18" charset="0"/>
                <a:cs typeface="Times New Roman" pitchFamily="18" charset="0"/>
              </a:rPr>
              <a:t>2</a:t>
            </a:r>
            <a:endParaRPr lang="ru-RU" i="1" dirty="0">
              <a:latin typeface="Times New Roman" pitchFamily="18" charset="0"/>
              <a:cs typeface="Times New Roman" pitchFamily="18" charset="0"/>
            </a:endParaRPr>
          </a:p>
        </p:txBody>
      </p:sp>
      <p:sp>
        <p:nvSpPr>
          <p:cNvPr id="42" name="TextBox 41"/>
          <p:cNvSpPr txBox="1"/>
          <p:nvPr/>
        </p:nvSpPr>
        <p:spPr>
          <a:xfrm>
            <a:off x="5357818" y="1488032"/>
            <a:ext cx="571504" cy="369332"/>
          </a:xfrm>
          <a:prstGeom prst="rect">
            <a:avLst/>
          </a:prstGeom>
          <a:noFill/>
        </p:spPr>
        <p:txBody>
          <a:bodyPr wrap="square" rtlCol="0">
            <a:spAutoFit/>
          </a:bodyPr>
          <a:lstStyle/>
          <a:p>
            <a:r>
              <a:rPr lang="en-US" i="1" dirty="0" smtClean="0">
                <a:latin typeface="Times New Roman" pitchFamily="18" charset="0"/>
                <a:cs typeface="Times New Roman" pitchFamily="18" charset="0"/>
              </a:rPr>
              <a:t>m</a:t>
            </a:r>
            <a:endParaRPr lang="ru-RU" i="1" dirty="0">
              <a:latin typeface="Times New Roman" pitchFamily="18" charset="0"/>
              <a:cs typeface="Times New Roman" pitchFamily="18" charset="0"/>
            </a:endParaRPr>
          </a:p>
        </p:txBody>
      </p:sp>
      <p:graphicFrame>
        <p:nvGraphicFramePr>
          <p:cNvPr id="41992" name="Object 8"/>
          <p:cNvGraphicFramePr>
            <a:graphicFrameLocks noChangeAspect="1"/>
          </p:cNvGraphicFramePr>
          <p:nvPr/>
        </p:nvGraphicFramePr>
        <p:xfrm>
          <a:off x="1214414" y="2714620"/>
          <a:ext cx="1793875" cy="790575"/>
        </p:xfrm>
        <a:graphic>
          <a:graphicData uri="http://schemas.openxmlformats.org/presentationml/2006/ole">
            <p:oleObj spid="_x0000_s41992" name="Формула" r:id="rId9" imgW="977760" imgH="393480" progId="Equation.3">
              <p:embed/>
            </p:oleObj>
          </a:graphicData>
        </a:graphic>
      </p:graphicFrame>
      <p:sp>
        <p:nvSpPr>
          <p:cNvPr id="44" name="TextBox 43"/>
          <p:cNvSpPr txBox="1"/>
          <p:nvPr/>
        </p:nvSpPr>
        <p:spPr>
          <a:xfrm>
            <a:off x="428596" y="3571876"/>
            <a:ext cx="8715404" cy="3170099"/>
          </a:xfrm>
          <a:prstGeom prst="rect">
            <a:avLst/>
          </a:prstGeom>
          <a:noFill/>
        </p:spPr>
        <p:txBody>
          <a:bodyPr wrap="square" rtlCol="0">
            <a:spAutoFit/>
          </a:bodyPr>
          <a:lstStyle/>
          <a:p>
            <a:r>
              <a:rPr lang="en-US" sz="2000" dirty="0" smtClean="0">
                <a:latin typeface="Times New Roman" pitchFamily="18" charset="0"/>
                <a:cs typeface="Times New Roman" pitchFamily="18" charset="0"/>
              </a:rPr>
              <a:t>where                 is the total number of bits,</a:t>
            </a:r>
          </a:p>
          <a:p>
            <a:r>
              <a:rPr lang="en-US" sz="2000" i="1" dirty="0" smtClean="0">
                <a:latin typeface="Times New Roman" pitchFamily="18" charset="0"/>
                <a:cs typeface="Times New Roman" pitchFamily="18" charset="0"/>
              </a:rPr>
              <a:t>n</a:t>
            </a:r>
            <a:r>
              <a:rPr lang="en-US" sz="2000" dirty="0" smtClean="0">
                <a:latin typeface="Times New Roman" pitchFamily="18" charset="0"/>
                <a:cs typeface="Times New Roman" pitchFamily="18" charset="0"/>
              </a:rPr>
              <a:t> – is the length of single substring,</a:t>
            </a:r>
          </a:p>
          <a:p>
            <a:r>
              <a:rPr lang="en-US" sz="2000" i="1" dirty="0" smtClean="0">
                <a:latin typeface="Times New Roman" pitchFamily="18" charset="0"/>
                <a:cs typeface="Times New Roman" pitchFamily="18" charset="0"/>
              </a:rPr>
              <a:t>m</a:t>
            </a:r>
            <a:r>
              <a:rPr lang="en-US" sz="2000" dirty="0" smtClean="0">
                <a:latin typeface="Times New Roman" pitchFamily="18" charset="0"/>
                <a:cs typeface="Times New Roman" pitchFamily="18" charset="0"/>
              </a:rPr>
              <a:t> – is the number of substrings equal to the number of antennas,</a:t>
            </a: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If legal channel is noisy with the error bit probability     , then in order to correct errors we have to send over noiseless channel                          check bits, where </a:t>
            </a:r>
          </a:p>
          <a:p>
            <a:r>
              <a:rPr lang="en-US" sz="2000" dirty="0" smtClean="0">
                <a:latin typeface="Times New Roman" pitchFamily="18" charset="0"/>
                <a:cs typeface="Times New Roman" pitchFamily="18" charset="0"/>
              </a:rPr>
              <a:t>                                                                  . Then the inequality (10) has to be transformed to the following:</a:t>
            </a:r>
          </a:p>
          <a:p>
            <a:endParaRPr lang="ru-RU" sz="2000" dirty="0">
              <a:latin typeface="Times New Roman" pitchFamily="18" charset="0"/>
              <a:cs typeface="Times New Roman" pitchFamily="18" charset="0"/>
            </a:endParaRPr>
          </a:p>
        </p:txBody>
      </p:sp>
      <p:graphicFrame>
        <p:nvGraphicFramePr>
          <p:cNvPr id="41993" name="Object 9"/>
          <p:cNvGraphicFramePr>
            <a:graphicFrameLocks noChangeAspect="1"/>
          </p:cNvGraphicFramePr>
          <p:nvPr/>
        </p:nvGraphicFramePr>
        <p:xfrm>
          <a:off x="1214414" y="3571876"/>
          <a:ext cx="928694" cy="357187"/>
        </p:xfrm>
        <a:graphic>
          <a:graphicData uri="http://schemas.openxmlformats.org/presentationml/2006/ole">
            <p:oleObj spid="_x0000_s41993" name="Формула" r:id="rId10" imgW="583920" imgH="177480" progId="Equation.3">
              <p:embed/>
            </p:oleObj>
          </a:graphicData>
        </a:graphic>
      </p:graphicFrame>
      <p:graphicFrame>
        <p:nvGraphicFramePr>
          <p:cNvPr id="41994" name="Object 10"/>
          <p:cNvGraphicFramePr>
            <a:graphicFrameLocks noChangeAspect="1"/>
          </p:cNvGraphicFramePr>
          <p:nvPr/>
        </p:nvGraphicFramePr>
        <p:xfrm>
          <a:off x="500034" y="4514861"/>
          <a:ext cx="3714776" cy="485775"/>
        </p:xfrm>
        <a:graphic>
          <a:graphicData uri="http://schemas.openxmlformats.org/presentationml/2006/ole">
            <p:oleObj spid="_x0000_s41994" name="Формула" r:id="rId11" imgW="1777680" imgH="241200" progId="Equation.3">
              <p:embed/>
            </p:oleObj>
          </a:graphicData>
        </a:graphic>
      </p:graphicFrame>
      <p:graphicFrame>
        <p:nvGraphicFramePr>
          <p:cNvPr id="41995" name="Object 11"/>
          <p:cNvGraphicFramePr>
            <a:graphicFrameLocks noChangeAspect="1"/>
          </p:cNvGraphicFramePr>
          <p:nvPr/>
        </p:nvGraphicFramePr>
        <p:xfrm>
          <a:off x="5929322" y="5164152"/>
          <a:ext cx="261938" cy="336550"/>
        </p:xfrm>
        <a:graphic>
          <a:graphicData uri="http://schemas.openxmlformats.org/presentationml/2006/ole">
            <p:oleObj spid="_x0000_s41995" name="Формула" r:id="rId12" imgW="190440" imgH="228600" progId="Equation.3">
              <p:embed/>
            </p:oleObj>
          </a:graphicData>
        </a:graphic>
      </p:graphicFrame>
      <p:graphicFrame>
        <p:nvGraphicFramePr>
          <p:cNvPr id="41996" name="Object 12"/>
          <p:cNvGraphicFramePr>
            <a:graphicFrameLocks noChangeAspect="1"/>
          </p:cNvGraphicFramePr>
          <p:nvPr/>
        </p:nvGraphicFramePr>
        <p:xfrm>
          <a:off x="8251857" y="2928934"/>
          <a:ext cx="820737" cy="428625"/>
        </p:xfrm>
        <a:graphic>
          <a:graphicData uri="http://schemas.openxmlformats.org/presentationml/2006/ole">
            <p:oleObj spid="_x0000_s41996" name="Формула" r:id="rId13" imgW="291960" imgH="203040" progId="Equation.3">
              <p:embed/>
            </p:oleObj>
          </a:graphicData>
        </a:graphic>
      </p:graphicFrame>
      <p:graphicFrame>
        <p:nvGraphicFramePr>
          <p:cNvPr id="41997" name="Object 13"/>
          <p:cNvGraphicFramePr>
            <a:graphicFrameLocks noChangeAspect="1"/>
          </p:cNvGraphicFramePr>
          <p:nvPr/>
        </p:nvGraphicFramePr>
        <p:xfrm>
          <a:off x="5214942" y="5397517"/>
          <a:ext cx="1571636" cy="460375"/>
        </p:xfrm>
        <a:graphic>
          <a:graphicData uri="http://schemas.openxmlformats.org/presentationml/2006/ole">
            <p:oleObj spid="_x0000_s41997" name="Формула" r:id="rId14" imgW="723600" imgH="228600" progId="Equation.3">
              <p:embed/>
            </p:oleObj>
          </a:graphicData>
        </a:graphic>
      </p:graphicFrame>
      <p:graphicFrame>
        <p:nvGraphicFramePr>
          <p:cNvPr id="41998" name="Object 14"/>
          <p:cNvGraphicFramePr>
            <a:graphicFrameLocks noChangeAspect="1"/>
          </p:cNvGraphicFramePr>
          <p:nvPr/>
        </p:nvGraphicFramePr>
        <p:xfrm>
          <a:off x="428596" y="5643578"/>
          <a:ext cx="4289435" cy="434975"/>
        </p:xfrm>
        <a:graphic>
          <a:graphicData uri="http://schemas.openxmlformats.org/presentationml/2006/ole">
            <p:oleObj spid="_x0000_s41998" name="Формула" r:id="rId15" imgW="2260440" imgH="215640" progId="Equation.3">
              <p:embed/>
            </p:oleObj>
          </a:graphicData>
        </a:graphic>
      </p:graphicFrame>
      <p:graphicFrame>
        <p:nvGraphicFramePr>
          <p:cNvPr id="41999" name="Object 15"/>
          <p:cNvGraphicFramePr>
            <a:graphicFrameLocks noChangeAspect="1"/>
          </p:cNvGraphicFramePr>
          <p:nvPr/>
        </p:nvGraphicFramePr>
        <p:xfrm>
          <a:off x="3643306" y="6072206"/>
          <a:ext cx="1979612" cy="714380"/>
        </p:xfrm>
        <a:graphic>
          <a:graphicData uri="http://schemas.openxmlformats.org/presentationml/2006/ole">
            <p:oleObj spid="_x0000_s41999" name="Формула" r:id="rId16" imgW="1079280" imgH="393480" progId="Equation.3">
              <p:embed/>
            </p:oleObj>
          </a:graphicData>
        </a:graphic>
      </p:graphicFrame>
      <p:graphicFrame>
        <p:nvGraphicFramePr>
          <p:cNvPr id="42000" name="Object 16"/>
          <p:cNvGraphicFramePr>
            <a:graphicFrameLocks noChangeAspect="1"/>
          </p:cNvGraphicFramePr>
          <p:nvPr/>
        </p:nvGraphicFramePr>
        <p:xfrm>
          <a:off x="8288369" y="6215082"/>
          <a:ext cx="784225" cy="428625"/>
        </p:xfrm>
        <a:graphic>
          <a:graphicData uri="http://schemas.openxmlformats.org/presentationml/2006/ole">
            <p:oleObj spid="_x0000_s42000" name="Формула" r:id="rId17" imgW="279360" imgH="203040" progId="Equation.3">
              <p:embed/>
            </p:oleObj>
          </a:graphicData>
        </a:graphic>
      </p:graphicFrame>
      <p:cxnSp>
        <p:nvCxnSpPr>
          <p:cNvPr id="47" name="Прямая со стрелкой 46"/>
          <p:cNvCxnSpPr/>
          <p:nvPr/>
        </p:nvCxnSpPr>
        <p:spPr>
          <a:xfrm rot="10800000">
            <a:off x="785786" y="2428868"/>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p:nvPr/>
        </p:nvCxnSpPr>
        <p:spPr>
          <a:xfrm>
            <a:off x="1357290" y="2428868"/>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Прямая со стрелкой 52"/>
          <p:cNvCxnSpPr/>
          <p:nvPr/>
        </p:nvCxnSpPr>
        <p:spPr>
          <a:xfrm rot="10800000">
            <a:off x="785786" y="2641593"/>
            <a:ext cx="200026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Прямая со стрелкой 56"/>
          <p:cNvCxnSpPr/>
          <p:nvPr/>
        </p:nvCxnSpPr>
        <p:spPr>
          <a:xfrm>
            <a:off x="3857620" y="2641594"/>
            <a:ext cx="200026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Номер слайда 47"/>
          <p:cNvSpPr>
            <a:spLocks noGrp="1"/>
          </p:cNvSpPr>
          <p:nvPr>
            <p:ph type="sldNum" sz="quarter" idx="12"/>
          </p:nvPr>
        </p:nvSpPr>
        <p:spPr/>
        <p:txBody>
          <a:bodyPr/>
          <a:lstStyle/>
          <a:p>
            <a:fld id="{CF753BBF-8601-43FF-BBAE-2572F5AEDFCF}" type="slidenum">
              <a:rPr lang="ru-RU" smtClean="0"/>
              <a:pPr/>
              <a:t>34</a:t>
            </a:fld>
            <a:endParaRPr lang="ru-RU"/>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500042"/>
            <a:ext cx="8643966" cy="1015663"/>
          </a:xfrm>
          <a:prstGeom prst="rect">
            <a:avLst/>
          </a:prstGeom>
          <a:noFill/>
        </p:spPr>
        <p:txBody>
          <a:bodyPr wrap="square" rtlCol="0">
            <a:spAutoFit/>
          </a:bodyPr>
          <a:lstStyle/>
          <a:p>
            <a:r>
              <a:rPr lang="en-US" sz="2000" dirty="0" smtClean="0">
                <a:latin typeface="Times New Roman" pitchFamily="18" charset="0"/>
                <a:cs typeface="Times New Roman" pitchFamily="18" charset="0"/>
              </a:rPr>
              <a:t>We can optimize the parameters </a:t>
            </a:r>
            <a:r>
              <a:rPr lang="en-US" sz="2000" i="1" dirty="0" smtClean="0">
                <a:latin typeface="Times New Roman" pitchFamily="18" charset="0"/>
                <a:cs typeface="Times New Roman" pitchFamily="18" charset="0"/>
              </a:rPr>
              <a:t>n</a:t>
            </a:r>
            <a:r>
              <a:rPr lang="en-US" sz="2000" dirty="0" smtClean="0">
                <a:latin typeface="Times New Roman" pitchFamily="18" charset="0"/>
                <a:cs typeface="Times New Roman" pitchFamily="18" charset="0"/>
              </a:rPr>
              <a:t> and </a:t>
            </a:r>
            <a:r>
              <a:rPr lang="en-US" sz="2000" i="1" dirty="0" smtClean="0">
                <a:latin typeface="Times New Roman" pitchFamily="18" charset="0"/>
                <a:cs typeface="Times New Roman" pitchFamily="18" charset="0"/>
              </a:rPr>
              <a:t>N</a:t>
            </a:r>
            <a:r>
              <a:rPr lang="en-US" sz="2000" dirty="0" smtClean="0">
                <a:latin typeface="Times New Roman" pitchFamily="18" charset="0"/>
                <a:cs typeface="Times New Roman" pitchFamily="18" charset="0"/>
              </a:rPr>
              <a:t> given           and     . The results of such optimization procedure are presented in Tables 2.  </a:t>
            </a:r>
          </a:p>
          <a:p>
            <a:endParaRPr lang="ru-RU" sz="2000" dirty="0">
              <a:latin typeface="Times New Roman" pitchFamily="18" charset="0"/>
              <a:cs typeface="Times New Roman" pitchFamily="18" charset="0"/>
            </a:endParaRPr>
          </a:p>
        </p:txBody>
      </p:sp>
      <p:graphicFrame>
        <p:nvGraphicFramePr>
          <p:cNvPr id="43010" name="Object 2"/>
          <p:cNvGraphicFramePr>
            <a:graphicFrameLocks noChangeAspect="1"/>
          </p:cNvGraphicFramePr>
          <p:nvPr/>
        </p:nvGraphicFramePr>
        <p:xfrm>
          <a:off x="5349875" y="571500"/>
          <a:ext cx="628650" cy="336550"/>
        </p:xfrm>
        <a:graphic>
          <a:graphicData uri="http://schemas.openxmlformats.org/presentationml/2006/ole">
            <p:oleObj spid="_x0000_s43010" name="Формула" r:id="rId3" imgW="457200" imgH="228600" progId="Equation.3">
              <p:embed/>
            </p:oleObj>
          </a:graphicData>
        </a:graphic>
      </p:graphicFrame>
      <p:graphicFrame>
        <p:nvGraphicFramePr>
          <p:cNvPr id="43011" name="Object 3"/>
          <p:cNvGraphicFramePr>
            <a:graphicFrameLocks noChangeAspect="1"/>
          </p:cNvGraphicFramePr>
          <p:nvPr/>
        </p:nvGraphicFramePr>
        <p:xfrm>
          <a:off x="6429388" y="571480"/>
          <a:ext cx="227013" cy="336550"/>
        </p:xfrm>
        <a:graphic>
          <a:graphicData uri="http://schemas.openxmlformats.org/presentationml/2006/ole">
            <p:oleObj spid="_x0000_s43011" name="Формула" r:id="rId4" imgW="164880" imgH="228600" progId="Equation.3">
              <p:embed/>
            </p:oleObj>
          </a:graphicData>
        </a:graphic>
      </p:graphicFrame>
      <p:graphicFrame>
        <p:nvGraphicFramePr>
          <p:cNvPr id="5" name="Таблица 4"/>
          <p:cNvGraphicFramePr>
            <a:graphicFrameLocks noGrp="1"/>
          </p:cNvGraphicFramePr>
          <p:nvPr/>
        </p:nvGraphicFramePr>
        <p:xfrm>
          <a:off x="1635662" y="1325880"/>
          <a:ext cx="5872676" cy="4389140"/>
        </p:xfrm>
        <a:graphic>
          <a:graphicData uri="http://schemas.openxmlformats.org/drawingml/2006/table">
            <a:tbl>
              <a:tblPr/>
              <a:tblGrid>
                <a:gridCol w="733778"/>
                <a:gridCol w="733778"/>
                <a:gridCol w="733778"/>
                <a:gridCol w="733778"/>
                <a:gridCol w="734391"/>
                <a:gridCol w="734391"/>
                <a:gridCol w="734391"/>
                <a:gridCol w="734391"/>
              </a:tblGrid>
              <a:tr h="219457">
                <a:tc gridSpan="5">
                  <a:txBody>
                    <a:bodyPr/>
                    <a:lstStyle/>
                    <a:p>
                      <a:pPr algn="ctr">
                        <a:lnSpc>
                          <a:spcPct val="115000"/>
                        </a:lnSpc>
                        <a:spcAft>
                          <a:spcPts val="1000"/>
                        </a:spcAft>
                      </a:pPr>
                      <a:r>
                        <a:rPr lang="en-US" sz="1200" dirty="0" smtClean="0">
                          <a:latin typeface="Times New Roman"/>
                          <a:ea typeface="Calibri"/>
                          <a:cs typeface="Times New Roman"/>
                        </a:rPr>
                        <a:t>Parameters</a:t>
                      </a:r>
                      <a:endParaRPr lang="ru-RU" sz="1100" dirty="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1000"/>
                        </a:spcAft>
                      </a:pPr>
                      <a:r>
                        <a:rPr lang="en-US" sz="1200" dirty="0" smtClean="0">
                          <a:latin typeface="Times New Roman"/>
                          <a:ea typeface="Calibri"/>
                          <a:cs typeface="Times New Roman"/>
                        </a:rPr>
                        <a:t>Results</a:t>
                      </a:r>
                      <a:endParaRPr lang="ru-RU" sz="1100" dirty="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219457">
                <a:tc>
                  <a:txBody>
                    <a:bodyPr/>
                    <a:lstStyle/>
                    <a:p>
                      <a:pPr algn="ctr">
                        <a:lnSpc>
                          <a:spcPct val="115000"/>
                        </a:lnSpc>
                        <a:spcAft>
                          <a:spcPts val="1000"/>
                        </a:spcAft>
                      </a:pPr>
                      <a:endParaRPr lang="ru-RU" sz="1100" i="1" dirty="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a:latin typeface="Times New Roman"/>
                          <a:ea typeface="Calibri"/>
                          <a:cs typeface="Times New Roman"/>
                        </a:rPr>
                        <a:t>I</a:t>
                      </a:r>
                      <a:r>
                        <a:rPr lang="ru-RU" sz="1200" baseline="-25000">
                          <a:latin typeface="Times New Roman"/>
                          <a:ea typeface="Calibri"/>
                          <a:cs typeface="Times New Roman"/>
                        </a:rPr>
                        <a:t>0</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dirty="0" smtClean="0">
                          <a:latin typeface="Times New Roman"/>
                          <a:ea typeface="Calibri"/>
                          <a:cs typeface="Times New Roman"/>
                        </a:rPr>
                        <a:t>P</a:t>
                      </a:r>
                      <a:r>
                        <a:rPr lang="en-US" sz="1200" baseline="-25000" dirty="0">
                          <a:latin typeface="Times New Roman"/>
                          <a:ea typeface="Calibri"/>
                          <a:cs typeface="Times New Roman"/>
                        </a:rPr>
                        <a:t>m</a:t>
                      </a:r>
                      <a:endParaRPr lang="ru-RU" sz="1100" dirty="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a:latin typeface="Times New Roman"/>
                          <a:ea typeface="Calibri"/>
                          <a:cs typeface="Times New Roman"/>
                        </a:rPr>
                        <a:t>P</a:t>
                      </a:r>
                      <a:r>
                        <a:rPr lang="ru-RU" sz="1200" baseline="-25000">
                          <a:latin typeface="Times New Roman"/>
                          <a:ea typeface="Calibri"/>
                          <a:cs typeface="Times New Roman"/>
                        </a:rPr>
                        <a:t>0</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a:latin typeface="Times New Roman"/>
                          <a:ea typeface="Calibri"/>
                          <a:cs typeface="Times New Roman"/>
                        </a:rPr>
                        <a:t>m</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a:latin typeface="Times New Roman"/>
                          <a:ea typeface="Calibri"/>
                          <a:cs typeface="Times New Roman"/>
                        </a:rPr>
                        <a:t>n</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a:latin typeface="Times New Roman"/>
                          <a:ea typeface="Calibri"/>
                          <a:cs typeface="Times New Roman"/>
                        </a:rPr>
                        <a:t>N</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a:latin typeface="Times New Roman"/>
                          <a:ea typeface="Calibri"/>
                          <a:cs typeface="Times New Roman"/>
                        </a:rPr>
                        <a:t>R</a:t>
                      </a:r>
                      <a:r>
                        <a:rPr lang="en-US" sz="1200" baseline="-25000">
                          <a:latin typeface="Times New Roman"/>
                          <a:ea typeface="Calibri"/>
                          <a:cs typeface="Times New Roman"/>
                        </a:rPr>
                        <a:t>k</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7">
                <a:tc rowSpan="3">
                  <a:txBody>
                    <a:bodyPr/>
                    <a:lstStyle/>
                    <a:p>
                      <a:pPr algn="ctr">
                        <a:lnSpc>
                          <a:spcPct val="115000"/>
                        </a:lnSpc>
                        <a:spcAft>
                          <a:spcPts val="1000"/>
                        </a:spcAft>
                      </a:pPr>
                      <a:r>
                        <a:rPr lang="ru-RU" sz="1200">
                          <a:latin typeface="Times New Roman"/>
                          <a:ea typeface="Calibri"/>
                          <a:cs typeface="Times New Roman"/>
                        </a:rPr>
                        <a:t>256</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1000"/>
                        </a:spcAft>
                      </a:pPr>
                      <a:r>
                        <a:rPr lang="ru-RU" sz="1200" dirty="0">
                          <a:latin typeface="Times New Roman"/>
                          <a:ea typeface="Calibri"/>
                          <a:cs typeface="Times New Roman"/>
                        </a:rPr>
                        <a:t>10</a:t>
                      </a:r>
                      <a:r>
                        <a:rPr lang="ru-RU" sz="1200" baseline="30000" dirty="0">
                          <a:latin typeface="Times New Roman"/>
                          <a:ea typeface="Calibri"/>
                          <a:cs typeface="Times New Roman"/>
                        </a:rPr>
                        <a:t>-9</a:t>
                      </a:r>
                      <a:endParaRPr lang="ru-RU" sz="1100" dirty="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8">
                  <a:txBody>
                    <a:bodyPr/>
                    <a:lstStyle/>
                    <a:p>
                      <a:pPr algn="ctr">
                        <a:lnSpc>
                          <a:spcPct val="115000"/>
                        </a:lnSpc>
                        <a:spcAft>
                          <a:spcPts val="1000"/>
                        </a:spcAft>
                      </a:pPr>
                      <a:endParaRPr lang="ru-RU" sz="1200">
                        <a:latin typeface="Times New Roman"/>
                        <a:ea typeface="Calibri"/>
                        <a:cs typeface="Times New Roman"/>
                      </a:endParaRPr>
                    </a:p>
                    <a:p>
                      <a:pPr algn="ctr">
                        <a:lnSpc>
                          <a:spcPct val="115000"/>
                        </a:lnSpc>
                        <a:spcAft>
                          <a:spcPts val="1000"/>
                        </a:spcAft>
                      </a:pPr>
                      <a:r>
                        <a:rPr lang="ru-RU" sz="1200">
                          <a:latin typeface="Times New Roman"/>
                          <a:ea typeface="Calibri"/>
                          <a:cs typeface="Times New Roman"/>
                        </a:rPr>
                        <a:t>0</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1000"/>
                        </a:spcAft>
                      </a:pPr>
                      <a:r>
                        <a:rPr lang="ru-RU" sz="1200">
                          <a:latin typeface="Times New Roman"/>
                          <a:ea typeface="Calibri"/>
                          <a:cs typeface="Times New Roman"/>
                        </a:rPr>
                        <a:t>0,05</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a:ea typeface="Calibri"/>
                          <a:cs typeface="Times New Roman"/>
                        </a:rPr>
                        <a:t>3</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1000"/>
                        </a:spcAft>
                      </a:pPr>
                      <a:r>
                        <a:rPr lang="ru-RU" sz="1200">
                          <a:latin typeface="Times New Roman"/>
                          <a:ea typeface="Calibri"/>
                          <a:cs typeface="Times New Roman"/>
                        </a:rPr>
                        <a:t>1989</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a:ea typeface="Calibri"/>
                          <a:cs typeface="Times New Roman"/>
                        </a:rPr>
                        <a:t>5967</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a:ea typeface="Calibri"/>
                          <a:cs typeface="Times New Roman"/>
                        </a:rPr>
                        <a:t>0,043</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1000"/>
                        </a:spcAft>
                      </a:pPr>
                      <a:r>
                        <a:rPr lang="ru-RU" sz="1200">
                          <a:latin typeface="Times New Roman"/>
                          <a:ea typeface="Calibri"/>
                          <a:cs typeface="Times New Roman"/>
                        </a:rPr>
                        <a:t>5</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a:lnSpc>
                          <a:spcPct val="115000"/>
                        </a:lnSpc>
                        <a:spcAft>
                          <a:spcPts val="1000"/>
                        </a:spcAft>
                      </a:pPr>
                      <a:r>
                        <a:rPr lang="ru-RU" sz="1200">
                          <a:latin typeface="Times New Roman"/>
                          <a:ea typeface="Calibri"/>
                          <a:cs typeface="Times New Roman"/>
                        </a:rPr>
                        <a:t>9945</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a:ea typeface="Calibri"/>
                          <a:cs typeface="Times New Roman"/>
                        </a:rPr>
                        <a:t>0,026</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1000"/>
                        </a:spcAft>
                      </a:pPr>
                      <a:r>
                        <a:rPr lang="ru-RU" sz="1200">
                          <a:latin typeface="Times New Roman"/>
                          <a:ea typeface="Calibri"/>
                          <a:cs typeface="Times New Roman"/>
                        </a:rPr>
                        <a:t>10</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a:lnSpc>
                          <a:spcPct val="115000"/>
                        </a:lnSpc>
                        <a:spcAft>
                          <a:spcPts val="1000"/>
                        </a:spcAft>
                      </a:pPr>
                      <a:r>
                        <a:rPr lang="ru-RU" sz="1200">
                          <a:latin typeface="Times New Roman"/>
                          <a:ea typeface="Calibri"/>
                          <a:cs typeface="Times New Roman"/>
                        </a:rPr>
                        <a:t>19890</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a:ea typeface="Calibri"/>
                          <a:cs typeface="Times New Roman"/>
                        </a:rPr>
                        <a:t>0,013</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7">
                <a:tc rowSpan="3">
                  <a:txBody>
                    <a:bodyPr/>
                    <a:lstStyle/>
                    <a:p>
                      <a:pPr algn="ctr">
                        <a:lnSpc>
                          <a:spcPct val="115000"/>
                        </a:lnSpc>
                        <a:spcAft>
                          <a:spcPts val="1000"/>
                        </a:spcAft>
                      </a:pPr>
                      <a:r>
                        <a:rPr lang="ru-RU" sz="1200">
                          <a:latin typeface="Times New Roman"/>
                          <a:ea typeface="Calibri"/>
                          <a:cs typeface="Times New Roman"/>
                        </a:rPr>
                        <a:t>128</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1000"/>
                        </a:spcAft>
                      </a:pPr>
                      <a:r>
                        <a:rPr lang="en-US" sz="1200">
                          <a:latin typeface="Times New Roman"/>
                          <a:ea typeface="Calibri"/>
                          <a:cs typeface="Times New Roman"/>
                        </a:rPr>
                        <a:t>10</a:t>
                      </a:r>
                      <a:r>
                        <a:rPr lang="en-US" sz="1200" baseline="30000">
                          <a:latin typeface="Times New Roman"/>
                          <a:ea typeface="Calibri"/>
                          <a:cs typeface="Times New Roman"/>
                        </a:rPr>
                        <a:t>-9</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rowSpan="3">
                  <a:txBody>
                    <a:bodyPr/>
                    <a:lstStyle/>
                    <a:p>
                      <a:pPr algn="ctr">
                        <a:lnSpc>
                          <a:spcPct val="115000"/>
                        </a:lnSpc>
                        <a:spcAft>
                          <a:spcPts val="1000"/>
                        </a:spcAft>
                      </a:pPr>
                      <a:r>
                        <a:rPr lang="en-US" sz="1200">
                          <a:latin typeface="Times New Roman"/>
                          <a:ea typeface="Calibri"/>
                          <a:cs typeface="Times New Roman"/>
                        </a:rPr>
                        <a:t>0,05</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a:latin typeface="Times New Roman"/>
                          <a:ea typeface="Calibri"/>
                          <a:cs typeface="Times New Roman"/>
                        </a:rPr>
                        <a:t>3</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1000"/>
                        </a:spcAft>
                      </a:pPr>
                      <a:r>
                        <a:rPr lang="ru-RU" sz="1200">
                          <a:latin typeface="Times New Roman"/>
                          <a:ea typeface="Calibri"/>
                          <a:cs typeface="Times New Roman"/>
                        </a:rPr>
                        <a:t>1101</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a:ea typeface="Calibri"/>
                          <a:cs typeface="Times New Roman"/>
                        </a:rPr>
                        <a:t>3303</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a:latin typeface="Times New Roman"/>
                          <a:ea typeface="Calibri"/>
                          <a:cs typeface="Times New Roman"/>
                        </a:rPr>
                        <a:t>0,0</a:t>
                      </a:r>
                      <a:r>
                        <a:rPr lang="ru-RU" sz="1200">
                          <a:latin typeface="Times New Roman"/>
                          <a:ea typeface="Calibri"/>
                          <a:cs typeface="Times New Roman"/>
                        </a:rPr>
                        <a:t>39</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1000"/>
                        </a:spcAft>
                      </a:pPr>
                      <a:r>
                        <a:rPr lang="en-US" sz="1200">
                          <a:latin typeface="Times New Roman"/>
                          <a:ea typeface="Calibri"/>
                          <a:cs typeface="Times New Roman"/>
                        </a:rPr>
                        <a:t>5</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a:lnSpc>
                          <a:spcPct val="115000"/>
                        </a:lnSpc>
                        <a:spcAft>
                          <a:spcPts val="1000"/>
                        </a:spcAft>
                      </a:pPr>
                      <a:r>
                        <a:rPr lang="ru-RU" sz="1200">
                          <a:latin typeface="Times New Roman"/>
                          <a:ea typeface="Calibri"/>
                          <a:cs typeface="Times New Roman"/>
                        </a:rPr>
                        <a:t>5505</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a:latin typeface="Times New Roman"/>
                          <a:ea typeface="Calibri"/>
                          <a:cs typeface="Times New Roman"/>
                        </a:rPr>
                        <a:t>0,02</a:t>
                      </a:r>
                      <a:r>
                        <a:rPr lang="ru-RU" sz="1200">
                          <a:latin typeface="Times New Roman"/>
                          <a:ea typeface="Calibri"/>
                          <a:cs typeface="Times New Roman"/>
                        </a:rPr>
                        <a:t>3</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1000"/>
                        </a:spcAft>
                      </a:pPr>
                      <a:r>
                        <a:rPr lang="en-US" sz="1200">
                          <a:latin typeface="Times New Roman"/>
                          <a:ea typeface="Calibri"/>
                          <a:cs typeface="Times New Roman"/>
                        </a:rPr>
                        <a:t>10</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a:lnSpc>
                          <a:spcPct val="115000"/>
                        </a:lnSpc>
                        <a:spcAft>
                          <a:spcPts val="1000"/>
                        </a:spcAft>
                      </a:pPr>
                      <a:r>
                        <a:rPr lang="ru-RU" sz="1200">
                          <a:latin typeface="Times New Roman"/>
                          <a:ea typeface="Calibri"/>
                          <a:cs typeface="Times New Roman"/>
                        </a:rPr>
                        <a:t>11010</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a:latin typeface="Times New Roman"/>
                          <a:ea typeface="Calibri"/>
                          <a:cs typeface="Times New Roman"/>
                        </a:rPr>
                        <a:t>0,01</a:t>
                      </a:r>
                      <a:r>
                        <a:rPr lang="ru-RU" sz="1200">
                          <a:latin typeface="Times New Roman"/>
                          <a:ea typeface="Calibri"/>
                          <a:cs typeface="Times New Roman"/>
                        </a:rPr>
                        <a:t>2</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7">
                <a:tc rowSpan="3">
                  <a:txBody>
                    <a:bodyPr/>
                    <a:lstStyle/>
                    <a:p>
                      <a:pPr algn="ctr">
                        <a:lnSpc>
                          <a:spcPct val="115000"/>
                        </a:lnSpc>
                        <a:spcAft>
                          <a:spcPts val="1000"/>
                        </a:spcAft>
                      </a:pPr>
                      <a:r>
                        <a:rPr lang="ru-RU" sz="1200">
                          <a:latin typeface="Times New Roman"/>
                          <a:ea typeface="Calibri"/>
                          <a:cs typeface="Times New Roman"/>
                        </a:rPr>
                        <a:t>256</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1000"/>
                        </a:spcAft>
                      </a:pPr>
                      <a:r>
                        <a:rPr lang="en-US" sz="1200">
                          <a:latin typeface="Times New Roman"/>
                          <a:ea typeface="Calibri"/>
                          <a:cs typeface="Times New Roman"/>
                        </a:rPr>
                        <a:t>10</a:t>
                      </a:r>
                      <a:r>
                        <a:rPr lang="en-US" sz="1200" baseline="30000">
                          <a:latin typeface="Times New Roman"/>
                          <a:ea typeface="Calibri"/>
                          <a:cs typeface="Times New Roman"/>
                        </a:rPr>
                        <a:t>-</a:t>
                      </a:r>
                      <a:r>
                        <a:rPr lang="ru-RU" sz="1200" baseline="30000">
                          <a:latin typeface="Times New Roman"/>
                          <a:ea typeface="Calibri"/>
                          <a:cs typeface="Times New Roman"/>
                        </a:rPr>
                        <a:t>6</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rowSpan="3">
                  <a:txBody>
                    <a:bodyPr/>
                    <a:lstStyle/>
                    <a:p>
                      <a:pPr algn="ctr">
                        <a:lnSpc>
                          <a:spcPct val="115000"/>
                        </a:lnSpc>
                        <a:spcAft>
                          <a:spcPts val="1000"/>
                        </a:spcAft>
                      </a:pPr>
                      <a:r>
                        <a:rPr lang="en-US" sz="1200">
                          <a:latin typeface="Times New Roman"/>
                          <a:ea typeface="Calibri"/>
                          <a:cs typeface="Times New Roman"/>
                        </a:rPr>
                        <a:t>0,05</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a:latin typeface="Times New Roman"/>
                          <a:ea typeface="Calibri"/>
                          <a:cs typeface="Times New Roman"/>
                        </a:rPr>
                        <a:t>3</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1000"/>
                        </a:spcAft>
                      </a:pPr>
                      <a:r>
                        <a:rPr lang="ru-RU" sz="1200">
                          <a:latin typeface="Times New Roman"/>
                          <a:ea typeface="Calibri"/>
                          <a:cs typeface="Times New Roman"/>
                        </a:rPr>
                        <a:t>1920</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a:ea typeface="Calibri"/>
                          <a:cs typeface="Times New Roman"/>
                        </a:rPr>
                        <a:t>5760</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a:ea typeface="Calibri"/>
                          <a:cs typeface="Times New Roman"/>
                        </a:rPr>
                        <a:t>0,044</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1000"/>
                        </a:spcAft>
                      </a:pPr>
                      <a:r>
                        <a:rPr lang="en-US" sz="1200">
                          <a:latin typeface="Times New Roman"/>
                          <a:ea typeface="Calibri"/>
                          <a:cs typeface="Times New Roman"/>
                        </a:rPr>
                        <a:t>5</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a:lnSpc>
                          <a:spcPct val="115000"/>
                        </a:lnSpc>
                        <a:spcAft>
                          <a:spcPts val="1000"/>
                        </a:spcAft>
                      </a:pPr>
                      <a:r>
                        <a:rPr lang="ru-RU" sz="1200">
                          <a:latin typeface="Times New Roman"/>
                          <a:ea typeface="Calibri"/>
                          <a:cs typeface="Times New Roman"/>
                        </a:rPr>
                        <a:t>9600</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a:latin typeface="Times New Roman"/>
                          <a:ea typeface="Calibri"/>
                          <a:cs typeface="Times New Roman"/>
                        </a:rPr>
                        <a:t>0,02</a:t>
                      </a:r>
                      <a:r>
                        <a:rPr lang="ru-RU" sz="1200">
                          <a:latin typeface="Times New Roman"/>
                          <a:ea typeface="Calibri"/>
                          <a:cs typeface="Times New Roman"/>
                        </a:rPr>
                        <a:t>7</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1000"/>
                        </a:spcAft>
                      </a:pPr>
                      <a:r>
                        <a:rPr lang="en-US" sz="1200">
                          <a:latin typeface="Times New Roman"/>
                          <a:ea typeface="Calibri"/>
                          <a:cs typeface="Times New Roman"/>
                        </a:rPr>
                        <a:t>10</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a:lnSpc>
                          <a:spcPct val="115000"/>
                        </a:lnSpc>
                        <a:spcAft>
                          <a:spcPts val="1000"/>
                        </a:spcAft>
                      </a:pPr>
                      <a:r>
                        <a:rPr lang="ru-RU" sz="1200">
                          <a:latin typeface="Times New Roman"/>
                          <a:ea typeface="Calibri"/>
                          <a:cs typeface="Times New Roman"/>
                        </a:rPr>
                        <a:t>19200</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a:latin typeface="Times New Roman"/>
                          <a:ea typeface="Calibri"/>
                          <a:cs typeface="Times New Roman"/>
                        </a:rPr>
                        <a:t>0,01</a:t>
                      </a:r>
                      <a:r>
                        <a:rPr lang="ru-RU" sz="1200">
                          <a:latin typeface="Times New Roman"/>
                          <a:ea typeface="Calibri"/>
                          <a:cs typeface="Times New Roman"/>
                        </a:rPr>
                        <a:t>3</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7">
                <a:tc rowSpan="3">
                  <a:txBody>
                    <a:bodyPr/>
                    <a:lstStyle/>
                    <a:p>
                      <a:pPr algn="ctr">
                        <a:lnSpc>
                          <a:spcPct val="115000"/>
                        </a:lnSpc>
                        <a:spcAft>
                          <a:spcPts val="1000"/>
                        </a:spcAft>
                      </a:pPr>
                      <a:r>
                        <a:rPr lang="ru-RU" sz="1200">
                          <a:latin typeface="Times New Roman"/>
                          <a:ea typeface="Calibri"/>
                          <a:cs typeface="Times New Roman"/>
                        </a:rPr>
                        <a:t>256</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1000"/>
                        </a:spcAft>
                      </a:pPr>
                      <a:r>
                        <a:rPr lang="en-US" sz="1200">
                          <a:latin typeface="Times New Roman"/>
                          <a:ea typeface="Calibri"/>
                          <a:cs typeface="Times New Roman"/>
                        </a:rPr>
                        <a:t>10</a:t>
                      </a:r>
                      <a:r>
                        <a:rPr lang="en-US" sz="1200" baseline="30000">
                          <a:latin typeface="Times New Roman"/>
                          <a:ea typeface="Calibri"/>
                          <a:cs typeface="Times New Roman"/>
                        </a:rPr>
                        <a:t>-</a:t>
                      </a:r>
                      <a:r>
                        <a:rPr lang="ru-RU" sz="1200" baseline="30000">
                          <a:latin typeface="Times New Roman"/>
                          <a:ea typeface="Calibri"/>
                          <a:cs typeface="Times New Roman"/>
                        </a:rPr>
                        <a:t>9</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rowSpan="3">
                  <a:txBody>
                    <a:bodyPr/>
                    <a:lstStyle/>
                    <a:p>
                      <a:pPr algn="ctr">
                        <a:lnSpc>
                          <a:spcPct val="115000"/>
                        </a:lnSpc>
                        <a:spcAft>
                          <a:spcPts val="1000"/>
                        </a:spcAft>
                      </a:pPr>
                      <a:r>
                        <a:rPr lang="en-US" sz="1200">
                          <a:latin typeface="Times New Roman"/>
                          <a:ea typeface="Calibri"/>
                          <a:cs typeface="Times New Roman"/>
                        </a:rPr>
                        <a:t>0,</a:t>
                      </a:r>
                      <a:r>
                        <a:rPr lang="ru-RU" sz="1200">
                          <a:latin typeface="Times New Roman"/>
                          <a:ea typeface="Calibri"/>
                          <a:cs typeface="Times New Roman"/>
                        </a:rPr>
                        <a:t>1</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a:latin typeface="Times New Roman"/>
                          <a:ea typeface="Calibri"/>
                          <a:cs typeface="Times New Roman"/>
                        </a:rPr>
                        <a:t>3</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1000"/>
                        </a:spcAft>
                      </a:pPr>
                      <a:r>
                        <a:rPr lang="ru-RU" sz="1200">
                          <a:latin typeface="Times New Roman"/>
                          <a:ea typeface="Calibri"/>
                          <a:cs typeface="Times New Roman"/>
                        </a:rPr>
                        <a:t>1001</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a:ea typeface="Calibri"/>
                          <a:cs typeface="Times New Roman"/>
                        </a:rPr>
                        <a:t>3003</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a:ea typeface="Calibri"/>
                          <a:cs typeface="Times New Roman"/>
                        </a:rPr>
                        <a:t>0,085</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1000"/>
                        </a:spcAft>
                      </a:pPr>
                      <a:r>
                        <a:rPr lang="en-US" sz="1200">
                          <a:latin typeface="Times New Roman"/>
                          <a:ea typeface="Calibri"/>
                          <a:cs typeface="Times New Roman"/>
                        </a:rPr>
                        <a:t>5</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a:lnSpc>
                          <a:spcPct val="115000"/>
                        </a:lnSpc>
                        <a:spcAft>
                          <a:spcPts val="1000"/>
                        </a:spcAft>
                      </a:pPr>
                      <a:r>
                        <a:rPr lang="ru-RU" sz="1200">
                          <a:latin typeface="Times New Roman"/>
                          <a:ea typeface="Calibri"/>
                          <a:cs typeface="Times New Roman"/>
                        </a:rPr>
                        <a:t>5005</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a:latin typeface="Times New Roman"/>
                          <a:ea typeface="Calibri"/>
                          <a:cs typeface="Times New Roman"/>
                        </a:rPr>
                        <a:t>0,0</a:t>
                      </a:r>
                      <a:r>
                        <a:rPr lang="ru-RU" sz="1200">
                          <a:latin typeface="Times New Roman"/>
                          <a:ea typeface="Calibri"/>
                          <a:cs typeface="Times New Roman"/>
                        </a:rPr>
                        <a:t>51</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1000"/>
                        </a:spcAft>
                      </a:pPr>
                      <a:r>
                        <a:rPr lang="en-US" sz="1200">
                          <a:latin typeface="Times New Roman"/>
                          <a:ea typeface="Calibri"/>
                          <a:cs typeface="Times New Roman"/>
                        </a:rPr>
                        <a:t>10</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a:lnSpc>
                          <a:spcPct val="115000"/>
                        </a:lnSpc>
                        <a:spcAft>
                          <a:spcPts val="1000"/>
                        </a:spcAft>
                      </a:pPr>
                      <a:r>
                        <a:rPr lang="ru-RU" sz="1200">
                          <a:latin typeface="Times New Roman"/>
                          <a:ea typeface="Calibri"/>
                          <a:cs typeface="Times New Roman"/>
                        </a:rPr>
                        <a:t>10010</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a:latin typeface="Times New Roman"/>
                          <a:ea typeface="Calibri"/>
                          <a:cs typeface="Times New Roman"/>
                        </a:rPr>
                        <a:t>0,0</a:t>
                      </a:r>
                      <a:r>
                        <a:rPr lang="ru-RU" sz="1200">
                          <a:latin typeface="Times New Roman"/>
                          <a:ea typeface="Calibri"/>
                          <a:cs typeface="Times New Roman"/>
                        </a:rPr>
                        <a:t>26</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7">
                <a:tc rowSpan="3">
                  <a:txBody>
                    <a:bodyPr/>
                    <a:lstStyle/>
                    <a:p>
                      <a:pPr algn="ctr">
                        <a:lnSpc>
                          <a:spcPct val="115000"/>
                        </a:lnSpc>
                        <a:spcAft>
                          <a:spcPts val="1000"/>
                        </a:spcAft>
                      </a:pPr>
                      <a:r>
                        <a:rPr lang="ru-RU" sz="1200">
                          <a:latin typeface="Times New Roman"/>
                          <a:ea typeface="Calibri"/>
                          <a:cs typeface="Times New Roman"/>
                        </a:rPr>
                        <a:t>256</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1000"/>
                        </a:spcAft>
                      </a:pPr>
                      <a:r>
                        <a:rPr lang="en-US" sz="1200">
                          <a:latin typeface="Times New Roman"/>
                          <a:ea typeface="Calibri"/>
                          <a:cs typeface="Times New Roman"/>
                        </a:rPr>
                        <a:t>10</a:t>
                      </a:r>
                      <a:r>
                        <a:rPr lang="en-US" sz="1200" baseline="30000">
                          <a:latin typeface="Times New Roman"/>
                          <a:ea typeface="Calibri"/>
                          <a:cs typeface="Times New Roman"/>
                        </a:rPr>
                        <a:t>-</a:t>
                      </a:r>
                      <a:r>
                        <a:rPr lang="ru-RU" sz="1200" baseline="30000">
                          <a:latin typeface="Times New Roman"/>
                          <a:ea typeface="Calibri"/>
                          <a:cs typeface="Times New Roman"/>
                        </a:rPr>
                        <a:t>9</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rowSpan="3">
                  <a:txBody>
                    <a:bodyPr/>
                    <a:lstStyle/>
                    <a:p>
                      <a:pPr algn="ctr">
                        <a:lnSpc>
                          <a:spcPct val="115000"/>
                        </a:lnSpc>
                        <a:spcAft>
                          <a:spcPts val="1000"/>
                        </a:spcAft>
                      </a:pPr>
                      <a:r>
                        <a:rPr lang="en-US" sz="1200">
                          <a:latin typeface="Times New Roman"/>
                          <a:ea typeface="Calibri"/>
                          <a:cs typeface="Times New Roman"/>
                        </a:rPr>
                        <a:t>0,</a:t>
                      </a:r>
                      <a:r>
                        <a:rPr lang="ru-RU" sz="1200">
                          <a:latin typeface="Times New Roman"/>
                          <a:ea typeface="Calibri"/>
                          <a:cs typeface="Times New Roman"/>
                        </a:rPr>
                        <a:t>2</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a:latin typeface="Times New Roman"/>
                          <a:ea typeface="Calibri"/>
                          <a:cs typeface="Times New Roman"/>
                        </a:rPr>
                        <a:t>3</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1000"/>
                        </a:spcAft>
                      </a:pPr>
                      <a:r>
                        <a:rPr lang="ru-RU" sz="1200">
                          <a:latin typeface="Times New Roman"/>
                          <a:ea typeface="Calibri"/>
                          <a:cs typeface="Times New Roman"/>
                        </a:rPr>
                        <a:t>515</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a:ea typeface="Calibri"/>
                          <a:cs typeface="Times New Roman"/>
                        </a:rPr>
                        <a:t>1545</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a:ea typeface="Calibri"/>
                          <a:cs typeface="Times New Roman"/>
                        </a:rPr>
                        <a:t>0,166</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1000"/>
                        </a:spcAft>
                      </a:pPr>
                      <a:r>
                        <a:rPr lang="en-US" sz="1200">
                          <a:latin typeface="Times New Roman"/>
                          <a:ea typeface="Calibri"/>
                          <a:cs typeface="Times New Roman"/>
                        </a:rPr>
                        <a:t>5</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a:lnSpc>
                          <a:spcPct val="115000"/>
                        </a:lnSpc>
                        <a:spcAft>
                          <a:spcPts val="1000"/>
                        </a:spcAft>
                      </a:pPr>
                      <a:r>
                        <a:rPr lang="ru-RU" sz="1200">
                          <a:latin typeface="Times New Roman"/>
                          <a:ea typeface="Calibri"/>
                          <a:cs typeface="Times New Roman"/>
                        </a:rPr>
                        <a:t>2525</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a:latin typeface="Times New Roman"/>
                          <a:ea typeface="Calibri"/>
                          <a:cs typeface="Times New Roman"/>
                        </a:rPr>
                        <a:t>0,</a:t>
                      </a:r>
                      <a:r>
                        <a:rPr lang="ru-RU" sz="1200">
                          <a:latin typeface="Times New Roman"/>
                          <a:ea typeface="Calibri"/>
                          <a:cs typeface="Times New Roman"/>
                        </a:rPr>
                        <a:t>101</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1000"/>
                        </a:spcAft>
                      </a:pPr>
                      <a:r>
                        <a:rPr lang="en-US" sz="1200">
                          <a:latin typeface="Times New Roman"/>
                          <a:ea typeface="Calibri"/>
                          <a:cs typeface="Times New Roman"/>
                        </a:rPr>
                        <a:t>10</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a:lnSpc>
                          <a:spcPct val="115000"/>
                        </a:lnSpc>
                        <a:spcAft>
                          <a:spcPts val="1000"/>
                        </a:spcAft>
                      </a:pPr>
                      <a:r>
                        <a:rPr lang="ru-RU" sz="1200">
                          <a:latin typeface="Times New Roman"/>
                          <a:ea typeface="Calibri"/>
                          <a:cs typeface="Times New Roman"/>
                        </a:rPr>
                        <a:t>5150</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a:latin typeface="Times New Roman"/>
                          <a:ea typeface="Calibri"/>
                          <a:cs typeface="Times New Roman"/>
                        </a:rPr>
                        <a:t>0,</a:t>
                      </a:r>
                      <a:r>
                        <a:rPr lang="ru-RU" sz="1200">
                          <a:latin typeface="Times New Roman"/>
                          <a:ea typeface="Calibri"/>
                          <a:cs typeface="Times New Roman"/>
                        </a:rPr>
                        <a:t>050</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7">
                <a:tc rowSpan="3">
                  <a:txBody>
                    <a:bodyPr/>
                    <a:lstStyle/>
                    <a:p>
                      <a:pPr algn="ctr">
                        <a:lnSpc>
                          <a:spcPct val="115000"/>
                        </a:lnSpc>
                        <a:spcAft>
                          <a:spcPts val="1000"/>
                        </a:spcAft>
                      </a:pPr>
                      <a:r>
                        <a:rPr lang="ru-RU" sz="1200">
                          <a:latin typeface="Times New Roman"/>
                          <a:ea typeface="Calibri"/>
                          <a:cs typeface="Times New Roman"/>
                        </a:rPr>
                        <a:t>128</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1000"/>
                        </a:spcAft>
                      </a:pPr>
                      <a:r>
                        <a:rPr lang="en-US" sz="1200">
                          <a:latin typeface="Times New Roman"/>
                          <a:ea typeface="Calibri"/>
                          <a:cs typeface="Times New Roman"/>
                        </a:rPr>
                        <a:t>10</a:t>
                      </a:r>
                      <a:r>
                        <a:rPr lang="en-US" sz="1200" baseline="30000">
                          <a:latin typeface="Times New Roman"/>
                          <a:ea typeface="Calibri"/>
                          <a:cs typeface="Times New Roman"/>
                        </a:rPr>
                        <a:t>-</a:t>
                      </a:r>
                      <a:r>
                        <a:rPr lang="ru-RU" sz="1200" baseline="30000">
                          <a:latin typeface="Times New Roman"/>
                          <a:ea typeface="Calibri"/>
                          <a:cs typeface="Times New Roman"/>
                        </a:rPr>
                        <a:t>9</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rowSpan="3">
                  <a:txBody>
                    <a:bodyPr/>
                    <a:lstStyle/>
                    <a:p>
                      <a:pPr algn="ctr">
                        <a:lnSpc>
                          <a:spcPct val="115000"/>
                        </a:lnSpc>
                        <a:spcAft>
                          <a:spcPts val="1000"/>
                        </a:spcAft>
                      </a:pPr>
                      <a:r>
                        <a:rPr lang="en-US" sz="1200">
                          <a:latin typeface="Times New Roman"/>
                          <a:ea typeface="Calibri"/>
                          <a:cs typeface="Times New Roman"/>
                        </a:rPr>
                        <a:t>0,</a:t>
                      </a:r>
                      <a:r>
                        <a:rPr lang="ru-RU" sz="1200">
                          <a:latin typeface="Times New Roman"/>
                          <a:ea typeface="Calibri"/>
                          <a:cs typeface="Times New Roman"/>
                        </a:rPr>
                        <a:t>1</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a:latin typeface="Times New Roman"/>
                          <a:ea typeface="Calibri"/>
                          <a:cs typeface="Times New Roman"/>
                        </a:rPr>
                        <a:t>3</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1000"/>
                        </a:spcAft>
                      </a:pPr>
                      <a:r>
                        <a:rPr lang="ru-RU" sz="1200">
                          <a:latin typeface="Times New Roman"/>
                          <a:ea typeface="Calibri"/>
                          <a:cs typeface="Times New Roman"/>
                        </a:rPr>
                        <a:t>554</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a:ea typeface="Calibri"/>
                          <a:cs typeface="Times New Roman"/>
                        </a:rPr>
                        <a:t>1662</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a:ea typeface="Calibri"/>
                          <a:cs typeface="Times New Roman"/>
                        </a:rPr>
                        <a:t>0,077</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1000"/>
                        </a:spcAft>
                      </a:pPr>
                      <a:r>
                        <a:rPr lang="en-US" sz="1200">
                          <a:latin typeface="Times New Roman"/>
                          <a:ea typeface="Calibri"/>
                          <a:cs typeface="Times New Roman"/>
                        </a:rPr>
                        <a:t>5</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a:lnSpc>
                          <a:spcPct val="115000"/>
                        </a:lnSpc>
                        <a:spcAft>
                          <a:spcPts val="1000"/>
                        </a:spcAft>
                      </a:pPr>
                      <a:r>
                        <a:rPr lang="ru-RU" sz="1200">
                          <a:latin typeface="Times New Roman"/>
                          <a:ea typeface="Calibri"/>
                          <a:cs typeface="Times New Roman"/>
                        </a:rPr>
                        <a:t>2770</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a:latin typeface="Times New Roman"/>
                          <a:ea typeface="Calibri"/>
                          <a:cs typeface="Times New Roman"/>
                        </a:rPr>
                        <a:t>0,</a:t>
                      </a:r>
                      <a:r>
                        <a:rPr lang="ru-RU" sz="1200">
                          <a:latin typeface="Times New Roman"/>
                          <a:ea typeface="Calibri"/>
                          <a:cs typeface="Times New Roman"/>
                        </a:rPr>
                        <a:t>046</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1000"/>
                        </a:spcAft>
                      </a:pPr>
                      <a:r>
                        <a:rPr lang="en-US" sz="1200">
                          <a:latin typeface="Times New Roman"/>
                          <a:ea typeface="Calibri"/>
                          <a:cs typeface="Times New Roman"/>
                        </a:rPr>
                        <a:t>10</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a:lnSpc>
                          <a:spcPct val="115000"/>
                        </a:lnSpc>
                        <a:spcAft>
                          <a:spcPts val="1000"/>
                        </a:spcAft>
                      </a:pPr>
                      <a:r>
                        <a:rPr lang="ru-RU" sz="1200">
                          <a:latin typeface="Times New Roman"/>
                          <a:ea typeface="Calibri"/>
                          <a:cs typeface="Times New Roman"/>
                        </a:rPr>
                        <a:t>5540</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dirty="0">
                          <a:latin typeface="Times New Roman"/>
                          <a:ea typeface="Calibri"/>
                          <a:cs typeface="Times New Roman"/>
                        </a:rPr>
                        <a:t>0,</a:t>
                      </a:r>
                      <a:r>
                        <a:rPr lang="ru-RU" sz="1200" dirty="0">
                          <a:latin typeface="Times New Roman"/>
                          <a:ea typeface="Calibri"/>
                          <a:cs typeface="Times New Roman"/>
                        </a:rPr>
                        <a:t>023</a:t>
                      </a:r>
                      <a:endParaRPr lang="ru-RU" sz="1100" dirty="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2357422" y="6000768"/>
            <a:ext cx="5072098"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Table 2. Results of parameter optimization </a:t>
            </a:r>
            <a:endParaRPr lang="ru-RU" sz="2000" dirty="0">
              <a:latin typeface="Times New Roman" pitchFamily="18" charset="0"/>
              <a:cs typeface="Times New Roman" pitchFamily="18" charset="0"/>
            </a:endParaRPr>
          </a:p>
        </p:txBody>
      </p:sp>
      <p:graphicFrame>
        <p:nvGraphicFramePr>
          <p:cNvPr id="43012" name="Object 4"/>
          <p:cNvGraphicFramePr>
            <a:graphicFrameLocks noChangeAspect="1"/>
          </p:cNvGraphicFramePr>
          <p:nvPr/>
        </p:nvGraphicFramePr>
        <p:xfrm>
          <a:off x="1893871" y="1500174"/>
          <a:ext cx="320675" cy="285752"/>
        </p:xfrm>
        <a:graphic>
          <a:graphicData uri="http://schemas.openxmlformats.org/presentationml/2006/ole">
            <p:oleObj spid="_x0000_s43012" name="Формула" r:id="rId5" imgW="114120" imgH="177480" progId="Equation.3">
              <p:embed/>
            </p:oleObj>
          </a:graphicData>
        </a:graphic>
      </p:graphicFrame>
      <p:sp>
        <p:nvSpPr>
          <p:cNvPr id="8" name="Номер слайда 7"/>
          <p:cNvSpPr>
            <a:spLocks noGrp="1"/>
          </p:cNvSpPr>
          <p:nvPr>
            <p:ph type="sldNum" sz="quarter" idx="12"/>
          </p:nvPr>
        </p:nvSpPr>
        <p:spPr/>
        <p:txBody>
          <a:bodyPr/>
          <a:lstStyle/>
          <a:p>
            <a:fld id="{CF753BBF-8601-43FF-BBAE-2572F5AEDFCF}" type="slidenum">
              <a:rPr lang="ru-RU" smtClean="0"/>
              <a:pPr/>
              <a:t>35</a:t>
            </a:fld>
            <a:endParaRPr lang="ru-RU"/>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428604"/>
            <a:ext cx="8501090" cy="1015663"/>
          </a:xfrm>
          <a:prstGeom prst="rect">
            <a:avLst/>
          </a:prstGeom>
          <a:noFill/>
        </p:spPr>
        <p:txBody>
          <a:bodyPr wrap="square" rtlCol="0">
            <a:spAutoFit/>
          </a:bodyPr>
          <a:lstStyle/>
          <a:p>
            <a:r>
              <a:rPr lang="en-US" sz="2000" dirty="0" smtClean="0">
                <a:latin typeface="Times New Roman" pitchFamily="18" charset="0"/>
                <a:cs typeface="Times New Roman" pitchFamily="18" charset="0"/>
              </a:rPr>
              <a:t>For noisy legal channel with bit error probability               the results of parameter optimization are presented in Table 3.</a:t>
            </a:r>
          </a:p>
          <a:p>
            <a:r>
              <a:rPr lang="en-US"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graphicFrame>
        <p:nvGraphicFramePr>
          <p:cNvPr id="44034" name="Object 2"/>
          <p:cNvGraphicFramePr>
            <a:graphicFrameLocks noChangeAspect="1"/>
          </p:cNvGraphicFramePr>
          <p:nvPr/>
        </p:nvGraphicFramePr>
        <p:xfrm>
          <a:off x="5715008" y="428604"/>
          <a:ext cx="820737" cy="355600"/>
        </p:xfrm>
        <a:graphic>
          <a:graphicData uri="http://schemas.openxmlformats.org/presentationml/2006/ole">
            <p:oleObj spid="_x0000_s44034" name="Формула" r:id="rId3" imgW="596880" imgH="241200" progId="Equation.3">
              <p:embed/>
            </p:oleObj>
          </a:graphicData>
        </a:graphic>
      </p:graphicFrame>
      <p:graphicFrame>
        <p:nvGraphicFramePr>
          <p:cNvPr id="4" name="Таблица 3"/>
          <p:cNvGraphicFramePr>
            <a:graphicFrameLocks noGrp="1"/>
          </p:cNvGraphicFramePr>
          <p:nvPr/>
        </p:nvGraphicFramePr>
        <p:xfrm>
          <a:off x="1635662" y="1325880"/>
          <a:ext cx="5872676" cy="4317700"/>
        </p:xfrm>
        <a:graphic>
          <a:graphicData uri="http://schemas.openxmlformats.org/drawingml/2006/table">
            <a:tbl>
              <a:tblPr/>
              <a:tblGrid>
                <a:gridCol w="733778"/>
                <a:gridCol w="733778"/>
                <a:gridCol w="733778"/>
                <a:gridCol w="733778"/>
                <a:gridCol w="734391"/>
                <a:gridCol w="734391"/>
                <a:gridCol w="734391"/>
                <a:gridCol w="734391"/>
              </a:tblGrid>
              <a:tr h="215885">
                <a:tc gridSpan="5">
                  <a:txBody>
                    <a:bodyPr/>
                    <a:lstStyle/>
                    <a:p>
                      <a:pPr algn="ctr">
                        <a:lnSpc>
                          <a:spcPct val="115000"/>
                        </a:lnSpc>
                        <a:spcAft>
                          <a:spcPts val="1000"/>
                        </a:spcAft>
                      </a:pPr>
                      <a:r>
                        <a:rPr lang="en-US" sz="1200" dirty="0" smtClean="0">
                          <a:latin typeface="Times New Roman"/>
                          <a:ea typeface="Calibri"/>
                          <a:cs typeface="Times New Roman"/>
                        </a:rPr>
                        <a:t>Parameters</a:t>
                      </a:r>
                      <a:endParaRPr lang="ru-RU" sz="1100" dirty="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1000"/>
                        </a:spcAft>
                      </a:pPr>
                      <a:r>
                        <a:rPr lang="en-US" sz="1200" dirty="0" smtClean="0">
                          <a:latin typeface="Times New Roman"/>
                          <a:ea typeface="Calibri"/>
                          <a:cs typeface="Times New Roman"/>
                        </a:rPr>
                        <a:t>Results</a:t>
                      </a:r>
                      <a:endParaRPr lang="ru-RU" sz="1100" dirty="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215885">
                <a:tc>
                  <a:txBody>
                    <a:bodyPr/>
                    <a:lstStyle/>
                    <a:p>
                      <a:pPr algn="ctr">
                        <a:lnSpc>
                          <a:spcPct val="115000"/>
                        </a:lnSpc>
                        <a:spcAft>
                          <a:spcPts val="1000"/>
                        </a:spcAft>
                      </a:pPr>
                      <a:r>
                        <a:rPr lang="ru-RU" sz="1200" dirty="0" smtClean="0">
                          <a:latin typeface="Times New Roman"/>
                          <a:ea typeface="Calibri"/>
                          <a:cs typeface="Times New Roman"/>
                        </a:rPr>
                        <a:t> </a:t>
                      </a:r>
                      <a:endParaRPr lang="ru-RU" sz="1100" dirty="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a:latin typeface="Times New Roman"/>
                          <a:ea typeface="Calibri"/>
                          <a:cs typeface="Times New Roman"/>
                        </a:rPr>
                        <a:t>I</a:t>
                      </a:r>
                      <a:r>
                        <a:rPr lang="ru-RU" sz="1200" baseline="-25000">
                          <a:latin typeface="Times New Roman"/>
                          <a:ea typeface="Calibri"/>
                          <a:cs typeface="Times New Roman"/>
                        </a:rPr>
                        <a:t>0</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dirty="0" smtClean="0">
                          <a:latin typeface="Times New Roman"/>
                          <a:ea typeface="Calibri"/>
                          <a:cs typeface="Times New Roman"/>
                        </a:rPr>
                        <a:t>P</a:t>
                      </a:r>
                      <a:r>
                        <a:rPr lang="en-US" sz="1200" baseline="-25000" dirty="0">
                          <a:latin typeface="Times New Roman"/>
                          <a:ea typeface="Calibri"/>
                          <a:cs typeface="Times New Roman"/>
                        </a:rPr>
                        <a:t>m</a:t>
                      </a:r>
                      <a:endParaRPr lang="ru-RU" sz="1100" dirty="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a:latin typeface="Times New Roman"/>
                          <a:ea typeface="Calibri"/>
                          <a:cs typeface="Times New Roman"/>
                        </a:rPr>
                        <a:t>P</a:t>
                      </a:r>
                      <a:r>
                        <a:rPr lang="ru-RU" sz="1200" baseline="-25000">
                          <a:latin typeface="Times New Roman"/>
                          <a:ea typeface="Calibri"/>
                          <a:cs typeface="Times New Roman"/>
                        </a:rPr>
                        <a:t>0</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a:latin typeface="Times New Roman"/>
                          <a:ea typeface="Calibri"/>
                          <a:cs typeface="Times New Roman"/>
                        </a:rPr>
                        <a:t>m</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a:latin typeface="Times New Roman"/>
                          <a:ea typeface="Calibri"/>
                          <a:cs typeface="Times New Roman"/>
                        </a:rPr>
                        <a:t>n</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a:latin typeface="Times New Roman"/>
                          <a:ea typeface="Calibri"/>
                          <a:cs typeface="Times New Roman"/>
                        </a:rPr>
                        <a:t>N</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a:latin typeface="Times New Roman"/>
                          <a:ea typeface="Calibri"/>
                          <a:cs typeface="Times New Roman"/>
                        </a:rPr>
                        <a:t>R</a:t>
                      </a:r>
                      <a:r>
                        <a:rPr lang="en-US" sz="1200" baseline="-25000">
                          <a:latin typeface="Times New Roman"/>
                          <a:ea typeface="Calibri"/>
                          <a:cs typeface="Times New Roman"/>
                        </a:rPr>
                        <a:t>k</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885">
                <a:tc rowSpan="3">
                  <a:txBody>
                    <a:bodyPr/>
                    <a:lstStyle/>
                    <a:p>
                      <a:pPr algn="ctr">
                        <a:lnSpc>
                          <a:spcPct val="115000"/>
                        </a:lnSpc>
                        <a:spcAft>
                          <a:spcPts val="1000"/>
                        </a:spcAft>
                      </a:pPr>
                      <a:r>
                        <a:rPr lang="en-US" sz="1200" dirty="0" smtClean="0">
                          <a:latin typeface="Times New Roman"/>
                          <a:ea typeface="Calibri"/>
                          <a:cs typeface="Times New Roman"/>
                        </a:rPr>
                        <a:t> 256</a:t>
                      </a:r>
                      <a:endParaRPr lang="ru-RU" sz="1100" dirty="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1000"/>
                        </a:spcAft>
                      </a:pPr>
                      <a:r>
                        <a:rPr lang="ru-RU" sz="1200">
                          <a:latin typeface="Times New Roman"/>
                          <a:ea typeface="Calibri"/>
                          <a:cs typeface="Times New Roman"/>
                        </a:rPr>
                        <a:t>10</a:t>
                      </a:r>
                      <a:r>
                        <a:rPr lang="ru-RU" sz="1200" baseline="30000">
                          <a:latin typeface="Times New Roman"/>
                          <a:ea typeface="Calibri"/>
                          <a:cs typeface="Times New Roman"/>
                        </a:rPr>
                        <a:t>-9</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8">
                  <a:txBody>
                    <a:bodyPr/>
                    <a:lstStyle/>
                    <a:p>
                      <a:pPr algn="ctr">
                        <a:lnSpc>
                          <a:spcPct val="115000"/>
                        </a:lnSpc>
                        <a:spcAft>
                          <a:spcPts val="1000"/>
                        </a:spcAft>
                      </a:pPr>
                      <a:endParaRPr lang="ru-RU" sz="1200" dirty="0">
                        <a:latin typeface="Times New Roman"/>
                        <a:ea typeface="Calibri"/>
                        <a:cs typeface="Times New Roman"/>
                      </a:endParaRPr>
                    </a:p>
                    <a:p>
                      <a:pPr algn="ctr">
                        <a:lnSpc>
                          <a:spcPct val="115000"/>
                        </a:lnSpc>
                        <a:spcAft>
                          <a:spcPts val="1000"/>
                        </a:spcAft>
                      </a:pPr>
                      <a:r>
                        <a:rPr lang="ru-RU" sz="1200" dirty="0">
                          <a:latin typeface="Times New Roman"/>
                          <a:ea typeface="Calibri"/>
                          <a:cs typeface="Times New Roman"/>
                        </a:rPr>
                        <a:t>10</a:t>
                      </a:r>
                      <a:r>
                        <a:rPr lang="ru-RU" sz="1200" baseline="30000" dirty="0">
                          <a:latin typeface="Times New Roman"/>
                          <a:ea typeface="Calibri"/>
                          <a:cs typeface="Times New Roman"/>
                        </a:rPr>
                        <a:t>-2</a:t>
                      </a:r>
                      <a:endParaRPr lang="ru-RU" sz="1100" dirty="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1000"/>
                        </a:spcAft>
                      </a:pPr>
                      <a:r>
                        <a:rPr lang="ru-RU" sz="1200">
                          <a:latin typeface="Times New Roman"/>
                          <a:ea typeface="Calibri"/>
                          <a:cs typeface="Times New Roman"/>
                        </a:rPr>
                        <a:t>0,05</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a:ea typeface="Calibri"/>
                          <a:cs typeface="Times New Roman"/>
                        </a:rPr>
                        <a:t>3</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a:ea typeface="Calibri"/>
                          <a:cs typeface="Times New Roman"/>
                        </a:rPr>
                        <a:t>3978</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a:ea typeface="Calibri"/>
                          <a:cs typeface="Times New Roman"/>
                        </a:rPr>
                        <a:t>11934</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latin typeface="Times New Roman"/>
                          <a:ea typeface="Calibri"/>
                          <a:cs typeface="Times New Roman"/>
                        </a:rPr>
                        <a:t>0,021</a:t>
                      </a:r>
                      <a:endParaRPr lang="ru-RU" sz="1100" dirty="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885">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1000"/>
                        </a:spcAft>
                      </a:pPr>
                      <a:r>
                        <a:rPr lang="ru-RU" sz="1200">
                          <a:latin typeface="Times New Roman"/>
                          <a:ea typeface="Calibri"/>
                          <a:cs typeface="Times New Roman"/>
                        </a:rPr>
                        <a:t>5</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a:ea typeface="Calibri"/>
                          <a:cs typeface="Times New Roman"/>
                        </a:rPr>
                        <a:t>11930</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a:ea typeface="Calibri"/>
                          <a:cs typeface="Times New Roman"/>
                        </a:rPr>
                        <a:t>59650</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a:ea typeface="Calibri"/>
                          <a:cs typeface="Times New Roman"/>
                        </a:rPr>
                        <a:t>0,004</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885">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1000"/>
                        </a:spcAft>
                      </a:pPr>
                      <a:r>
                        <a:rPr lang="ru-RU" sz="1200">
                          <a:latin typeface="Times New Roman"/>
                          <a:ea typeface="Calibri"/>
                          <a:cs typeface="Times New Roman"/>
                        </a:rPr>
                        <a:t>10</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dirty="0" smtClean="0">
                          <a:latin typeface="Times New Roman"/>
                          <a:ea typeface="Calibri"/>
                          <a:cs typeface="Times New Roman"/>
                        </a:rPr>
                        <a:t> </a:t>
                      </a:r>
                      <a:endParaRPr lang="ru-RU" sz="1100" dirty="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dirty="0" smtClean="0">
                          <a:latin typeface="Times New Roman"/>
                          <a:ea typeface="Calibri"/>
                          <a:cs typeface="Times New Roman"/>
                        </a:rPr>
                        <a:t> </a:t>
                      </a:r>
                      <a:endParaRPr lang="ru-RU" sz="1200" dirty="0">
                        <a:latin typeface="Times New Roman"/>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200" dirty="0">
                        <a:latin typeface="Times New Roman"/>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885">
                <a:tc rowSpan="3">
                  <a:txBody>
                    <a:bodyPr/>
                    <a:lstStyle/>
                    <a:p>
                      <a:pPr algn="ctr">
                        <a:lnSpc>
                          <a:spcPct val="115000"/>
                        </a:lnSpc>
                        <a:spcAft>
                          <a:spcPts val="1000"/>
                        </a:spcAft>
                      </a:pPr>
                      <a:r>
                        <a:rPr lang="ru-RU" sz="1200">
                          <a:latin typeface="Times New Roman"/>
                          <a:ea typeface="Calibri"/>
                          <a:cs typeface="Times New Roman"/>
                        </a:rPr>
                        <a:t>128</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1000"/>
                        </a:spcAft>
                      </a:pPr>
                      <a:r>
                        <a:rPr lang="en-US" sz="1200">
                          <a:latin typeface="Times New Roman"/>
                          <a:ea typeface="Calibri"/>
                          <a:cs typeface="Times New Roman"/>
                        </a:rPr>
                        <a:t>10</a:t>
                      </a:r>
                      <a:r>
                        <a:rPr lang="en-US" sz="1200" baseline="30000">
                          <a:latin typeface="Times New Roman"/>
                          <a:ea typeface="Calibri"/>
                          <a:cs typeface="Times New Roman"/>
                        </a:rPr>
                        <a:t>-9</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rowSpan="3">
                  <a:txBody>
                    <a:bodyPr/>
                    <a:lstStyle/>
                    <a:p>
                      <a:pPr algn="ctr">
                        <a:lnSpc>
                          <a:spcPct val="115000"/>
                        </a:lnSpc>
                        <a:spcAft>
                          <a:spcPts val="1000"/>
                        </a:spcAft>
                      </a:pPr>
                      <a:r>
                        <a:rPr lang="en-US" sz="1200">
                          <a:latin typeface="Times New Roman"/>
                          <a:ea typeface="Calibri"/>
                          <a:cs typeface="Times New Roman"/>
                        </a:rPr>
                        <a:t>0,05</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a:latin typeface="Times New Roman"/>
                          <a:ea typeface="Calibri"/>
                          <a:cs typeface="Times New Roman"/>
                        </a:rPr>
                        <a:t>3</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a:ea typeface="Calibri"/>
                          <a:cs typeface="Times New Roman"/>
                        </a:rPr>
                        <a:t>2201</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a:ea typeface="Calibri"/>
                          <a:cs typeface="Times New Roman"/>
                        </a:rPr>
                        <a:t>6603</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a:latin typeface="Times New Roman"/>
                          <a:ea typeface="Calibri"/>
                          <a:cs typeface="Times New Roman"/>
                        </a:rPr>
                        <a:t>0,0</a:t>
                      </a:r>
                      <a:r>
                        <a:rPr lang="ru-RU" sz="1200">
                          <a:latin typeface="Times New Roman"/>
                          <a:ea typeface="Calibri"/>
                          <a:cs typeface="Times New Roman"/>
                        </a:rPr>
                        <a:t>19</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885">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1000"/>
                        </a:spcAft>
                      </a:pPr>
                      <a:r>
                        <a:rPr lang="en-US" sz="1200">
                          <a:latin typeface="Times New Roman"/>
                          <a:ea typeface="Calibri"/>
                          <a:cs typeface="Times New Roman"/>
                        </a:rPr>
                        <a:t>5</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a:ea typeface="Calibri"/>
                          <a:cs typeface="Times New Roman"/>
                        </a:rPr>
                        <a:t>6599</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a:ea typeface="Calibri"/>
                          <a:cs typeface="Times New Roman"/>
                        </a:rPr>
                        <a:t>32995</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a:latin typeface="Times New Roman"/>
                          <a:ea typeface="Calibri"/>
                          <a:cs typeface="Times New Roman"/>
                        </a:rPr>
                        <a:t>0,0</a:t>
                      </a:r>
                      <a:r>
                        <a:rPr lang="ru-RU" sz="1200">
                          <a:latin typeface="Times New Roman"/>
                          <a:ea typeface="Calibri"/>
                          <a:cs typeface="Times New Roman"/>
                        </a:rPr>
                        <a:t>04</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885">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1000"/>
                        </a:spcAft>
                      </a:pPr>
                      <a:r>
                        <a:rPr lang="en-US" sz="1200">
                          <a:latin typeface="Times New Roman"/>
                          <a:ea typeface="Calibri"/>
                          <a:cs typeface="Times New Roman"/>
                        </a:rPr>
                        <a:t>10</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100" dirty="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200" dirty="0">
                        <a:latin typeface="Times New Roman"/>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200" dirty="0">
                        <a:latin typeface="Times New Roman"/>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885">
                <a:tc rowSpan="3">
                  <a:txBody>
                    <a:bodyPr/>
                    <a:lstStyle/>
                    <a:p>
                      <a:pPr algn="ctr">
                        <a:lnSpc>
                          <a:spcPct val="115000"/>
                        </a:lnSpc>
                        <a:spcAft>
                          <a:spcPts val="1000"/>
                        </a:spcAft>
                      </a:pPr>
                      <a:r>
                        <a:rPr lang="ru-RU" sz="1200">
                          <a:latin typeface="Times New Roman"/>
                          <a:ea typeface="Calibri"/>
                          <a:cs typeface="Times New Roman"/>
                        </a:rPr>
                        <a:t>256</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1000"/>
                        </a:spcAft>
                      </a:pPr>
                      <a:r>
                        <a:rPr lang="en-US" sz="1200">
                          <a:latin typeface="Times New Roman"/>
                          <a:ea typeface="Calibri"/>
                          <a:cs typeface="Times New Roman"/>
                        </a:rPr>
                        <a:t>10</a:t>
                      </a:r>
                      <a:r>
                        <a:rPr lang="en-US" sz="1200" baseline="30000">
                          <a:latin typeface="Times New Roman"/>
                          <a:ea typeface="Calibri"/>
                          <a:cs typeface="Times New Roman"/>
                        </a:rPr>
                        <a:t>-</a:t>
                      </a:r>
                      <a:r>
                        <a:rPr lang="ru-RU" sz="1200" baseline="30000">
                          <a:latin typeface="Times New Roman"/>
                          <a:ea typeface="Calibri"/>
                          <a:cs typeface="Times New Roman"/>
                        </a:rPr>
                        <a:t>6</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rowSpan="3">
                  <a:txBody>
                    <a:bodyPr/>
                    <a:lstStyle/>
                    <a:p>
                      <a:pPr algn="ctr">
                        <a:lnSpc>
                          <a:spcPct val="115000"/>
                        </a:lnSpc>
                        <a:spcAft>
                          <a:spcPts val="1000"/>
                        </a:spcAft>
                      </a:pPr>
                      <a:r>
                        <a:rPr lang="en-US" sz="1200">
                          <a:latin typeface="Times New Roman"/>
                          <a:ea typeface="Calibri"/>
                          <a:cs typeface="Times New Roman"/>
                        </a:rPr>
                        <a:t>0,05</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a:latin typeface="Times New Roman"/>
                          <a:ea typeface="Calibri"/>
                          <a:cs typeface="Times New Roman"/>
                        </a:rPr>
                        <a:t>3</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a:ea typeface="Calibri"/>
                          <a:cs typeface="Times New Roman"/>
                        </a:rPr>
                        <a:t>3840</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a:ea typeface="Calibri"/>
                          <a:cs typeface="Times New Roman"/>
                        </a:rPr>
                        <a:t>11520</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a:ea typeface="Calibri"/>
                          <a:cs typeface="Times New Roman"/>
                        </a:rPr>
                        <a:t>0,022</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885">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1000"/>
                        </a:spcAft>
                      </a:pPr>
                      <a:r>
                        <a:rPr lang="en-US" sz="1200">
                          <a:latin typeface="Times New Roman"/>
                          <a:ea typeface="Calibri"/>
                          <a:cs typeface="Times New Roman"/>
                        </a:rPr>
                        <a:t>5</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a:ea typeface="Calibri"/>
                          <a:cs typeface="Times New Roman"/>
                        </a:rPr>
                        <a:t>11514</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a:ea typeface="Calibri"/>
                          <a:cs typeface="Times New Roman"/>
                        </a:rPr>
                        <a:t>57570</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a:latin typeface="Times New Roman"/>
                          <a:ea typeface="Calibri"/>
                          <a:cs typeface="Times New Roman"/>
                        </a:rPr>
                        <a:t>0,0</a:t>
                      </a:r>
                      <a:r>
                        <a:rPr lang="ru-RU" sz="1200">
                          <a:latin typeface="Times New Roman"/>
                          <a:ea typeface="Calibri"/>
                          <a:cs typeface="Times New Roman"/>
                        </a:rPr>
                        <a:t>04</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885">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1000"/>
                        </a:spcAft>
                      </a:pPr>
                      <a:r>
                        <a:rPr lang="en-US" sz="1200">
                          <a:latin typeface="Times New Roman"/>
                          <a:ea typeface="Calibri"/>
                          <a:cs typeface="Times New Roman"/>
                        </a:rPr>
                        <a:t>10</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100" dirty="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200">
                        <a:latin typeface="Times New Roman"/>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200">
                        <a:latin typeface="Times New Roman"/>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885">
                <a:tc rowSpan="3">
                  <a:txBody>
                    <a:bodyPr/>
                    <a:lstStyle/>
                    <a:p>
                      <a:pPr algn="ctr">
                        <a:lnSpc>
                          <a:spcPct val="115000"/>
                        </a:lnSpc>
                        <a:spcAft>
                          <a:spcPts val="1000"/>
                        </a:spcAft>
                      </a:pPr>
                      <a:r>
                        <a:rPr lang="ru-RU" sz="1200">
                          <a:latin typeface="Times New Roman"/>
                          <a:ea typeface="Calibri"/>
                          <a:cs typeface="Times New Roman"/>
                        </a:rPr>
                        <a:t>256</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1000"/>
                        </a:spcAft>
                      </a:pPr>
                      <a:r>
                        <a:rPr lang="en-US" sz="1200">
                          <a:latin typeface="Times New Roman"/>
                          <a:ea typeface="Calibri"/>
                          <a:cs typeface="Times New Roman"/>
                        </a:rPr>
                        <a:t>10</a:t>
                      </a:r>
                      <a:r>
                        <a:rPr lang="en-US" sz="1200" baseline="30000">
                          <a:latin typeface="Times New Roman"/>
                          <a:ea typeface="Calibri"/>
                          <a:cs typeface="Times New Roman"/>
                        </a:rPr>
                        <a:t>-</a:t>
                      </a:r>
                      <a:r>
                        <a:rPr lang="ru-RU" sz="1200" baseline="30000">
                          <a:latin typeface="Times New Roman"/>
                          <a:ea typeface="Calibri"/>
                          <a:cs typeface="Times New Roman"/>
                        </a:rPr>
                        <a:t>9</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rowSpan="3">
                  <a:txBody>
                    <a:bodyPr/>
                    <a:lstStyle/>
                    <a:p>
                      <a:pPr algn="ctr">
                        <a:lnSpc>
                          <a:spcPct val="115000"/>
                        </a:lnSpc>
                        <a:spcAft>
                          <a:spcPts val="1000"/>
                        </a:spcAft>
                      </a:pPr>
                      <a:r>
                        <a:rPr lang="en-US" sz="1200">
                          <a:latin typeface="Times New Roman"/>
                          <a:ea typeface="Calibri"/>
                          <a:cs typeface="Times New Roman"/>
                        </a:rPr>
                        <a:t>0,</a:t>
                      </a:r>
                      <a:r>
                        <a:rPr lang="ru-RU" sz="1200">
                          <a:latin typeface="Times New Roman"/>
                          <a:ea typeface="Calibri"/>
                          <a:cs typeface="Times New Roman"/>
                        </a:rPr>
                        <a:t>1</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a:latin typeface="Times New Roman"/>
                          <a:ea typeface="Calibri"/>
                          <a:cs typeface="Times New Roman"/>
                        </a:rPr>
                        <a:t>3</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a:ea typeface="Calibri"/>
                          <a:cs typeface="Times New Roman"/>
                        </a:rPr>
                        <a:t>1337</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a:ea typeface="Calibri"/>
                          <a:cs typeface="Times New Roman"/>
                        </a:rPr>
                        <a:t>4011</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a:ea typeface="Calibri"/>
                          <a:cs typeface="Times New Roman"/>
                        </a:rPr>
                        <a:t>0,064</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885">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1000"/>
                        </a:spcAft>
                      </a:pPr>
                      <a:r>
                        <a:rPr lang="en-US" sz="1200">
                          <a:latin typeface="Times New Roman"/>
                          <a:ea typeface="Calibri"/>
                          <a:cs typeface="Times New Roman"/>
                        </a:rPr>
                        <a:t>5</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a:ea typeface="Calibri"/>
                          <a:cs typeface="Times New Roman"/>
                        </a:rPr>
                        <a:t>1722</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a:ea typeface="Calibri"/>
                          <a:cs typeface="Times New Roman"/>
                        </a:rPr>
                        <a:t>8610</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a:latin typeface="Times New Roman"/>
                          <a:ea typeface="Calibri"/>
                          <a:cs typeface="Times New Roman"/>
                        </a:rPr>
                        <a:t>0,0</a:t>
                      </a:r>
                      <a:r>
                        <a:rPr lang="ru-RU" sz="1200">
                          <a:latin typeface="Times New Roman"/>
                          <a:ea typeface="Calibri"/>
                          <a:cs typeface="Times New Roman"/>
                        </a:rPr>
                        <a:t>30</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885">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1000"/>
                        </a:spcAft>
                      </a:pPr>
                      <a:r>
                        <a:rPr lang="en-US" sz="1200">
                          <a:latin typeface="Times New Roman"/>
                          <a:ea typeface="Calibri"/>
                          <a:cs typeface="Times New Roman"/>
                        </a:rPr>
                        <a:t>10</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a:ea typeface="Calibri"/>
                          <a:cs typeface="Times New Roman"/>
                        </a:rPr>
                        <a:t>6186</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a:ea typeface="Calibri"/>
                          <a:cs typeface="Times New Roman"/>
                        </a:rPr>
                        <a:t>61860</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a:latin typeface="Times New Roman"/>
                          <a:ea typeface="Calibri"/>
                          <a:cs typeface="Times New Roman"/>
                        </a:rPr>
                        <a:t>0,0</a:t>
                      </a:r>
                      <a:r>
                        <a:rPr lang="ru-RU" sz="1200">
                          <a:latin typeface="Times New Roman"/>
                          <a:ea typeface="Calibri"/>
                          <a:cs typeface="Times New Roman"/>
                        </a:rPr>
                        <a:t>04</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885">
                <a:tc rowSpan="3">
                  <a:txBody>
                    <a:bodyPr/>
                    <a:lstStyle/>
                    <a:p>
                      <a:pPr algn="ctr">
                        <a:lnSpc>
                          <a:spcPct val="115000"/>
                        </a:lnSpc>
                        <a:spcAft>
                          <a:spcPts val="1000"/>
                        </a:spcAft>
                      </a:pPr>
                      <a:r>
                        <a:rPr lang="ru-RU" sz="1200">
                          <a:latin typeface="Times New Roman"/>
                          <a:ea typeface="Calibri"/>
                          <a:cs typeface="Times New Roman"/>
                        </a:rPr>
                        <a:t>256</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1000"/>
                        </a:spcAft>
                      </a:pPr>
                      <a:r>
                        <a:rPr lang="en-US" sz="1200">
                          <a:latin typeface="Times New Roman"/>
                          <a:ea typeface="Calibri"/>
                          <a:cs typeface="Times New Roman"/>
                        </a:rPr>
                        <a:t>10</a:t>
                      </a:r>
                      <a:r>
                        <a:rPr lang="en-US" sz="1200" baseline="30000">
                          <a:latin typeface="Times New Roman"/>
                          <a:ea typeface="Calibri"/>
                          <a:cs typeface="Times New Roman"/>
                        </a:rPr>
                        <a:t>-</a:t>
                      </a:r>
                      <a:r>
                        <a:rPr lang="ru-RU" sz="1200" baseline="30000">
                          <a:latin typeface="Times New Roman"/>
                          <a:ea typeface="Calibri"/>
                          <a:cs typeface="Times New Roman"/>
                        </a:rPr>
                        <a:t>9</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rowSpan="3">
                  <a:txBody>
                    <a:bodyPr/>
                    <a:lstStyle/>
                    <a:p>
                      <a:pPr algn="ctr">
                        <a:lnSpc>
                          <a:spcPct val="115000"/>
                        </a:lnSpc>
                        <a:spcAft>
                          <a:spcPts val="1000"/>
                        </a:spcAft>
                      </a:pPr>
                      <a:r>
                        <a:rPr lang="en-US" sz="1200">
                          <a:latin typeface="Times New Roman"/>
                          <a:ea typeface="Calibri"/>
                          <a:cs typeface="Times New Roman"/>
                        </a:rPr>
                        <a:t>0,</a:t>
                      </a:r>
                      <a:r>
                        <a:rPr lang="ru-RU" sz="1200">
                          <a:latin typeface="Times New Roman"/>
                          <a:ea typeface="Calibri"/>
                          <a:cs typeface="Times New Roman"/>
                        </a:rPr>
                        <a:t>2</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a:latin typeface="Times New Roman"/>
                          <a:ea typeface="Calibri"/>
                          <a:cs typeface="Times New Roman"/>
                        </a:rPr>
                        <a:t>3</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a:ea typeface="Calibri"/>
                          <a:cs typeface="Times New Roman"/>
                        </a:rPr>
                        <a:t>592</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a:ea typeface="Calibri"/>
                          <a:cs typeface="Times New Roman"/>
                        </a:rPr>
                        <a:t>1776</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a:ea typeface="Calibri"/>
                          <a:cs typeface="Times New Roman"/>
                        </a:rPr>
                        <a:t>0,144</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885">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1000"/>
                        </a:spcAft>
                      </a:pPr>
                      <a:r>
                        <a:rPr lang="en-US" sz="1200">
                          <a:latin typeface="Times New Roman"/>
                          <a:ea typeface="Calibri"/>
                          <a:cs typeface="Times New Roman"/>
                        </a:rPr>
                        <a:t>5</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a:ea typeface="Calibri"/>
                          <a:cs typeface="Times New Roman"/>
                        </a:rPr>
                        <a:t>657</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a:ea typeface="Calibri"/>
                          <a:cs typeface="Times New Roman"/>
                        </a:rPr>
                        <a:t>3285</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a:latin typeface="Times New Roman"/>
                          <a:ea typeface="Calibri"/>
                          <a:cs typeface="Times New Roman"/>
                        </a:rPr>
                        <a:t>0,</a:t>
                      </a:r>
                      <a:r>
                        <a:rPr lang="ru-RU" sz="1200">
                          <a:latin typeface="Times New Roman"/>
                          <a:ea typeface="Calibri"/>
                          <a:cs typeface="Times New Roman"/>
                        </a:rPr>
                        <a:t>078</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885">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1000"/>
                        </a:spcAft>
                      </a:pPr>
                      <a:r>
                        <a:rPr lang="en-US" sz="1200">
                          <a:latin typeface="Times New Roman"/>
                          <a:ea typeface="Calibri"/>
                          <a:cs typeface="Times New Roman"/>
                        </a:rPr>
                        <a:t>10</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a:ea typeface="Calibri"/>
                          <a:cs typeface="Times New Roman"/>
                        </a:rPr>
                        <a:t>906</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a:ea typeface="Calibri"/>
                          <a:cs typeface="Times New Roman"/>
                        </a:rPr>
                        <a:t>9060</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a:latin typeface="Times New Roman"/>
                          <a:ea typeface="Calibri"/>
                          <a:cs typeface="Times New Roman"/>
                        </a:rPr>
                        <a:t>0,</a:t>
                      </a:r>
                      <a:r>
                        <a:rPr lang="ru-RU" sz="1200">
                          <a:latin typeface="Times New Roman"/>
                          <a:ea typeface="Calibri"/>
                          <a:cs typeface="Times New Roman"/>
                        </a:rPr>
                        <a:t>028</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885">
                <a:tc rowSpan="3">
                  <a:txBody>
                    <a:bodyPr/>
                    <a:lstStyle/>
                    <a:p>
                      <a:pPr algn="ctr">
                        <a:lnSpc>
                          <a:spcPct val="115000"/>
                        </a:lnSpc>
                        <a:spcAft>
                          <a:spcPts val="1000"/>
                        </a:spcAft>
                      </a:pPr>
                      <a:r>
                        <a:rPr lang="ru-RU" sz="1200">
                          <a:latin typeface="Times New Roman"/>
                          <a:ea typeface="Calibri"/>
                          <a:cs typeface="Times New Roman"/>
                        </a:rPr>
                        <a:t>128</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1000"/>
                        </a:spcAft>
                      </a:pPr>
                      <a:r>
                        <a:rPr lang="en-US" sz="1200">
                          <a:latin typeface="Times New Roman"/>
                          <a:ea typeface="Calibri"/>
                          <a:cs typeface="Times New Roman"/>
                        </a:rPr>
                        <a:t>10</a:t>
                      </a:r>
                      <a:r>
                        <a:rPr lang="en-US" sz="1200" baseline="30000">
                          <a:latin typeface="Times New Roman"/>
                          <a:ea typeface="Calibri"/>
                          <a:cs typeface="Times New Roman"/>
                        </a:rPr>
                        <a:t>-</a:t>
                      </a:r>
                      <a:r>
                        <a:rPr lang="ru-RU" sz="1200" baseline="30000">
                          <a:latin typeface="Times New Roman"/>
                          <a:ea typeface="Calibri"/>
                          <a:cs typeface="Times New Roman"/>
                        </a:rPr>
                        <a:t>9</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rowSpan="3">
                  <a:txBody>
                    <a:bodyPr/>
                    <a:lstStyle/>
                    <a:p>
                      <a:pPr algn="ctr">
                        <a:lnSpc>
                          <a:spcPct val="115000"/>
                        </a:lnSpc>
                        <a:spcAft>
                          <a:spcPts val="1000"/>
                        </a:spcAft>
                      </a:pPr>
                      <a:r>
                        <a:rPr lang="en-US" sz="1200">
                          <a:latin typeface="Times New Roman"/>
                          <a:ea typeface="Calibri"/>
                          <a:cs typeface="Times New Roman"/>
                        </a:rPr>
                        <a:t>0,</a:t>
                      </a:r>
                      <a:r>
                        <a:rPr lang="ru-RU" sz="1200">
                          <a:latin typeface="Times New Roman"/>
                          <a:ea typeface="Calibri"/>
                          <a:cs typeface="Times New Roman"/>
                        </a:rPr>
                        <a:t>1</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a:latin typeface="Times New Roman"/>
                          <a:ea typeface="Calibri"/>
                          <a:cs typeface="Times New Roman"/>
                        </a:rPr>
                        <a:t>3</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a:ea typeface="Calibri"/>
                          <a:cs typeface="Times New Roman"/>
                        </a:rPr>
                        <a:t>740</a:t>
                      </a:r>
                      <a:endParaRPr lang="ru-RU" sz="1100">
                        <a:latin typeface="Calibri"/>
                        <a:ea typeface="Calibri"/>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a:ea typeface="Calibri"/>
                          <a:cs typeface="Times New Roman"/>
                        </a:rPr>
                        <a:t>2220</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a:ea typeface="Calibri"/>
                          <a:cs typeface="Times New Roman"/>
                        </a:rPr>
                        <a:t>0,058</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885">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1000"/>
                        </a:spcAft>
                      </a:pPr>
                      <a:r>
                        <a:rPr lang="en-US" sz="1200">
                          <a:latin typeface="Times New Roman"/>
                          <a:ea typeface="Calibri"/>
                          <a:cs typeface="Times New Roman"/>
                        </a:rPr>
                        <a:t>5</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a:ea typeface="Calibri"/>
                          <a:cs typeface="Times New Roman"/>
                        </a:rPr>
                        <a:t>953</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a:ea typeface="Calibri"/>
                          <a:cs typeface="Times New Roman"/>
                        </a:rPr>
                        <a:t>4765</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a:latin typeface="Times New Roman"/>
                          <a:ea typeface="Calibri"/>
                          <a:cs typeface="Times New Roman"/>
                        </a:rPr>
                        <a:t>0,</a:t>
                      </a:r>
                      <a:r>
                        <a:rPr lang="ru-RU" sz="1200">
                          <a:latin typeface="Times New Roman"/>
                          <a:ea typeface="Calibri"/>
                          <a:cs typeface="Times New Roman"/>
                        </a:rPr>
                        <a:t>027</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885">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1000"/>
                        </a:spcAft>
                      </a:pPr>
                      <a:r>
                        <a:rPr lang="en-US" sz="1200">
                          <a:latin typeface="Times New Roman"/>
                          <a:ea typeface="Calibri"/>
                          <a:cs typeface="Times New Roman"/>
                        </a:rPr>
                        <a:t>10</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a:ea typeface="Calibri"/>
                          <a:cs typeface="Times New Roman"/>
                        </a:rPr>
                        <a:t>3422</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a:ea typeface="Calibri"/>
                          <a:cs typeface="Times New Roman"/>
                        </a:rPr>
                        <a:t>34220</a:t>
                      </a:r>
                      <a:endParaRPr lang="ru-RU" sz="110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dirty="0">
                          <a:latin typeface="Times New Roman"/>
                          <a:ea typeface="Calibri"/>
                          <a:cs typeface="Times New Roman"/>
                        </a:rPr>
                        <a:t>0,</a:t>
                      </a:r>
                      <a:r>
                        <a:rPr lang="ru-RU" sz="1200" dirty="0">
                          <a:latin typeface="Times New Roman"/>
                          <a:ea typeface="Calibri"/>
                          <a:cs typeface="Times New Roman"/>
                        </a:rPr>
                        <a:t>004</a:t>
                      </a:r>
                      <a:endParaRPr lang="ru-RU" sz="1100" dirty="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1643042" y="5929330"/>
            <a:ext cx="6643734"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Table 3.  Results of parameter optimization for noisy channel.</a:t>
            </a:r>
            <a:endParaRPr lang="ru-RU" sz="2000" dirty="0">
              <a:latin typeface="Times New Roman" pitchFamily="18" charset="0"/>
              <a:cs typeface="Times New Roman" pitchFamily="18" charset="0"/>
            </a:endParaRPr>
          </a:p>
        </p:txBody>
      </p:sp>
      <p:graphicFrame>
        <p:nvGraphicFramePr>
          <p:cNvPr id="44035" name="Object 3"/>
          <p:cNvGraphicFramePr>
            <a:graphicFrameLocks noChangeAspect="1"/>
          </p:cNvGraphicFramePr>
          <p:nvPr/>
        </p:nvGraphicFramePr>
        <p:xfrm>
          <a:off x="1893888" y="1500188"/>
          <a:ext cx="320675" cy="285750"/>
        </p:xfrm>
        <a:graphic>
          <a:graphicData uri="http://schemas.openxmlformats.org/presentationml/2006/ole">
            <p:oleObj spid="_x0000_s44035" name="Формула" r:id="rId4" imgW="114120" imgH="177480" progId="Equation.3">
              <p:embed/>
            </p:oleObj>
          </a:graphicData>
        </a:graphic>
      </p:graphicFrame>
      <p:graphicFrame>
        <p:nvGraphicFramePr>
          <p:cNvPr id="44036" name="Object 4"/>
          <p:cNvGraphicFramePr>
            <a:graphicFrameLocks noChangeAspect="1"/>
          </p:cNvGraphicFramePr>
          <p:nvPr/>
        </p:nvGraphicFramePr>
        <p:xfrm>
          <a:off x="5573722" y="2235192"/>
          <a:ext cx="355600" cy="122238"/>
        </p:xfrm>
        <a:graphic>
          <a:graphicData uri="http://schemas.openxmlformats.org/presentationml/2006/ole">
            <p:oleObj spid="_x0000_s44036" name="Формула" r:id="rId5" imgW="126720" imgH="75960" progId="Equation.3">
              <p:embed/>
            </p:oleObj>
          </a:graphicData>
        </a:graphic>
      </p:graphicFrame>
      <p:graphicFrame>
        <p:nvGraphicFramePr>
          <p:cNvPr id="44037" name="Object 5"/>
          <p:cNvGraphicFramePr>
            <a:graphicFrameLocks noChangeAspect="1"/>
          </p:cNvGraphicFramePr>
          <p:nvPr/>
        </p:nvGraphicFramePr>
        <p:xfrm>
          <a:off x="6288102" y="2235192"/>
          <a:ext cx="355600" cy="122238"/>
        </p:xfrm>
        <a:graphic>
          <a:graphicData uri="http://schemas.openxmlformats.org/presentationml/2006/ole">
            <p:oleObj spid="_x0000_s44037" name="Формула" r:id="rId6" imgW="126720" imgH="75960" progId="Equation.3">
              <p:embed/>
            </p:oleObj>
          </a:graphicData>
        </a:graphic>
      </p:graphicFrame>
      <p:graphicFrame>
        <p:nvGraphicFramePr>
          <p:cNvPr id="44038" name="Object 6"/>
          <p:cNvGraphicFramePr>
            <a:graphicFrameLocks noChangeAspect="1"/>
          </p:cNvGraphicFramePr>
          <p:nvPr/>
        </p:nvGraphicFramePr>
        <p:xfrm>
          <a:off x="7000892" y="2235192"/>
          <a:ext cx="355600" cy="122238"/>
        </p:xfrm>
        <a:graphic>
          <a:graphicData uri="http://schemas.openxmlformats.org/presentationml/2006/ole">
            <p:oleObj spid="_x0000_s44038" name="Формула" r:id="rId7" imgW="126720" imgH="75960" progId="Equation.3">
              <p:embed/>
            </p:oleObj>
          </a:graphicData>
        </a:graphic>
      </p:graphicFrame>
      <p:graphicFrame>
        <p:nvGraphicFramePr>
          <p:cNvPr id="44039" name="Object 7"/>
          <p:cNvGraphicFramePr>
            <a:graphicFrameLocks noChangeAspect="1"/>
          </p:cNvGraphicFramePr>
          <p:nvPr/>
        </p:nvGraphicFramePr>
        <p:xfrm>
          <a:off x="5573722" y="2878134"/>
          <a:ext cx="355600" cy="122238"/>
        </p:xfrm>
        <a:graphic>
          <a:graphicData uri="http://schemas.openxmlformats.org/presentationml/2006/ole">
            <p:oleObj spid="_x0000_s44039" name="Формула" r:id="rId8" imgW="126720" imgH="75960" progId="Equation.3">
              <p:embed/>
            </p:oleObj>
          </a:graphicData>
        </a:graphic>
      </p:graphicFrame>
      <p:graphicFrame>
        <p:nvGraphicFramePr>
          <p:cNvPr id="44040" name="Object 8"/>
          <p:cNvGraphicFramePr>
            <a:graphicFrameLocks noChangeAspect="1"/>
          </p:cNvGraphicFramePr>
          <p:nvPr/>
        </p:nvGraphicFramePr>
        <p:xfrm>
          <a:off x="6288102" y="2878134"/>
          <a:ext cx="355600" cy="122238"/>
        </p:xfrm>
        <a:graphic>
          <a:graphicData uri="http://schemas.openxmlformats.org/presentationml/2006/ole">
            <p:oleObj spid="_x0000_s44040" name="Формула" r:id="rId9" imgW="126720" imgH="75960" progId="Equation.3">
              <p:embed/>
            </p:oleObj>
          </a:graphicData>
        </a:graphic>
      </p:graphicFrame>
      <p:graphicFrame>
        <p:nvGraphicFramePr>
          <p:cNvPr id="44041" name="Object 9"/>
          <p:cNvGraphicFramePr>
            <a:graphicFrameLocks noChangeAspect="1"/>
          </p:cNvGraphicFramePr>
          <p:nvPr/>
        </p:nvGraphicFramePr>
        <p:xfrm>
          <a:off x="7002482" y="2878134"/>
          <a:ext cx="355600" cy="122238"/>
        </p:xfrm>
        <a:graphic>
          <a:graphicData uri="http://schemas.openxmlformats.org/presentationml/2006/ole">
            <p:oleObj spid="_x0000_s44041" name="Формула" r:id="rId10" imgW="126720" imgH="75960" progId="Equation.3">
              <p:embed/>
            </p:oleObj>
          </a:graphicData>
        </a:graphic>
      </p:graphicFrame>
      <p:graphicFrame>
        <p:nvGraphicFramePr>
          <p:cNvPr id="44042" name="Object 10"/>
          <p:cNvGraphicFramePr>
            <a:graphicFrameLocks noChangeAspect="1"/>
          </p:cNvGraphicFramePr>
          <p:nvPr/>
        </p:nvGraphicFramePr>
        <p:xfrm>
          <a:off x="5572132" y="3521076"/>
          <a:ext cx="355600" cy="122238"/>
        </p:xfrm>
        <a:graphic>
          <a:graphicData uri="http://schemas.openxmlformats.org/presentationml/2006/ole">
            <p:oleObj spid="_x0000_s44042" name="Формула" r:id="rId11" imgW="126720" imgH="75960" progId="Equation.3">
              <p:embed/>
            </p:oleObj>
          </a:graphicData>
        </a:graphic>
      </p:graphicFrame>
      <p:graphicFrame>
        <p:nvGraphicFramePr>
          <p:cNvPr id="44043" name="Object 11"/>
          <p:cNvGraphicFramePr>
            <a:graphicFrameLocks noChangeAspect="1"/>
          </p:cNvGraphicFramePr>
          <p:nvPr/>
        </p:nvGraphicFramePr>
        <p:xfrm>
          <a:off x="6286512" y="3521076"/>
          <a:ext cx="355600" cy="122238"/>
        </p:xfrm>
        <a:graphic>
          <a:graphicData uri="http://schemas.openxmlformats.org/presentationml/2006/ole">
            <p:oleObj spid="_x0000_s44043" name="Формула" r:id="rId12" imgW="126720" imgH="75960" progId="Equation.3">
              <p:embed/>
            </p:oleObj>
          </a:graphicData>
        </a:graphic>
      </p:graphicFrame>
      <p:graphicFrame>
        <p:nvGraphicFramePr>
          <p:cNvPr id="44044" name="Object 12"/>
          <p:cNvGraphicFramePr>
            <a:graphicFrameLocks noChangeAspect="1"/>
          </p:cNvGraphicFramePr>
          <p:nvPr/>
        </p:nvGraphicFramePr>
        <p:xfrm>
          <a:off x="7002482" y="3521076"/>
          <a:ext cx="355600" cy="122238"/>
        </p:xfrm>
        <a:graphic>
          <a:graphicData uri="http://schemas.openxmlformats.org/presentationml/2006/ole">
            <p:oleObj spid="_x0000_s44044" name="Формула" r:id="rId13" imgW="126720" imgH="75960" progId="Equation.3">
              <p:embed/>
            </p:oleObj>
          </a:graphicData>
        </a:graphic>
      </p:graphicFrame>
      <p:sp>
        <p:nvSpPr>
          <p:cNvPr id="16" name="Номер слайда 15"/>
          <p:cNvSpPr>
            <a:spLocks noGrp="1"/>
          </p:cNvSpPr>
          <p:nvPr>
            <p:ph type="sldNum" sz="quarter" idx="12"/>
          </p:nvPr>
        </p:nvSpPr>
        <p:spPr/>
        <p:txBody>
          <a:bodyPr/>
          <a:lstStyle/>
          <a:p>
            <a:fld id="{CF753BBF-8601-43FF-BBAE-2572F5AEDFCF}" type="slidenum">
              <a:rPr lang="ru-RU" smtClean="0"/>
              <a:pPr/>
              <a:t>36</a:t>
            </a:fld>
            <a:endParaRPr lang="ru-RU"/>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7158" y="285728"/>
            <a:ext cx="8786842" cy="2123658"/>
          </a:xfrm>
          <a:prstGeom prst="rect">
            <a:avLst/>
          </a:prstGeom>
          <a:noFill/>
        </p:spPr>
        <p:txBody>
          <a:bodyPr wrap="square" rtlCol="0">
            <a:spAutoFit/>
          </a:bodyPr>
          <a:lstStyle/>
          <a:p>
            <a:r>
              <a:rPr lang="en-US" sz="2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We can see from these tables that the desired security and reliability can be achieved for different conditions but as the cost of very long raw string and small key rate.</a:t>
            </a:r>
          </a:p>
          <a:p>
            <a:endParaRPr lang="en-US"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Remark.</a:t>
            </a:r>
            <a:r>
              <a:rPr lang="en-US" sz="2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In the noisy legal channel it is possible to increase reliability using an </a:t>
            </a:r>
            <a:r>
              <a:rPr lang="en-US" dirty="0" err="1" smtClean="0">
                <a:latin typeface="Times New Roman" pitchFamily="18" charset="0"/>
                <a:cs typeface="Times New Roman" pitchFamily="18" charset="0"/>
              </a:rPr>
              <a:t>erasuring</a:t>
            </a:r>
            <a:r>
              <a:rPr lang="en-US" dirty="0" smtClean="0">
                <a:latin typeface="Times New Roman" pitchFamily="18" charset="0"/>
                <a:cs typeface="Times New Roman" pitchFamily="18" charset="0"/>
              </a:rPr>
              <a:t> procedure of those key bits            , which have the corresponding values</a:t>
            </a:r>
          </a:p>
          <a:p>
            <a:r>
              <a:rPr lang="en-US" dirty="0" smtClean="0">
                <a:latin typeface="Times New Roman" pitchFamily="18" charset="0"/>
                <a:cs typeface="Times New Roman" pitchFamily="18" charset="0"/>
              </a:rPr>
              <a:t>           below some threshold. The numbers of </a:t>
            </a:r>
            <a:r>
              <a:rPr lang="en-US" dirty="0" err="1" smtClean="0">
                <a:latin typeface="Times New Roman" pitchFamily="18" charset="0"/>
                <a:cs typeface="Times New Roman" pitchFamily="18" charset="0"/>
              </a:rPr>
              <a:t>erasured</a:t>
            </a:r>
            <a:r>
              <a:rPr lang="en-US" dirty="0" smtClean="0">
                <a:latin typeface="Times New Roman" pitchFamily="18" charset="0"/>
                <a:cs typeface="Times New Roman" pitchFamily="18" charset="0"/>
              </a:rPr>
              <a:t> key bits can be later agree on public channel.   </a:t>
            </a:r>
            <a:endParaRPr lang="ru-RU" dirty="0">
              <a:latin typeface="Times New Roman" pitchFamily="18" charset="0"/>
              <a:cs typeface="Times New Roman" pitchFamily="18" charset="0"/>
            </a:endParaRPr>
          </a:p>
        </p:txBody>
      </p:sp>
      <p:graphicFrame>
        <p:nvGraphicFramePr>
          <p:cNvPr id="45059" name="Object 3"/>
          <p:cNvGraphicFramePr>
            <a:graphicFrameLocks noChangeAspect="1"/>
          </p:cNvGraphicFramePr>
          <p:nvPr/>
        </p:nvGraphicFramePr>
        <p:xfrm>
          <a:off x="3000364" y="1500174"/>
          <a:ext cx="706438" cy="428628"/>
        </p:xfrm>
        <a:graphic>
          <a:graphicData uri="http://schemas.openxmlformats.org/presentationml/2006/ole">
            <p:oleObj spid="_x0000_s45059" name="Формула" r:id="rId3" imgW="393480" imgH="241200" progId="Equation.3">
              <p:embed/>
            </p:oleObj>
          </a:graphicData>
        </a:graphic>
      </p:graphicFrame>
      <p:graphicFrame>
        <p:nvGraphicFramePr>
          <p:cNvPr id="45060" name="Object 4"/>
          <p:cNvGraphicFramePr>
            <a:graphicFrameLocks noChangeAspect="1"/>
          </p:cNvGraphicFramePr>
          <p:nvPr/>
        </p:nvGraphicFramePr>
        <p:xfrm>
          <a:off x="428596" y="1785929"/>
          <a:ext cx="684213" cy="428625"/>
        </p:xfrm>
        <a:graphic>
          <a:graphicData uri="http://schemas.openxmlformats.org/presentationml/2006/ole">
            <p:oleObj spid="_x0000_s45060" name="Формула" r:id="rId4" imgW="380880" imgH="241200" progId="Equation.3">
              <p:embed/>
            </p:oleObj>
          </a:graphicData>
        </a:graphic>
      </p:graphicFrame>
      <p:sp>
        <p:nvSpPr>
          <p:cNvPr id="11" name="Номер слайда 10"/>
          <p:cNvSpPr>
            <a:spLocks noGrp="1"/>
          </p:cNvSpPr>
          <p:nvPr>
            <p:ph type="sldNum" sz="quarter" idx="12"/>
          </p:nvPr>
        </p:nvSpPr>
        <p:spPr/>
        <p:txBody>
          <a:bodyPr/>
          <a:lstStyle/>
          <a:p>
            <a:fld id="{CF753BBF-8601-43FF-BBAE-2572F5AEDFCF}" type="slidenum">
              <a:rPr lang="ru-RU" smtClean="0"/>
              <a:pPr/>
              <a:t>37</a:t>
            </a:fld>
            <a:endParaRPr lang="ru-RU"/>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285728"/>
            <a:ext cx="8786842" cy="5539978"/>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2.7. Conclusion and future work.</a:t>
            </a:r>
          </a:p>
          <a:p>
            <a:r>
              <a:rPr lang="en-US" sz="2800"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1. We presented a formal model for key sharing based on the use of ESPAR-like system in multipath channels.</a:t>
            </a:r>
          </a:p>
          <a:p>
            <a:r>
              <a:rPr lang="en-US" dirty="0" smtClean="0">
                <a:latin typeface="Times New Roman" pitchFamily="18" charset="0"/>
                <a:cs typeface="Times New Roman" pitchFamily="18" charset="0"/>
              </a:rPr>
              <a:t>2. It was established a connection between correlation of continuous Gaussian processes and bit error probability for eavesdropper.</a:t>
            </a:r>
          </a:p>
          <a:p>
            <a:r>
              <a:rPr lang="en-US" dirty="0" smtClean="0">
                <a:latin typeface="Times New Roman" pitchFamily="18" charset="0"/>
                <a:cs typeface="Times New Roman" pitchFamily="18" charset="0"/>
              </a:rPr>
              <a:t>3. Correlation coefficients have been found by ESRR system simulation for two-beam channel model and it was shown that key bit disagreement between legal users and eavesdropper cannot be taken for granted even on long enough distance between their location.</a:t>
            </a:r>
          </a:p>
          <a:p>
            <a:r>
              <a:rPr lang="en-US" dirty="0" smtClean="0">
                <a:latin typeface="Times New Roman" pitchFamily="18" charset="0"/>
                <a:cs typeface="Times New Roman" pitchFamily="18" charset="0"/>
              </a:rPr>
              <a:t>4. We proposed to use antenna (space) diversity in order to enhance security of key sharing and perform parameter optimization of privacy amplification procedure.</a:t>
            </a:r>
          </a:p>
          <a:p>
            <a:r>
              <a:rPr lang="en-US" dirty="0" smtClean="0">
                <a:latin typeface="Times New Roman" pitchFamily="18" charset="0"/>
                <a:cs typeface="Times New Roman" pitchFamily="18" charset="0"/>
              </a:rPr>
              <a:t>5. We are going in the future to extend our investigations for multi-beam channel model.</a:t>
            </a:r>
          </a:p>
          <a:p>
            <a:r>
              <a:rPr lang="en-US" dirty="0" smtClean="0">
                <a:latin typeface="Times New Roman" pitchFamily="18" charset="0"/>
                <a:cs typeface="Times New Roman" pitchFamily="18" charset="0"/>
              </a:rPr>
              <a:t>6. We would like to arrange (may be with colleagues in other countries) real experiment with radio multipath channel in order to specify our theoretical results.</a:t>
            </a:r>
          </a:p>
          <a:p>
            <a:r>
              <a:rPr lang="en-US" dirty="0" smtClean="0">
                <a:latin typeface="Times New Roman" pitchFamily="18" charset="0"/>
                <a:cs typeface="Times New Roman" pitchFamily="18" charset="0"/>
              </a:rPr>
              <a:t>7. Further investigations of our model in noisy legal channel with the use both analog and coding method are also expected.    </a:t>
            </a:r>
          </a:p>
          <a:p>
            <a:endParaRPr lang="ru-RU" sz="2800" dirty="0">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CF753BBF-8601-43FF-BBAE-2572F5AEDFCF}" type="slidenum">
              <a:rPr lang="ru-RU" smtClean="0"/>
              <a:pPr/>
              <a:t>38</a:t>
            </a:fld>
            <a:endParaRPr lang="ru-RU"/>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357166"/>
            <a:ext cx="8929718" cy="1221873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References.</a:t>
            </a:r>
          </a:p>
          <a:p>
            <a:r>
              <a:rPr lang="en-US" cap="small" dirty="0" smtClean="0">
                <a:latin typeface="Times New Roman" pitchFamily="18" charset="0"/>
                <a:cs typeface="Times New Roman" pitchFamily="18" charset="0"/>
              </a:rPr>
              <a:t>1.A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Wyner</a:t>
            </a:r>
            <a:r>
              <a:rPr lang="en-US" dirty="0" smtClean="0">
                <a:latin typeface="Times New Roman" pitchFamily="18" charset="0"/>
                <a:cs typeface="Times New Roman" pitchFamily="18" charset="0"/>
              </a:rPr>
              <a:t>, “Wire-tap channel concept,” Bell System Technical Journal, vol. 54, pp. 1355–1387, 1975.</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2.Wyner A., </a:t>
            </a:r>
            <a:r>
              <a:rPr lang="en-US" dirty="0" err="1" smtClean="0">
                <a:latin typeface="Times New Roman" pitchFamily="18" charset="0"/>
                <a:cs typeface="Times New Roman" pitchFamily="18" charset="0"/>
              </a:rPr>
              <a:t>Ozarov</a:t>
            </a:r>
            <a:r>
              <a:rPr lang="en-US" dirty="0" smtClean="0">
                <a:latin typeface="Times New Roman" pitchFamily="18" charset="0"/>
                <a:cs typeface="Times New Roman" pitchFamily="18" charset="0"/>
              </a:rPr>
              <a:t> L. Wire-tap Channel II// AT&amp;T Bell Lab. </a:t>
            </a:r>
            <a:r>
              <a:rPr lang="en-US" dirty="0" err="1" smtClean="0">
                <a:latin typeface="Times New Roman" pitchFamily="18" charset="0"/>
                <a:cs typeface="Times New Roman" pitchFamily="18" charset="0"/>
              </a:rPr>
              <a:t>Tech.J</a:t>
            </a:r>
            <a:r>
              <a:rPr lang="en-US" dirty="0" smtClean="0">
                <a:latin typeface="Times New Roman" pitchFamily="18" charset="0"/>
                <a:cs typeface="Times New Roman" pitchFamily="18" charset="0"/>
              </a:rPr>
              <a:t>. 1984.v.63.No10, p.2135-2157.</a:t>
            </a:r>
            <a:endParaRPr lang="ru-RU" dirty="0" smtClean="0">
              <a:latin typeface="Times New Roman" pitchFamily="18" charset="0"/>
              <a:cs typeface="Times New Roman" pitchFamily="18" charset="0"/>
            </a:endParaRPr>
          </a:p>
          <a:p>
            <a:r>
              <a:rPr lang="en-US" cap="small" dirty="0" smtClean="0">
                <a:latin typeface="Times New Roman" pitchFamily="18" charset="0"/>
                <a:cs typeface="Times New Roman" pitchFamily="18" charset="0"/>
              </a:rPr>
              <a:t>3.U</a:t>
            </a:r>
            <a:r>
              <a:rPr lang="en-US" dirty="0" smtClean="0">
                <a:latin typeface="Times New Roman" pitchFamily="18" charset="0"/>
                <a:cs typeface="Times New Roman" pitchFamily="18" charset="0"/>
              </a:rPr>
              <a:t>. Maurer, “Secret key agreement by public discussion from common information.” IEEE Transactions on Information Theory, vol. 39, no. 3, pp. 733–742, 1993.</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4.U. Maurer, “Information-theoretically secure secret-key agreement by not authenticated public discussion,” Lecture Notes in Computer Science, vol. 1233, pp. 209–223, 1997.</a:t>
            </a:r>
            <a:endParaRPr lang="ru-RU" dirty="0" smtClean="0">
              <a:latin typeface="Times New Roman" pitchFamily="18" charset="0"/>
              <a:cs typeface="Times New Roman" pitchFamily="18" charset="0"/>
            </a:endParaRPr>
          </a:p>
          <a:p>
            <a:r>
              <a:rPr lang="es-ES_tradnl" dirty="0" smtClean="0">
                <a:latin typeface="Times New Roman" pitchFamily="18" charset="0"/>
                <a:cs typeface="Times New Roman" pitchFamily="18" charset="0"/>
              </a:rPr>
              <a:t>5.</a:t>
            </a:r>
            <a:r>
              <a:rPr lang="nb-NO" dirty="0" smtClean="0">
                <a:latin typeface="Times New Roman" pitchFamily="18" charset="0"/>
                <a:cs typeface="Times New Roman" pitchFamily="18" charset="0"/>
              </a:rPr>
              <a:t>V. Yakovlev, V. Korzhik, G. Morales-Luna. </a:t>
            </a:r>
            <a:r>
              <a:rPr lang="en-US" dirty="0" smtClean="0">
                <a:latin typeface="Times New Roman" pitchFamily="18" charset="0"/>
                <a:cs typeface="Times New Roman" pitchFamily="18" charset="0"/>
              </a:rPr>
              <a:t>Key Distribution Protocols Based on Noisy Channels in Presence of Active Adversary. IEEE on IT, vol.54, No.6,2008,pp.-2535-2549</a:t>
            </a:r>
            <a:endParaRPr lang="ru-RU" dirty="0" smtClean="0">
              <a:latin typeface="Times New Roman" pitchFamily="18" charset="0"/>
              <a:cs typeface="Times New Roman" pitchFamily="18" charset="0"/>
            </a:endParaRPr>
          </a:p>
          <a:p>
            <a:r>
              <a:rPr lang="en-US" cap="small" dirty="0" smtClean="0">
                <a:latin typeface="Times New Roman" pitchFamily="18" charset="0"/>
                <a:cs typeface="Times New Roman" pitchFamily="18" charset="0"/>
              </a:rPr>
              <a:t>6.C</a:t>
            </a:r>
            <a:r>
              <a:rPr lang="en-US" dirty="0" smtClean="0">
                <a:latin typeface="Times New Roman" pitchFamily="18" charset="0"/>
                <a:cs typeface="Times New Roman" pitchFamily="18" charset="0"/>
              </a:rPr>
              <a:t>. </a:t>
            </a:r>
            <a:r>
              <a:rPr lang="en-US" cap="small" dirty="0" smtClean="0">
                <a:latin typeface="Times New Roman" pitchFamily="18" charset="0"/>
                <a:cs typeface="Times New Roman" pitchFamily="18" charset="0"/>
              </a:rPr>
              <a:t>H</a:t>
            </a:r>
            <a:r>
              <a:rPr lang="en-US" dirty="0" smtClean="0">
                <a:latin typeface="Times New Roman" pitchFamily="18" charset="0"/>
                <a:cs typeface="Times New Roman" pitchFamily="18" charset="0"/>
              </a:rPr>
              <a:t>. Bennett and </a:t>
            </a:r>
            <a:r>
              <a:rPr lang="en-US" cap="small" dirty="0" smtClean="0">
                <a:latin typeface="Times New Roman" pitchFamily="18" charset="0"/>
                <a:cs typeface="Times New Roman" pitchFamily="18" charset="0"/>
              </a:rPr>
              <a:t>g</a:t>
            </a:r>
            <a:r>
              <a:rPr lang="en-US" dirty="0" smtClean="0">
                <a:latin typeface="Times New Roman" pitchFamily="18" charset="0"/>
                <a:cs typeface="Times New Roman" pitchFamily="18" charset="0"/>
              </a:rPr>
              <a:t>. Brassard, “Quantum cryptography: Public key distribution and coin tossing,” in Proceedings of International Conference on Computers, Systems and Signal Processing, December 1984.</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7.T. </a:t>
            </a:r>
            <a:r>
              <a:rPr lang="en-US" dirty="0" err="1" smtClean="0">
                <a:latin typeface="Times New Roman" pitchFamily="18" charset="0"/>
                <a:cs typeface="Times New Roman" pitchFamily="18" charset="0"/>
              </a:rPr>
              <a:t>Aono</a:t>
            </a:r>
            <a:r>
              <a:rPr lang="en-US" dirty="0" smtClean="0">
                <a:latin typeface="Times New Roman" pitchFamily="18" charset="0"/>
                <a:cs typeface="Times New Roman" pitchFamily="18" charset="0"/>
              </a:rPr>
              <a:t>, K. Higuchi, T. </a:t>
            </a:r>
            <a:r>
              <a:rPr lang="en-US" dirty="0" err="1" smtClean="0">
                <a:latin typeface="Times New Roman" pitchFamily="18" charset="0"/>
                <a:cs typeface="Times New Roman" pitchFamily="18" charset="0"/>
              </a:rPr>
              <a:t>Ohira</a:t>
            </a:r>
            <a:r>
              <a:rPr lang="en-US" dirty="0" smtClean="0">
                <a:latin typeface="Times New Roman" pitchFamily="18" charset="0"/>
                <a:cs typeface="Times New Roman" pitchFamily="18" charset="0"/>
              </a:rPr>
              <a:t>, B. Komiyama, and H. </a:t>
            </a:r>
            <a:r>
              <a:rPr lang="en-US" dirty="0" err="1" smtClean="0">
                <a:latin typeface="Times New Roman" pitchFamily="18" charset="0"/>
                <a:cs typeface="Times New Roman" pitchFamily="18" charset="0"/>
              </a:rPr>
              <a:t>Sasaoka</a:t>
            </a:r>
            <a:r>
              <a:rPr lang="en-US" dirty="0" smtClean="0">
                <a:latin typeface="Times New Roman" pitchFamily="18" charset="0"/>
                <a:cs typeface="Times New Roman" pitchFamily="18" charset="0"/>
              </a:rPr>
              <a:t>, “Wireless secret key generation exploiting reactance-domain scalar response of multipath fading channels,” IEEE Transactions on Antennas and Propagation, vol. 53, no. 11, pp. 3776–3784, 2005.</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8. A. </a:t>
            </a:r>
            <a:r>
              <a:rPr lang="en-US" dirty="0" err="1" smtClean="0">
                <a:latin typeface="Times New Roman" pitchFamily="18" charset="0"/>
                <a:cs typeface="Times New Roman" pitchFamily="18" charset="0"/>
              </a:rPr>
              <a:t>Kitaura</a:t>
            </a:r>
            <a:r>
              <a:rPr lang="en-US" dirty="0" smtClean="0">
                <a:latin typeface="Times New Roman" pitchFamily="18" charset="0"/>
                <a:cs typeface="Times New Roman" pitchFamily="18" charset="0"/>
              </a:rPr>
              <a:t> and H. </a:t>
            </a:r>
            <a:r>
              <a:rPr lang="en-US" dirty="0" err="1" smtClean="0">
                <a:latin typeface="Times New Roman" pitchFamily="18" charset="0"/>
                <a:cs typeface="Times New Roman" pitchFamily="18" charset="0"/>
              </a:rPr>
              <a:t>Sasaoka</a:t>
            </a:r>
            <a:r>
              <a:rPr lang="en-US" dirty="0" smtClean="0">
                <a:latin typeface="Times New Roman" pitchFamily="18" charset="0"/>
                <a:cs typeface="Times New Roman" pitchFamily="18" charset="0"/>
              </a:rPr>
              <a:t>, “A scheme of private key agreement based on the channel characteristics in OFDM land mobile radio.” Electronics and Communications in Japan (Part III: Fundamental Electronic Science), vol. 88, no. 9, pp. 1–10, 2005.</a:t>
            </a:r>
          </a:p>
          <a:p>
            <a:endParaRPr lang="en-US"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pPr algn="ctr"/>
            <a:endParaRPr lang="en-US" sz="2800" dirty="0" smtClean="0">
              <a:latin typeface="Times New Roman" pitchFamily="18" charset="0"/>
              <a:cs typeface="Times New Roman" pitchFamily="18" charset="0"/>
            </a:endParaRPr>
          </a:p>
          <a:p>
            <a:pPr algn="ctr"/>
            <a:endParaRPr lang="en-US" sz="2800" dirty="0" smtClean="0">
              <a:latin typeface="Times New Roman" pitchFamily="18" charset="0"/>
              <a:cs typeface="Times New Roman" pitchFamily="18" charset="0"/>
            </a:endParaRPr>
          </a:p>
          <a:p>
            <a:pPr algn="ctr"/>
            <a:endParaRPr lang="en-US" sz="2800" dirty="0" smtClean="0">
              <a:latin typeface="Times New Roman" pitchFamily="18" charset="0"/>
              <a:cs typeface="Times New Roman" pitchFamily="18" charset="0"/>
            </a:endParaRPr>
          </a:p>
          <a:p>
            <a:pPr algn="ctr"/>
            <a:endParaRPr lang="en-US" sz="2800" dirty="0" smtClean="0">
              <a:latin typeface="Times New Roman" pitchFamily="18" charset="0"/>
              <a:cs typeface="Times New Roman" pitchFamily="18" charset="0"/>
            </a:endParaRPr>
          </a:p>
          <a:p>
            <a:pPr algn="ctr"/>
            <a:endParaRPr lang="en-US" sz="2800" dirty="0" smtClean="0">
              <a:latin typeface="Times New Roman" pitchFamily="18" charset="0"/>
              <a:cs typeface="Times New Roman" pitchFamily="18" charset="0"/>
            </a:endParaRPr>
          </a:p>
          <a:p>
            <a:pPr algn="ctr"/>
            <a:endParaRPr lang="en-US" sz="2800" dirty="0" smtClean="0">
              <a:latin typeface="Times New Roman" pitchFamily="18" charset="0"/>
              <a:cs typeface="Times New Roman" pitchFamily="18" charset="0"/>
            </a:endParaRPr>
          </a:p>
          <a:p>
            <a:pPr algn="ctr"/>
            <a:endParaRPr lang="en-US" sz="2800" dirty="0" smtClean="0">
              <a:latin typeface="Times New Roman" pitchFamily="18" charset="0"/>
              <a:cs typeface="Times New Roman" pitchFamily="18" charset="0"/>
            </a:endParaRPr>
          </a:p>
          <a:p>
            <a:pPr algn="ctr"/>
            <a:endParaRPr lang="en-US" sz="2800" dirty="0" smtClean="0">
              <a:latin typeface="Times New Roman" pitchFamily="18" charset="0"/>
              <a:cs typeface="Times New Roman" pitchFamily="18" charset="0"/>
            </a:endParaRPr>
          </a:p>
          <a:p>
            <a:pPr algn="ctr"/>
            <a:endParaRPr lang="en-US" sz="2800" dirty="0" smtClean="0">
              <a:latin typeface="Times New Roman" pitchFamily="18" charset="0"/>
              <a:cs typeface="Times New Roman" pitchFamily="18" charset="0"/>
            </a:endParaRPr>
          </a:p>
          <a:p>
            <a:pPr algn="ctr"/>
            <a:endParaRPr lang="en-US" sz="2800" dirty="0" smtClean="0">
              <a:latin typeface="Times New Roman" pitchFamily="18" charset="0"/>
              <a:cs typeface="Times New Roman" pitchFamily="18" charset="0"/>
            </a:endParaRPr>
          </a:p>
          <a:p>
            <a:pPr algn="ctr"/>
            <a:endParaRPr lang="en-US" sz="2800" dirty="0" smtClean="0">
              <a:latin typeface="Times New Roman" pitchFamily="18" charset="0"/>
              <a:cs typeface="Times New Roman" pitchFamily="18" charset="0"/>
            </a:endParaRPr>
          </a:p>
          <a:p>
            <a:pPr algn="ctr"/>
            <a:endParaRPr lang="en-US" sz="2800" dirty="0" smtClean="0">
              <a:latin typeface="Times New Roman" pitchFamily="18" charset="0"/>
              <a:cs typeface="Times New Roman" pitchFamily="18" charset="0"/>
            </a:endParaRPr>
          </a:p>
          <a:p>
            <a:pPr algn="ctr"/>
            <a:endParaRPr lang="en-US" sz="2800" dirty="0" smtClean="0">
              <a:latin typeface="Times New Roman" pitchFamily="18" charset="0"/>
              <a:cs typeface="Times New Roman" pitchFamily="18" charset="0"/>
            </a:endParaRPr>
          </a:p>
          <a:p>
            <a:pPr algn="ctr"/>
            <a:endParaRPr lang="en-US" dirty="0" smtClean="0">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CF753BBF-8601-43FF-BBAE-2572F5AEDFCF}" type="slidenum">
              <a:rPr lang="ru-RU" smtClean="0"/>
              <a:pPr/>
              <a:t>39</a:t>
            </a:fld>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Номер слайда 3"/>
          <p:cNvSpPr>
            <a:spLocks noGrp="1"/>
          </p:cNvSpPr>
          <p:nvPr>
            <p:ph type="sldNum" sz="quarter" idx="12"/>
          </p:nvPr>
        </p:nvSpPr>
        <p:spPr/>
        <p:txBody>
          <a:bodyPr/>
          <a:lstStyle/>
          <a:p>
            <a:r>
              <a:rPr lang="en-US" dirty="0" smtClean="0"/>
              <a:t>4</a:t>
            </a:r>
            <a:endParaRPr lang="ru-RU" dirty="0"/>
          </a:p>
        </p:txBody>
      </p:sp>
      <p:sp>
        <p:nvSpPr>
          <p:cNvPr id="130050" name="Rectangle 2"/>
          <p:cNvSpPr>
            <a:spLocks noChangeArrowheads="1"/>
          </p:cNvSpPr>
          <p:nvPr/>
        </p:nvSpPr>
        <p:spPr bwMode="auto">
          <a:xfrm>
            <a:off x="0" y="1196975"/>
            <a:ext cx="9142413" cy="457200"/>
          </a:xfrm>
          <a:prstGeom prst="rect">
            <a:avLst/>
          </a:prstGeom>
          <a:solidFill>
            <a:schemeClr val="bg1"/>
          </a:solidFill>
          <a:ln w="9525">
            <a:noFill/>
            <a:miter lim="800000"/>
            <a:headEnd/>
            <a:tailEnd/>
          </a:ln>
          <a:effectLst/>
        </p:spPr>
        <p:txBody>
          <a:bodyPr wrap="none" anchor="ctr"/>
          <a:lstStyle/>
          <a:p>
            <a:endParaRPr lang="ru-RU" b="1">
              <a:solidFill>
                <a:schemeClr val="tx2"/>
              </a:solidFill>
              <a:latin typeface="Times New Roman Cyr" charset="-52"/>
            </a:endParaRPr>
          </a:p>
        </p:txBody>
      </p:sp>
      <p:sp>
        <p:nvSpPr>
          <p:cNvPr id="130052" name="Rectangle 4"/>
          <p:cNvSpPr>
            <a:spLocks noChangeArrowheads="1"/>
          </p:cNvSpPr>
          <p:nvPr/>
        </p:nvSpPr>
        <p:spPr bwMode="auto">
          <a:xfrm>
            <a:off x="4824413" y="0"/>
            <a:ext cx="247650" cy="396875"/>
          </a:xfrm>
          <a:prstGeom prst="rect">
            <a:avLst/>
          </a:prstGeom>
          <a:noFill/>
          <a:ln w="9525">
            <a:noFill/>
            <a:miter lim="800000"/>
            <a:headEnd/>
            <a:tailEnd/>
          </a:ln>
          <a:effectLst/>
        </p:spPr>
        <p:txBody>
          <a:bodyPr wrap="none" lIns="92075" tIns="46038" rIns="92075" bIns="46038">
            <a:spAutoFit/>
          </a:bodyPr>
          <a:lstStyle/>
          <a:p>
            <a:pPr algn="l"/>
            <a:r>
              <a:rPr lang="ru-RU" sz="2000" b="1">
                <a:solidFill>
                  <a:schemeClr val="tx2"/>
                </a:solidFill>
              </a:rPr>
              <a:t> </a:t>
            </a:r>
          </a:p>
        </p:txBody>
      </p:sp>
      <p:sp>
        <p:nvSpPr>
          <p:cNvPr id="130056" name="Rectangle 8"/>
          <p:cNvSpPr>
            <a:spLocks noChangeArrowheads="1"/>
          </p:cNvSpPr>
          <p:nvPr/>
        </p:nvSpPr>
        <p:spPr bwMode="auto">
          <a:xfrm>
            <a:off x="173038" y="322263"/>
            <a:ext cx="7844392" cy="1631216"/>
          </a:xfrm>
          <a:prstGeom prst="rect">
            <a:avLst/>
          </a:prstGeom>
          <a:noFill/>
          <a:ln w="12699">
            <a:noFill/>
            <a:miter lim="800000"/>
            <a:headEnd type="none" w="sm" len="sm"/>
            <a:tailEnd type="none" w="sm" len="sm"/>
          </a:ln>
          <a:effectLst/>
        </p:spPr>
        <p:txBody>
          <a:bodyPr wrap="none" anchor="ctr">
            <a:spAutoFit/>
          </a:bodyPr>
          <a:lstStyle/>
          <a:p>
            <a:pPr algn="l"/>
            <a:r>
              <a:rPr lang="es-ES_tradnl" sz="2000" b="1" dirty="0" smtClean="0">
                <a:latin typeface="Times New Roman" pitchFamily="18" charset="0"/>
                <a:cs typeface="Times New Roman" pitchFamily="18" charset="0"/>
              </a:rPr>
              <a:t>Privacy </a:t>
            </a:r>
            <a:r>
              <a:rPr lang="es-ES_tradnl" sz="2000" b="1" dirty="0">
                <a:latin typeface="Times New Roman" pitchFamily="18" charset="0"/>
                <a:cs typeface="Times New Roman" pitchFamily="18" charset="0"/>
              </a:rPr>
              <a:t>amplification ( Bennett , Brassard , Crepeau , </a:t>
            </a:r>
            <a:r>
              <a:rPr lang="es-ES_tradnl" sz="2000" b="1" dirty="0" smtClean="0">
                <a:latin typeface="Times New Roman" pitchFamily="18" charset="0"/>
                <a:cs typeface="Times New Roman" pitchFamily="18" charset="0"/>
              </a:rPr>
              <a:t>Maurer [9,10])</a:t>
            </a:r>
            <a:r>
              <a:rPr lang="es-ES_tradnl" sz="1800" b="1" dirty="0" smtClean="0">
                <a:latin typeface="Times New Roman" pitchFamily="18" charset="0"/>
                <a:cs typeface="Times New Roman" pitchFamily="18" charset="0"/>
              </a:rPr>
              <a:t>  </a:t>
            </a:r>
            <a:endParaRPr lang="ru-RU" sz="900" dirty="0">
              <a:latin typeface="Times New Roman" pitchFamily="18" charset="0"/>
              <a:cs typeface="Times New Roman" pitchFamily="18" charset="0"/>
            </a:endParaRPr>
          </a:p>
          <a:p>
            <a:pPr algn="l"/>
            <a:r>
              <a:rPr lang="es-ES_tradnl" sz="2000" dirty="0">
                <a:latin typeface="Times New Roman" pitchFamily="18" charset="0"/>
                <a:cs typeface="Times New Roman" pitchFamily="18" charset="0"/>
              </a:rPr>
              <a:t>The feature of keyless cryptography is :</a:t>
            </a:r>
            <a:endParaRPr lang="ru-RU" sz="2000" dirty="0">
              <a:latin typeface="Times New Roman" pitchFamily="18" charset="0"/>
              <a:cs typeface="Times New Roman" pitchFamily="18" charset="0"/>
            </a:endParaRPr>
          </a:p>
          <a:p>
            <a:pPr algn="l"/>
            <a:r>
              <a:rPr lang="es-ES_tradnl" sz="2000" dirty="0">
                <a:latin typeface="Times New Roman" pitchFamily="18" charset="0"/>
                <a:cs typeface="Times New Roman" pitchFamily="18" charset="0"/>
              </a:rPr>
              <a:t>( </a:t>
            </a:r>
            <a:r>
              <a:rPr lang="es-ES_tradnl" sz="2000" i="1" dirty="0">
                <a:latin typeface="Times New Roman" pitchFamily="18" charset="0"/>
                <a:cs typeface="Times New Roman" pitchFamily="18" charset="0"/>
              </a:rPr>
              <a:t>i</a:t>
            </a:r>
            <a:r>
              <a:rPr lang="es-ES_tradnl" sz="2000" dirty="0">
                <a:latin typeface="Times New Roman" pitchFamily="18" charset="0"/>
                <a:cs typeface="Times New Roman" pitchFamily="18" charset="0"/>
              </a:rPr>
              <a:t>  )</a:t>
            </a:r>
            <a:r>
              <a:rPr lang="es-ES_tradnl" sz="2000" b="1" dirty="0">
                <a:latin typeface="Times New Roman" pitchFamily="18" charset="0"/>
                <a:cs typeface="Times New Roman" pitchFamily="18" charset="0"/>
              </a:rPr>
              <a:t>   </a:t>
            </a:r>
            <a:r>
              <a:rPr lang="es-ES_tradnl" sz="2000" dirty="0">
                <a:latin typeface="Times New Roman" pitchFamily="18" charset="0"/>
                <a:cs typeface="Times New Roman" pitchFamily="18" charset="0"/>
              </a:rPr>
              <a:t>Share the secret key by legal parties using this concept</a:t>
            </a:r>
            <a:endParaRPr lang="ru-RU" sz="2000" dirty="0">
              <a:latin typeface="Times New Roman" pitchFamily="18" charset="0"/>
              <a:cs typeface="Times New Roman" pitchFamily="18" charset="0"/>
            </a:endParaRPr>
          </a:p>
          <a:p>
            <a:pPr algn="l"/>
            <a:r>
              <a:rPr lang="es-ES_tradnl" sz="2000" dirty="0">
                <a:latin typeface="Times New Roman" pitchFamily="18" charset="0"/>
                <a:cs typeface="Times New Roman" pitchFamily="18" charset="0"/>
              </a:rPr>
              <a:t>( ii )   Use key - cryptography after receiving this key by legal parties </a:t>
            </a:r>
            <a:endParaRPr lang="es-ES_tradnl" sz="2000" dirty="0" smtClean="0">
              <a:latin typeface="Times New Roman" pitchFamily="18" charset="0"/>
              <a:cs typeface="Times New Roman" pitchFamily="18" charset="0"/>
            </a:endParaRPr>
          </a:p>
          <a:p>
            <a:pPr algn="l"/>
            <a:r>
              <a:rPr lang="es-ES_tradnl" sz="2000" dirty="0" smtClean="0">
                <a:latin typeface="Times New Roman" pitchFamily="18" charset="0"/>
                <a:cs typeface="Times New Roman" pitchFamily="18" charset="0"/>
              </a:rPr>
              <a:t>(</a:t>
            </a:r>
            <a:r>
              <a:rPr lang="es-ES_tradnl" sz="2000" dirty="0">
                <a:latin typeface="Times New Roman" pitchFamily="18" charset="0"/>
                <a:cs typeface="Times New Roman" pitchFamily="18" charset="0"/>
              </a:rPr>
              <a:t>including perfect cipher)  </a:t>
            </a:r>
          </a:p>
        </p:txBody>
      </p:sp>
      <p:graphicFrame>
        <p:nvGraphicFramePr>
          <p:cNvPr id="130055" name="Object 7"/>
          <p:cNvGraphicFramePr>
            <a:graphicFrameLocks noChangeAspect="1"/>
          </p:cNvGraphicFramePr>
          <p:nvPr/>
        </p:nvGraphicFramePr>
        <p:xfrm>
          <a:off x="395288" y="1781168"/>
          <a:ext cx="2736850" cy="647700"/>
        </p:xfrm>
        <a:graphic>
          <a:graphicData uri="http://schemas.openxmlformats.org/presentationml/2006/ole">
            <p:oleObj spid="_x0000_s50178" name="Формула" r:id="rId4" imgW="1562040" imgH="419040" progId="Equation.3">
              <p:embed/>
            </p:oleObj>
          </a:graphicData>
        </a:graphic>
      </p:graphicFrame>
      <p:sp>
        <p:nvSpPr>
          <p:cNvPr id="130057" name="Rectangle 9"/>
          <p:cNvSpPr>
            <a:spLocks noChangeArrowheads="1"/>
          </p:cNvSpPr>
          <p:nvPr/>
        </p:nvSpPr>
        <p:spPr bwMode="auto">
          <a:xfrm>
            <a:off x="173038" y="2133600"/>
            <a:ext cx="8210550" cy="2928938"/>
          </a:xfrm>
          <a:prstGeom prst="rect">
            <a:avLst/>
          </a:prstGeom>
          <a:noFill/>
          <a:ln w="12699">
            <a:noFill/>
            <a:miter lim="800000"/>
            <a:headEnd type="none" w="sm" len="sm"/>
            <a:tailEnd type="none" w="sm" len="sm"/>
          </a:ln>
          <a:effectLst/>
        </p:spPr>
        <p:txBody>
          <a:bodyPr wrap="none" anchor="ctr">
            <a:spAutoFit/>
          </a:bodyPr>
          <a:lstStyle/>
          <a:p>
            <a:pPr algn="l"/>
            <a:r>
              <a:rPr lang="es-ES_tradnl" sz="1800" dirty="0">
                <a:latin typeface="Times New Roman" pitchFamily="18" charset="0"/>
                <a:cs typeface="Times New Roman" pitchFamily="18" charset="0"/>
              </a:rPr>
              <a:t>To share secret key , A and B perform the following steps</a:t>
            </a:r>
            <a:endParaRPr lang="ru-RU" sz="900" dirty="0">
              <a:latin typeface="Times New Roman" pitchFamily="18" charset="0"/>
              <a:cs typeface="Times New Roman" pitchFamily="18" charset="0"/>
            </a:endParaRPr>
          </a:p>
          <a:p>
            <a:pPr algn="l"/>
            <a:r>
              <a:rPr lang="es-ES_tradnl" sz="1800" dirty="0">
                <a:latin typeface="Times New Roman" pitchFamily="18" charset="0"/>
                <a:cs typeface="Times New Roman" pitchFamily="18" charset="0"/>
              </a:rPr>
              <a:t>1.A sends to B a truly random string x over public noisy channel .</a:t>
            </a:r>
            <a:endParaRPr lang="ru-RU" sz="900" dirty="0">
              <a:latin typeface="Times New Roman" pitchFamily="18" charset="0"/>
              <a:cs typeface="Times New Roman" pitchFamily="18" charset="0"/>
            </a:endParaRPr>
          </a:p>
          <a:p>
            <a:pPr algn="l"/>
            <a:r>
              <a:rPr lang="es-ES_tradnl" sz="1800" dirty="0">
                <a:latin typeface="Times New Roman" pitchFamily="18" charset="0"/>
                <a:cs typeface="Times New Roman" pitchFamily="18" charset="0"/>
              </a:rPr>
              <a:t>2.A sends to B the check symbols to x chosen in line with some error correcting code V</a:t>
            </a:r>
            <a:endParaRPr lang="ru-RU" sz="900" dirty="0">
              <a:latin typeface="Times New Roman" pitchFamily="18" charset="0"/>
              <a:cs typeface="Times New Roman" pitchFamily="18" charset="0"/>
            </a:endParaRPr>
          </a:p>
          <a:p>
            <a:pPr algn="l"/>
            <a:r>
              <a:rPr lang="es-ES_tradnl" sz="1800" dirty="0">
                <a:latin typeface="Times New Roman" pitchFamily="18" charset="0"/>
                <a:cs typeface="Times New Roman" pitchFamily="18" charset="0"/>
              </a:rPr>
              <a:t>3.A sends to B a truly random hash function h taken from universal² class , which maps</a:t>
            </a:r>
            <a:endParaRPr lang="ru-RU" sz="900" dirty="0">
              <a:latin typeface="Times New Roman" pitchFamily="18" charset="0"/>
              <a:cs typeface="Times New Roman" pitchFamily="18" charset="0"/>
            </a:endParaRPr>
          </a:p>
          <a:p>
            <a:pPr algn="l"/>
            <a:r>
              <a:rPr lang="es-ES_tradnl" sz="1800" dirty="0">
                <a:latin typeface="Times New Roman" pitchFamily="18" charset="0"/>
                <a:cs typeface="Times New Roman" pitchFamily="18" charset="0"/>
              </a:rPr>
              <a:t>a string x of length n to string K of length k .</a:t>
            </a:r>
            <a:endParaRPr lang="ru-RU" sz="900" dirty="0">
              <a:latin typeface="Times New Roman" pitchFamily="18" charset="0"/>
              <a:cs typeface="Times New Roman" pitchFamily="18" charset="0"/>
            </a:endParaRPr>
          </a:p>
          <a:p>
            <a:pPr algn="l"/>
            <a:r>
              <a:rPr lang="es-ES_tradnl" sz="1800" dirty="0">
                <a:latin typeface="Times New Roman" pitchFamily="18" charset="0"/>
                <a:cs typeface="Times New Roman" pitchFamily="18" charset="0"/>
              </a:rPr>
              <a:t>4.B corrects errors in the string x using check symbols transmitted by A .</a:t>
            </a:r>
            <a:endParaRPr lang="ru-RU" sz="900" dirty="0">
              <a:latin typeface="Times New Roman" pitchFamily="18" charset="0"/>
              <a:cs typeface="Times New Roman" pitchFamily="18" charset="0"/>
            </a:endParaRPr>
          </a:p>
          <a:p>
            <a:pPr algn="l"/>
            <a:r>
              <a:rPr lang="es-ES_tradnl" sz="1800" dirty="0">
                <a:latin typeface="Times New Roman" pitchFamily="18" charset="0"/>
                <a:cs typeface="Times New Roman" pitchFamily="18" charset="0"/>
              </a:rPr>
              <a:t>5.Both A and B produce the key string as  K = h ( x ) .</a:t>
            </a:r>
            <a:endParaRPr lang="ru-RU" sz="900" dirty="0">
              <a:latin typeface="Times New Roman" pitchFamily="18" charset="0"/>
              <a:cs typeface="Times New Roman" pitchFamily="18" charset="0"/>
            </a:endParaRPr>
          </a:p>
          <a:p>
            <a:pPr algn="l"/>
            <a:r>
              <a:rPr lang="es-ES_tradnl" sz="1800" dirty="0">
                <a:latin typeface="Times New Roman" pitchFamily="18" charset="0"/>
                <a:cs typeface="Times New Roman" pitchFamily="18" charset="0"/>
              </a:rPr>
              <a:t>Then the amount of information  leaking over the wire - tap channel to eavesdropper</a:t>
            </a:r>
            <a:endParaRPr lang="ru-RU" sz="900" dirty="0">
              <a:latin typeface="Times New Roman" pitchFamily="18" charset="0"/>
              <a:cs typeface="Times New Roman" pitchFamily="18" charset="0"/>
            </a:endParaRPr>
          </a:p>
          <a:p>
            <a:pPr algn="l"/>
            <a:r>
              <a:rPr lang="es-ES_tradnl" sz="1800" dirty="0">
                <a:latin typeface="Times New Roman" pitchFamily="18" charset="0"/>
                <a:cs typeface="Times New Roman" pitchFamily="18" charset="0"/>
              </a:rPr>
              <a:t>E has the following upper bound </a:t>
            </a:r>
            <a:r>
              <a:rPr lang="es-ES_tradnl" sz="1800" dirty="0" smtClean="0">
                <a:latin typeface="Times New Roman" pitchFamily="18" charset="0"/>
                <a:cs typeface="Times New Roman" pitchFamily="18" charset="0"/>
              </a:rPr>
              <a:t>[9,11]                    </a:t>
            </a:r>
            <a:endParaRPr lang="ru-RU" sz="900" dirty="0">
              <a:latin typeface="Times New Roman" pitchFamily="18" charset="0"/>
              <a:cs typeface="Times New Roman" pitchFamily="18" charset="0"/>
            </a:endParaRPr>
          </a:p>
          <a:p>
            <a:pPr algn="l"/>
            <a:endParaRPr lang="ru-RU" sz="2400" dirty="0"/>
          </a:p>
        </p:txBody>
      </p:sp>
      <p:graphicFrame>
        <p:nvGraphicFramePr>
          <p:cNvPr id="130054" name="Object 6"/>
          <p:cNvGraphicFramePr>
            <a:graphicFrameLocks noChangeAspect="1"/>
          </p:cNvGraphicFramePr>
          <p:nvPr/>
        </p:nvGraphicFramePr>
        <p:xfrm>
          <a:off x="419094" y="4724400"/>
          <a:ext cx="3295650" cy="342900"/>
        </p:xfrm>
        <a:graphic>
          <a:graphicData uri="http://schemas.openxmlformats.org/presentationml/2006/ole">
            <p:oleObj spid="_x0000_s50179" name="Формула" r:id="rId5" imgW="4025900" imgH="508000" progId="Equation.3">
              <p:embed/>
            </p:oleObj>
          </a:graphicData>
        </a:graphic>
      </p:graphicFrame>
      <p:sp>
        <p:nvSpPr>
          <p:cNvPr id="130058" name="Rectangle 10"/>
          <p:cNvSpPr>
            <a:spLocks noChangeArrowheads="1"/>
          </p:cNvSpPr>
          <p:nvPr/>
        </p:nvSpPr>
        <p:spPr bwMode="auto">
          <a:xfrm>
            <a:off x="173038" y="5132388"/>
            <a:ext cx="8575675" cy="1281112"/>
          </a:xfrm>
          <a:prstGeom prst="rect">
            <a:avLst/>
          </a:prstGeom>
          <a:noFill/>
          <a:ln w="12699">
            <a:noFill/>
            <a:miter lim="800000"/>
            <a:headEnd type="none" w="sm" len="sm"/>
            <a:tailEnd type="none" w="sm" len="sm"/>
          </a:ln>
          <a:effectLst/>
        </p:spPr>
        <p:txBody>
          <a:bodyPr anchor="ctr">
            <a:spAutoFit/>
          </a:bodyPr>
          <a:lstStyle/>
          <a:p>
            <a:pPr algn="l"/>
            <a:r>
              <a:rPr lang="es-ES_tradnl" sz="1800" dirty="0">
                <a:latin typeface="Times New Roman" pitchFamily="18" charset="0"/>
                <a:cs typeface="Times New Roman" pitchFamily="18" charset="0"/>
              </a:rPr>
              <a:t>where </a:t>
            </a:r>
            <a:r>
              <a:rPr lang="es-ES_tradnl" sz="1800" i="1" dirty="0">
                <a:latin typeface="Times New Roman" pitchFamily="18" charset="0"/>
                <a:cs typeface="Times New Roman" pitchFamily="18" charset="0"/>
              </a:rPr>
              <a:t>n</a:t>
            </a:r>
            <a:r>
              <a:rPr lang="es-ES_tradnl" sz="1800" dirty="0">
                <a:latin typeface="Times New Roman" pitchFamily="18" charset="0"/>
                <a:cs typeface="Times New Roman" pitchFamily="18" charset="0"/>
              </a:rPr>
              <a:t> is the length of x , </a:t>
            </a:r>
            <a:r>
              <a:rPr lang="es-ES_tradnl" sz="1800" i="1" dirty="0">
                <a:latin typeface="Times New Roman" pitchFamily="18" charset="0"/>
                <a:cs typeface="Times New Roman" pitchFamily="18" charset="0"/>
              </a:rPr>
              <a:t>k</a:t>
            </a:r>
            <a:r>
              <a:rPr lang="es-ES_tradnl" sz="1800" dirty="0">
                <a:latin typeface="Times New Roman" pitchFamily="18" charset="0"/>
                <a:cs typeface="Times New Roman" pitchFamily="18" charset="0"/>
              </a:rPr>
              <a:t> - is the length of the key K , </a:t>
            </a:r>
            <a:r>
              <a:rPr lang="es-ES_tradnl" sz="1800" i="1" dirty="0">
                <a:latin typeface="Times New Roman" pitchFamily="18" charset="0"/>
                <a:cs typeface="Times New Roman" pitchFamily="18" charset="0"/>
              </a:rPr>
              <a:t>r</a:t>
            </a:r>
            <a:r>
              <a:rPr lang="es-ES_tradnl" sz="1800" dirty="0">
                <a:latin typeface="Times New Roman" pitchFamily="18" charset="0"/>
                <a:cs typeface="Times New Roman" pitchFamily="18" charset="0"/>
              </a:rPr>
              <a:t> - is the number of check symbols , </a:t>
            </a:r>
            <a:r>
              <a:rPr lang="es-ES_tradnl" sz="1800" i="1" dirty="0">
                <a:latin typeface="Times New Roman" pitchFamily="18" charset="0"/>
                <a:cs typeface="Times New Roman" pitchFamily="18" charset="0"/>
              </a:rPr>
              <a:t>t </a:t>
            </a:r>
            <a:r>
              <a:rPr lang="es-ES_tradnl" sz="1800" dirty="0">
                <a:latin typeface="Times New Roman" pitchFamily="18" charset="0"/>
                <a:cs typeface="Times New Roman" pitchFamily="18" charset="0"/>
              </a:rPr>
              <a:t>- is the amount of collision ( Renyi ) information leaking over the wire - tap channel to eavesdropper E .</a:t>
            </a:r>
            <a:endParaRPr lang="ru-RU" sz="900" dirty="0">
              <a:latin typeface="Times New Roman" pitchFamily="18" charset="0"/>
              <a:cs typeface="Times New Roman" pitchFamily="18" charset="0"/>
            </a:endParaRPr>
          </a:p>
          <a:p>
            <a:pPr algn="l"/>
            <a:endParaRPr lang="ru-RU" sz="2400" dirty="0"/>
          </a:p>
        </p:txBody>
      </p:sp>
      <p:graphicFrame>
        <p:nvGraphicFramePr>
          <p:cNvPr id="130053" name="Object 5"/>
          <p:cNvGraphicFramePr>
            <a:graphicFrameLocks noChangeAspect="1"/>
          </p:cNvGraphicFramePr>
          <p:nvPr/>
        </p:nvGraphicFramePr>
        <p:xfrm>
          <a:off x="530228" y="6021388"/>
          <a:ext cx="4470400" cy="400050"/>
        </p:xfrm>
        <a:graphic>
          <a:graphicData uri="http://schemas.openxmlformats.org/presentationml/2006/ole">
            <p:oleObj spid="_x0000_s50180" name="Формула" r:id="rId6" imgW="5156200" imgH="673100" progId="Equation.3">
              <p:embed/>
            </p:oleObj>
          </a:graphicData>
        </a:graphic>
      </p:graphicFrame>
      <p:sp>
        <p:nvSpPr>
          <p:cNvPr id="130060" name="Rectangle 12"/>
          <p:cNvSpPr>
            <a:spLocks noChangeArrowheads="1"/>
          </p:cNvSpPr>
          <p:nvPr/>
        </p:nvSpPr>
        <p:spPr bwMode="auto">
          <a:xfrm>
            <a:off x="4989513" y="6022975"/>
            <a:ext cx="3868737" cy="366713"/>
          </a:xfrm>
          <a:prstGeom prst="rect">
            <a:avLst/>
          </a:prstGeom>
          <a:noFill/>
          <a:ln w="12699">
            <a:noFill/>
            <a:miter lim="800000"/>
            <a:headEnd type="none" w="sm" len="sm"/>
            <a:tailEnd type="none" w="sm" len="sm"/>
          </a:ln>
          <a:effectLst/>
        </p:spPr>
        <p:txBody>
          <a:bodyPr wrap="none" anchor="ctr">
            <a:spAutoFit/>
          </a:bodyPr>
          <a:lstStyle/>
          <a:p>
            <a:r>
              <a:rPr lang="es-ES_tradnl" sz="1800" dirty="0">
                <a:latin typeface="Times New Roman" pitchFamily="18" charset="0"/>
                <a:cs typeface="Times New Roman" pitchFamily="18" charset="0"/>
              </a:rPr>
              <a:t>for BSC - wire - tap channel with BER=</a:t>
            </a:r>
            <a:endParaRPr lang="es-ES_tradnl" sz="2400" dirty="0">
              <a:latin typeface="Times New Roman" pitchFamily="18" charset="0"/>
              <a:cs typeface="Times New Roman" pitchFamily="18" charset="0"/>
            </a:endParaRPr>
          </a:p>
        </p:txBody>
      </p:sp>
      <p:graphicFrame>
        <p:nvGraphicFramePr>
          <p:cNvPr id="130059" name="Object 11"/>
          <p:cNvGraphicFramePr>
            <a:graphicFrameLocks noChangeAspect="1"/>
          </p:cNvGraphicFramePr>
          <p:nvPr/>
        </p:nvGraphicFramePr>
        <p:xfrm>
          <a:off x="8770938" y="6067425"/>
          <a:ext cx="274637" cy="288925"/>
        </p:xfrm>
        <a:graphic>
          <a:graphicData uri="http://schemas.openxmlformats.org/presentationml/2006/ole">
            <p:oleObj spid="_x0000_s50181" name="Формула" r:id="rId7" imgW="368300" imgH="508000" progId="Equation.3">
              <p:embed/>
            </p:oleObj>
          </a:graphicData>
        </a:graphic>
      </p:graphicFrame>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CF753BBF-8601-43FF-BBAE-2572F5AEDFCF}" type="slidenum">
              <a:rPr lang="ru-RU" smtClean="0"/>
              <a:pPr/>
              <a:t>40</a:t>
            </a:fld>
            <a:endParaRPr lang="ru-RU"/>
          </a:p>
        </p:txBody>
      </p:sp>
      <p:sp>
        <p:nvSpPr>
          <p:cNvPr id="4" name="TextBox 3"/>
          <p:cNvSpPr txBox="1"/>
          <p:nvPr/>
        </p:nvSpPr>
        <p:spPr>
          <a:xfrm>
            <a:off x="571472" y="571480"/>
            <a:ext cx="8429684" cy="5078313"/>
          </a:xfrm>
          <a:prstGeom prst="rect">
            <a:avLst/>
          </a:prstGeom>
          <a:noFill/>
        </p:spPr>
        <p:txBody>
          <a:bodyPr wrap="square" rtlCol="0">
            <a:spAutoFit/>
          </a:bodyPr>
          <a:lstStyle/>
          <a:p>
            <a:r>
              <a:rPr lang="en-US" dirty="0" smtClean="0">
                <a:latin typeface="Times New Roman" pitchFamily="18" charset="0"/>
                <a:cs typeface="Times New Roman" pitchFamily="18" charset="0"/>
              </a:rPr>
              <a:t>9.C. H. Bennett, G. Brassard, C. </a:t>
            </a:r>
            <a:r>
              <a:rPr lang="en-US" dirty="0" err="1" smtClean="0">
                <a:latin typeface="Times New Roman" pitchFamily="18" charset="0"/>
                <a:cs typeface="Times New Roman" pitchFamily="18" charset="0"/>
              </a:rPr>
              <a:t>Crepeau</a:t>
            </a:r>
            <a:r>
              <a:rPr lang="en-US" dirty="0" smtClean="0">
                <a:latin typeface="Times New Roman" pitchFamily="18" charset="0"/>
                <a:cs typeface="Times New Roman" pitchFamily="18" charset="0"/>
              </a:rPr>
              <a:t>, and U. M. Maurer, “Generalized privacy amplification,” IEEE Transactions on Information Theory, vol. 41, no. 6, pp. 1915–1923, 1995.</a:t>
            </a:r>
            <a:endParaRPr lang="ru-RU" dirty="0" smtClean="0">
              <a:latin typeface="Times New Roman" pitchFamily="18" charset="0"/>
              <a:cs typeface="Times New Roman" pitchFamily="18" charset="0"/>
            </a:endParaRPr>
          </a:p>
          <a:p>
            <a:r>
              <a:rPr lang="es-ES_tradnl" dirty="0" smtClean="0">
                <a:latin typeface="Times New Roman" pitchFamily="18" charset="0"/>
                <a:cs typeface="Times New Roman" pitchFamily="18" charset="0"/>
              </a:rPr>
              <a:t>10.</a:t>
            </a:r>
            <a:r>
              <a:rPr lang="nb-NO" dirty="0" smtClean="0">
                <a:latin typeface="Times New Roman" pitchFamily="18" charset="0"/>
                <a:cs typeface="Times New Roman" pitchFamily="18" charset="0"/>
              </a:rPr>
              <a:t>V. Yakovlev, V. Korzhik, G. Morales-Luna.  </a:t>
            </a:r>
            <a:r>
              <a:rPr lang="en-US" dirty="0" smtClean="0">
                <a:latin typeface="Times New Roman" pitchFamily="18" charset="0"/>
                <a:cs typeface="Times New Roman" pitchFamily="18" charset="0"/>
              </a:rPr>
              <a:t>Non-asymptotic Performance Evaluation of Key Distribution Protocols Based on Noisy Channels in Presence of Active Adversary. In Proc. X. Spanish Meeting on Cryptology and Information Security, Salamanca 2008, p. 63-68.</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11.V. </a:t>
            </a:r>
            <a:r>
              <a:rPr lang="en-US" dirty="0" err="1" smtClean="0">
                <a:latin typeface="Times New Roman" pitchFamily="18" charset="0"/>
                <a:cs typeface="Times New Roman" pitchFamily="18" charset="0"/>
              </a:rPr>
              <a:t>Korjik</a:t>
            </a:r>
            <a:r>
              <a:rPr lang="en-US" dirty="0" smtClean="0">
                <a:latin typeface="Times New Roman" pitchFamily="18" charset="0"/>
                <a:cs typeface="Times New Roman" pitchFamily="18" charset="0"/>
              </a:rPr>
              <a:t>, G. Morales-Luna, and V. </a:t>
            </a:r>
            <a:r>
              <a:rPr lang="en-US" dirty="0" err="1" smtClean="0">
                <a:latin typeface="Times New Roman" pitchFamily="18" charset="0"/>
                <a:cs typeface="Times New Roman" pitchFamily="18" charset="0"/>
              </a:rPr>
              <a:t>Balakirsky</a:t>
            </a:r>
            <a:r>
              <a:rPr lang="en-US" dirty="0" smtClean="0">
                <a:latin typeface="Times New Roman" pitchFamily="18" charset="0"/>
                <a:cs typeface="Times New Roman" pitchFamily="18" charset="0"/>
              </a:rPr>
              <a:t>, “Privacy amplification theorem for noisy main channel,” Lecture Notes in Computer Science, vol. 2200, pp. 18–26, 2001.</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12.V.Korzhik,D.Kushnir,”Key sharing based on the wire-tap </a:t>
            </a:r>
            <a:r>
              <a:rPr lang="en-US" dirty="0" err="1" smtClean="0">
                <a:latin typeface="Times New Roman" pitchFamily="18" charset="0"/>
                <a:cs typeface="Times New Roman" pitchFamily="18" charset="0"/>
              </a:rPr>
              <a:t>channeltype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IIconcept</a:t>
            </a:r>
            <a:r>
              <a:rPr lang="en-US" dirty="0" smtClean="0">
                <a:latin typeface="Times New Roman" pitchFamily="18" charset="0"/>
                <a:cs typeface="Times New Roman" pitchFamily="18" charset="0"/>
              </a:rPr>
              <a:t> with noisy main channel”, In Proc.Asiacrypt’96,</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13.V. </a:t>
            </a:r>
            <a:r>
              <a:rPr lang="en-US" dirty="0" err="1" smtClean="0">
                <a:latin typeface="Times New Roman" pitchFamily="18" charset="0"/>
                <a:cs typeface="Times New Roman" pitchFamily="18" charset="0"/>
              </a:rPr>
              <a:t>Korjik</a:t>
            </a:r>
            <a:r>
              <a:rPr lang="en-US" dirty="0" smtClean="0">
                <a:latin typeface="Times New Roman" pitchFamily="18" charset="0"/>
                <a:cs typeface="Times New Roman" pitchFamily="18" charset="0"/>
              </a:rPr>
              <a:t>, V. </a:t>
            </a:r>
            <a:r>
              <a:rPr lang="en-US" dirty="0" err="1" smtClean="0">
                <a:latin typeface="Times New Roman" pitchFamily="18" charset="0"/>
                <a:cs typeface="Times New Roman" pitchFamily="18" charset="0"/>
              </a:rPr>
              <a:t>Yakovlev</a:t>
            </a:r>
            <a:r>
              <a:rPr lang="en-US" dirty="0" smtClean="0">
                <a:latin typeface="Times New Roman" pitchFamily="18" charset="0"/>
                <a:cs typeface="Times New Roman" pitchFamily="18" charset="0"/>
              </a:rPr>
              <a:t>,  R. </a:t>
            </a:r>
            <a:r>
              <a:rPr lang="en-US" dirty="0" err="1" smtClean="0">
                <a:latin typeface="Times New Roman" pitchFamily="18" charset="0"/>
                <a:cs typeface="Times New Roman" pitchFamily="18" charset="0"/>
              </a:rPr>
              <a:t>Chesnokov</a:t>
            </a:r>
            <a:r>
              <a:rPr lang="en-US" dirty="0" smtClean="0">
                <a:latin typeface="Times New Roman" pitchFamily="18" charset="0"/>
                <a:cs typeface="Times New Roman" pitchFamily="18" charset="0"/>
              </a:rPr>
              <a:t>, G. Morales-Luna, Performance Evaluation of Keyless Authentication Based on Noisy Channel. International Conference of  “Mathematical </a:t>
            </a:r>
            <a:r>
              <a:rPr lang="en-US" dirty="0" err="1" smtClean="0">
                <a:latin typeface="Times New Roman" pitchFamily="18" charset="0"/>
                <a:cs typeface="Times New Roman" pitchFamily="18" charset="0"/>
              </a:rPr>
              <a:t>Metods</a:t>
            </a:r>
            <a:r>
              <a:rPr lang="en-US" dirty="0" smtClean="0">
                <a:latin typeface="Times New Roman" pitchFamily="18" charset="0"/>
                <a:cs typeface="Times New Roman" pitchFamily="18" charset="0"/>
              </a:rPr>
              <a:t>, Models and Architectures for Computer Network Security”, Springer New </a:t>
            </a:r>
            <a:r>
              <a:rPr lang="en-US" dirty="0" err="1" smtClean="0">
                <a:latin typeface="Times New Roman" pitchFamily="18" charset="0"/>
                <a:cs typeface="Times New Roman" pitchFamily="18" charset="0"/>
              </a:rPr>
              <a:t>Serias</a:t>
            </a:r>
            <a:r>
              <a:rPr lang="en-US" dirty="0" smtClean="0">
                <a:latin typeface="Times New Roman" pitchFamily="18" charset="0"/>
                <a:cs typeface="Times New Roman" pitchFamily="18" charset="0"/>
              </a:rPr>
              <a:t>, 2007. N. 1. p.151-161 </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14.I.Gradshtejn, </a:t>
            </a:r>
            <a:r>
              <a:rPr lang="en-US" dirty="0" err="1" smtClean="0">
                <a:latin typeface="Times New Roman" pitchFamily="18" charset="0"/>
                <a:cs typeface="Times New Roman" pitchFamily="18" charset="0"/>
              </a:rPr>
              <a:t>I.Ryzik</a:t>
            </a:r>
            <a:r>
              <a:rPr lang="en-US" dirty="0" smtClean="0">
                <a:latin typeface="Times New Roman" pitchFamily="18" charset="0"/>
                <a:cs typeface="Times New Roman" pitchFamily="18" charset="0"/>
              </a:rPr>
              <a:t> ,”Tables of integrals, sums, series and </a:t>
            </a:r>
            <a:r>
              <a:rPr lang="en-US" dirty="0" err="1" smtClean="0">
                <a:latin typeface="Times New Roman" pitchFamily="18" charset="0"/>
                <a:cs typeface="Times New Roman" pitchFamily="18" charset="0"/>
              </a:rPr>
              <a:t>products”,FM</a:t>
            </a:r>
            <a:r>
              <a:rPr lang="en-US" dirty="0" smtClean="0">
                <a:latin typeface="Times New Roman" pitchFamily="18" charset="0"/>
                <a:cs typeface="Times New Roman" pitchFamily="18" charset="0"/>
              </a:rPr>
              <a:t> Publisher,,Moscow,1963,(in Russian).</a:t>
            </a:r>
            <a:endParaRPr lang="ru-RU"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5728"/>
            <a:ext cx="9144000" cy="5632311"/>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        Appendix 1. Proof of the relation (5)</a:t>
            </a:r>
          </a:p>
          <a:p>
            <a:r>
              <a:rPr lang="en-US" sz="2400" b="1" dirty="0" smtClean="0"/>
              <a:t> </a:t>
            </a:r>
            <a:endParaRPr lang="en-US" sz="2400" i="1" dirty="0" smtClean="0">
              <a:latin typeface="Times New Roman" pitchFamily="18" charset="0"/>
              <a:cs typeface="Times New Roman" pitchFamily="18" charset="0"/>
            </a:endParaRPr>
          </a:p>
          <a:p>
            <a:endParaRPr lang="en-US" sz="2400" i="1" dirty="0" smtClean="0">
              <a:latin typeface="Times New Roman" pitchFamily="18" charset="0"/>
              <a:cs typeface="Times New Roman" pitchFamily="18" charset="0"/>
            </a:endParaRPr>
          </a:p>
          <a:p>
            <a:endParaRPr lang="en-US" sz="2400" i="1" dirty="0" smtClean="0">
              <a:latin typeface="Times New Roman" pitchFamily="18" charset="0"/>
              <a:cs typeface="Times New Roman" pitchFamily="18" charset="0"/>
            </a:endParaRPr>
          </a:p>
          <a:p>
            <a:endParaRPr lang="en-US" sz="2400" i="1" dirty="0" smtClean="0">
              <a:latin typeface="Times New Roman" pitchFamily="18" charset="0"/>
              <a:cs typeface="Times New Roman" pitchFamily="18" charset="0"/>
            </a:endParaRPr>
          </a:p>
          <a:p>
            <a:endParaRPr lang="en-US" sz="2400" i="1" dirty="0" smtClean="0">
              <a:latin typeface="Times New Roman" pitchFamily="18" charset="0"/>
              <a:cs typeface="Times New Roman" pitchFamily="18" charset="0"/>
            </a:endParaRPr>
          </a:p>
          <a:p>
            <a:endParaRPr lang="en-US" sz="2400" i="1" dirty="0" smtClean="0">
              <a:latin typeface="Times New Roman" pitchFamily="18" charset="0"/>
              <a:cs typeface="Times New Roman" pitchFamily="18" charset="0"/>
            </a:endParaRPr>
          </a:p>
          <a:p>
            <a:endParaRPr lang="en-US" sz="2400" i="1" dirty="0" smtClean="0">
              <a:latin typeface="Times New Roman" pitchFamily="18" charset="0"/>
              <a:cs typeface="Times New Roman" pitchFamily="18" charset="0"/>
            </a:endParaRPr>
          </a:p>
          <a:p>
            <a:endParaRPr lang="en-US" sz="2400" i="1" dirty="0" smtClean="0">
              <a:latin typeface="Times New Roman" pitchFamily="18" charset="0"/>
              <a:cs typeface="Times New Roman" pitchFamily="18" charset="0"/>
            </a:endParaRPr>
          </a:p>
          <a:p>
            <a:endParaRPr lang="en-US" sz="2400" i="1" dirty="0" smtClean="0">
              <a:latin typeface="Times New Roman" pitchFamily="18" charset="0"/>
              <a:cs typeface="Times New Roman" pitchFamily="18" charset="0"/>
            </a:endParaRPr>
          </a:p>
          <a:p>
            <a:endParaRPr lang="en-US" sz="2400" i="1" dirty="0" smtClean="0">
              <a:latin typeface="Times New Roman" pitchFamily="18" charset="0"/>
              <a:cs typeface="Times New Roman" pitchFamily="18" charset="0"/>
            </a:endParaRPr>
          </a:p>
          <a:p>
            <a:endParaRPr lang="en-US" sz="2400" i="1" dirty="0" smtClean="0">
              <a:latin typeface="Times New Roman" pitchFamily="18" charset="0"/>
              <a:cs typeface="Times New Roman" pitchFamily="18" charset="0"/>
            </a:endParaRPr>
          </a:p>
          <a:p>
            <a:endParaRPr lang="en-US" sz="2400" i="1" dirty="0" smtClean="0">
              <a:latin typeface="Times New Roman" pitchFamily="18" charset="0"/>
              <a:cs typeface="Times New Roman" pitchFamily="18" charset="0"/>
            </a:endParaRPr>
          </a:p>
          <a:p>
            <a:endParaRPr lang="en-US" sz="2400" i="1" dirty="0" smtClean="0">
              <a:latin typeface="Times New Roman" pitchFamily="18" charset="0"/>
              <a:cs typeface="Times New Roman" pitchFamily="18" charset="0"/>
            </a:endParaRPr>
          </a:p>
          <a:p>
            <a:endParaRPr lang="ru-RU" sz="2400" i="1" dirty="0">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CF753BBF-8601-43FF-BBAE-2572F5AEDFCF}" type="slidenum">
              <a:rPr lang="ru-RU" smtClean="0"/>
              <a:pPr/>
              <a:t>41</a:t>
            </a:fld>
            <a:endParaRPr lang="ru-RU"/>
          </a:p>
        </p:txBody>
      </p:sp>
      <p:graphicFrame>
        <p:nvGraphicFramePr>
          <p:cNvPr id="19" name="Таблица 18"/>
          <p:cNvGraphicFramePr>
            <a:graphicFrameLocks noGrp="1"/>
          </p:cNvGraphicFramePr>
          <p:nvPr/>
        </p:nvGraphicFramePr>
        <p:xfrm>
          <a:off x="1176049" y="1643050"/>
          <a:ext cx="7610793" cy="213360"/>
        </p:xfrm>
        <a:graphic>
          <a:graphicData uri="http://schemas.openxmlformats.org/drawingml/2006/table">
            <a:tbl>
              <a:tblPr/>
              <a:tblGrid>
                <a:gridCol w="7099484"/>
                <a:gridCol w="511309"/>
              </a:tblGrid>
              <a:tr h="0">
                <a:tc>
                  <a:txBody>
                    <a:bodyPr/>
                    <a:lstStyle/>
                    <a:p>
                      <a:pPr algn="ctr">
                        <a:spcAft>
                          <a:spcPts val="0"/>
                        </a:spcAft>
                      </a:pPr>
                      <a:endParaRPr lang="ru-RU" sz="1400" dirty="0">
                        <a:latin typeface="Times New Roman"/>
                        <a:ea typeface="Times New Roman"/>
                      </a:endParaRPr>
                    </a:p>
                  </a:txBody>
                  <a:tcPr marL="68580" marR="68580" marT="0" marB="0">
                    <a:lnL>
                      <a:noFill/>
                    </a:lnL>
                    <a:lnR>
                      <a:noFill/>
                    </a:lnR>
                    <a:lnT>
                      <a:noFill/>
                    </a:lnT>
                    <a:lnB>
                      <a:noFill/>
                    </a:lnB>
                  </a:tcPr>
                </a:tc>
                <a:tc>
                  <a:txBody>
                    <a:bodyPr/>
                    <a:lstStyle/>
                    <a:p>
                      <a:pPr algn="ctr">
                        <a:spcAft>
                          <a:spcPts val="0"/>
                        </a:spcAft>
                      </a:pPr>
                      <a:r>
                        <a:rPr lang="ru-RU" sz="1400" dirty="0">
                          <a:latin typeface="Times New Roman"/>
                          <a:ea typeface="Times New Roman"/>
                        </a:rPr>
                        <a:t>(</a:t>
                      </a:r>
                      <a:r>
                        <a:rPr lang="ru-RU" sz="1400" dirty="0" smtClean="0">
                          <a:latin typeface="Times New Roman"/>
                          <a:ea typeface="Times New Roman"/>
                        </a:rPr>
                        <a:t>1</a:t>
                      </a:r>
                      <a:r>
                        <a:rPr lang="en-US" sz="1400" dirty="0" smtClean="0">
                          <a:latin typeface="Times New Roman"/>
                          <a:ea typeface="Times New Roman"/>
                        </a:rPr>
                        <a:t>.1</a:t>
                      </a:r>
                      <a:r>
                        <a:rPr lang="ru-RU" sz="1400" dirty="0" smtClean="0">
                          <a:latin typeface="Times New Roman"/>
                          <a:ea typeface="Times New Roman"/>
                        </a:rPr>
                        <a:t>)</a:t>
                      </a:r>
                      <a:endParaRPr lang="ru-RU" sz="1200" dirty="0">
                        <a:latin typeface="Times New Roman"/>
                        <a:ea typeface="Times New Roman"/>
                      </a:endParaRPr>
                    </a:p>
                  </a:txBody>
                  <a:tcPr marL="68580" marR="68580" marT="0" marB="0" anchor="ctr">
                    <a:lnL>
                      <a:noFill/>
                    </a:lnL>
                    <a:lnR>
                      <a:noFill/>
                    </a:lnR>
                    <a:lnT>
                      <a:noFill/>
                    </a:lnT>
                    <a:lnB>
                      <a:noFill/>
                    </a:lnB>
                  </a:tcPr>
                </a:tc>
              </a:tr>
            </a:tbl>
          </a:graphicData>
        </a:graphic>
      </p:graphicFrame>
      <p:graphicFrame>
        <p:nvGraphicFramePr>
          <p:cNvPr id="88075" name="Object 11"/>
          <p:cNvGraphicFramePr>
            <a:graphicFrameLocks noChangeAspect="1"/>
          </p:cNvGraphicFramePr>
          <p:nvPr/>
        </p:nvGraphicFramePr>
        <p:xfrm>
          <a:off x="261945" y="1285867"/>
          <a:ext cx="5381625" cy="1000125"/>
        </p:xfrm>
        <a:graphic>
          <a:graphicData uri="http://schemas.openxmlformats.org/presentationml/2006/ole">
            <p:oleObj spid="_x0000_s88075" r:id="rId3" imgW="4584700" imgH="1003300" progId="">
              <p:embed/>
            </p:oleObj>
          </a:graphicData>
        </a:graphic>
      </p:graphicFrame>
      <p:sp>
        <p:nvSpPr>
          <p:cNvPr id="88076" name="Rectangle 12"/>
          <p:cNvSpPr>
            <a:spLocks noChangeArrowheads="1"/>
          </p:cNvSpPr>
          <p:nvPr/>
        </p:nvSpPr>
        <p:spPr bwMode="auto">
          <a:xfrm>
            <a:off x="214346" y="2345288"/>
            <a:ext cx="2884123"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Consider the second integral</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807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88077" name="Object 13"/>
          <p:cNvGraphicFramePr>
            <a:graphicFrameLocks noChangeAspect="1"/>
          </p:cNvGraphicFramePr>
          <p:nvPr/>
        </p:nvGraphicFramePr>
        <p:xfrm>
          <a:off x="157170" y="2857500"/>
          <a:ext cx="5486400" cy="571500"/>
        </p:xfrm>
        <a:graphic>
          <a:graphicData uri="http://schemas.openxmlformats.org/presentationml/2006/ole">
            <p:oleObj spid="_x0000_s88077" r:id="rId4" imgW="4673600" imgH="571500" progId="">
              <p:embed/>
            </p:oleObj>
          </a:graphicData>
        </a:graphic>
      </p:graphicFrame>
      <p:sp>
        <p:nvSpPr>
          <p:cNvPr id="88079" name="Rectangle 15"/>
          <p:cNvSpPr>
            <a:spLocks noChangeArrowheads="1"/>
          </p:cNvSpPr>
          <p:nvPr/>
        </p:nvSpPr>
        <p:spPr bwMode="auto">
          <a:xfrm>
            <a:off x="214346" y="3400428"/>
            <a:ext cx="149271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Let us denote</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8081"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88080" name="Object 16"/>
          <p:cNvGraphicFramePr>
            <a:graphicFrameLocks noChangeAspect="1"/>
          </p:cNvGraphicFramePr>
          <p:nvPr/>
        </p:nvGraphicFramePr>
        <p:xfrm>
          <a:off x="285720" y="3857628"/>
          <a:ext cx="2857500" cy="485775"/>
        </p:xfrm>
        <a:graphic>
          <a:graphicData uri="http://schemas.openxmlformats.org/presentationml/2006/ole">
            <p:oleObj spid="_x0000_s88080" r:id="rId5" imgW="2438400" imgH="482600" progId="">
              <p:embed/>
            </p:oleObj>
          </a:graphicData>
        </a:graphic>
      </p:graphicFrame>
      <p:graphicFrame>
        <p:nvGraphicFramePr>
          <p:cNvPr id="27" name="Таблица 26"/>
          <p:cNvGraphicFramePr>
            <a:graphicFrameLocks noGrp="1"/>
          </p:cNvGraphicFramePr>
          <p:nvPr/>
        </p:nvGraphicFramePr>
        <p:xfrm>
          <a:off x="7858148" y="4072896"/>
          <a:ext cx="1275723" cy="213360"/>
        </p:xfrm>
        <a:graphic>
          <a:graphicData uri="http://schemas.openxmlformats.org/drawingml/2006/table">
            <a:tbl>
              <a:tblPr/>
              <a:tblGrid>
                <a:gridCol w="1275723"/>
              </a:tblGrid>
              <a:tr h="213360">
                <a:tc>
                  <a:txBody>
                    <a:bodyPr/>
                    <a:lstStyle/>
                    <a:p>
                      <a:pPr algn="ctr">
                        <a:spcAft>
                          <a:spcPts val="0"/>
                        </a:spcAft>
                      </a:pPr>
                      <a:r>
                        <a:rPr lang="ru-RU" sz="1400" dirty="0">
                          <a:latin typeface="Times New Roman"/>
                          <a:ea typeface="Times New Roman"/>
                        </a:rPr>
                        <a:t>(</a:t>
                      </a:r>
                      <a:r>
                        <a:rPr lang="en-US" sz="1400" dirty="0" smtClean="0">
                          <a:latin typeface="Times New Roman"/>
                          <a:ea typeface="Times New Roman"/>
                        </a:rPr>
                        <a:t>1.</a:t>
                      </a:r>
                      <a:r>
                        <a:rPr lang="ru-RU" sz="1400" dirty="0">
                          <a:latin typeface="Times New Roman"/>
                          <a:ea typeface="Times New Roman"/>
                        </a:rPr>
                        <a:t>2)</a:t>
                      </a:r>
                      <a:endParaRPr lang="ru-RU" sz="1200" dirty="0">
                        <a:latin typeface="Times New Roman"/>
                        <a:ea typeface="Times New Roman"/>
                      </a:endParaRPr>
                    </a:p>
                  </a:txBody>
                  <a:tcPr marL="68580" marR="68580" marT="0" marB="0" anchor="ctr">
                    <a:lnL>
                      <a:noFill/>
                    </a:lnL>
                    <a:lnR>
                      <a:noFill/>
                    </a:lnR>
                    <a:lnT>
                      <a:noFill/>
                    </a:lnT>
                    <a:lnB>
                      <a:noFill/>
                    </a:lnB>
                  </a:tcPr>
                </a:tc>
              </a:tr>
            </a:tbl>
          </a:graphicData>
        </a:graphic>
      </p:graphicFrame>
      <p:sp>
        <p:nvSpPr>
          <p:cNvPr id="88082" name="Rectangle 18"/>
          <p:cNvSpPr>
            <a:spLocks noChangeArrowheads="1"/>
          </p:cNvSpPr>
          <p:nvPr/>
        </p:nvSpPr>
        <p:spPr bwMode="auto">
          <a:xfrm>
            <a:off x="142908" y="4429132"/>
            <a:ext cx="386516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Then using eq. 3.222 [14], we can write</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808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2" name="Таблица 31"/>
          <p:cNvGraphicFramePr>
            <a:graphicFrameLocks noGrp="1"/>
          </p:cNvGraphicFramePr>
          <p:nvPr/>
        </p:nvGraphicFramePr>
        <p:xfrm>
          <a:off x="7858148" y="5144466"/>
          <a:ext cx="1275723" cy="213360"/>
        </p:xfrm>
        <a:graphic>
          <a:graphicData uri="http://schemas.openxmlformats.org/drawingml/2006/table">
            <a:tbl>
              <a:tblPr/>
              <a:tblGrid>
                <a:gridCol w="1275723"/>
              </a:tblGrid>
              <a:tr h="213360">
                <a:tc>
                  <a:txBody>
                    <a:bodyPr/>
                    <a:lstStyle/>
                    <a:p>
                      <a:pPr algn="ctr">
                        <a:spcAft>
                          <a:spcPts val="0"/>
                        </a:spcAft>
                      </a:pPr>
                      <a:r>
                        <a:rPr lang="ru-RU" sz="1400" dirty="0">
                          <a:latin typeface="Times New Roman"/>
                          <a:ea typeface="Times New Roman"/>
                        </a:rPr>
                        <a:t>(</a:t>
                      </a:r>
                      <a:r>
                        <a:rPr lang="en-US" sz="1400" dirty="0" smtClean="0">
                          <a:latin typeface="Times New Roman"/>
                          <a:ea typeface="Times New Roman"/>
                        </a:rPr>
                        <a:t>1.3</a:t>
                      </a:r>
                      <a:r>
                        <a:rPr lang="ru-RU" sz="1400" dirty="0" smtClean="0">
                          <a:latin typeface="Times New Roman"/>
                          <a:ea typeface="Times New Roman"/>
                        </a:rPr>
                        <a:t>)</a:t>
                      </a:r>
                      <a:endParaRPr lang="ru-RU" sz="1200" dirty="0">
                        <a:latin typeface="Times New Roman"/>
                        <a:ea typeface="Times New Roman"/>
                      </a:endParaRPr>
                    </a:p>
                  </a:txBody>
                  <a:tcPr marL="68580" marR="68580" marT="0" marB="0" anchor="ctr">
                    <a:lnL>
                      <a:noFill/>
                    </a:lnL>
                    <a:lnR>
                      <a:noFill/>
                    </a:lnR>
                    <a:lnT>
                      <a:noFill/>
                    </a:lnT>
                    <a:lnB>
                      <a:noFill/>
                    </a:lnB>
                  </a:tcPr>
                </a:tc>
              </a:tr>
            </a:tbl>
          </a:graphicData>
        </a:graphic>
      </p:graphicFrame>
      <p:sp>
        <p:nvSpPr>
          <p:cNvPr id="88087"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4" name="Object 20"/>
          <p:cNvGraphicFramePr>
            <a:graphicFrameLocks noChangeAspect="1"/>
          </p:cNvGraphicFramePr>
          <p:nvPr/>
        </p:nvGraphicFramePr>
        <p:xfrm>
          <a:off x="366718" y="4887929"/>
          <a:ext cx="3919530" cy="541335"/>
        </p:xfrm>
        <a:graphic>
          <a:graphicData uri="http://schemas.openxmlformats.org/presentationml/2006/ole">
            <p:oleObj spid="_x0000_s88084" name="Формула" r:id="rId6" imgW="2717640" imgH="482400" progId="Equation.3">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CF753BBF-8601-43FF-BBAE-2572F5AEDFCF}" type="slidenum">
              <a:rPr lang="ru-RU" smtClean="0"/>
              <a:pPr/>
              <a:t>42</a:t>
            </a:fld>
            <a:endParaRPr lang="ru-RU"/>
          </a:p>
        </p:txBody>
      </p:sp>
      <p:sp>
        <p:nvSpPr>
          <p:cNvPr id="3" name="Rectangle 21"/>
          <p:cNvSpPr>
            <a:spLocks noChangeArrowheads="1"/>
          </p:cNvSpPr>
          <p:nvPr/>
        </p:nvSpPr>
        <p:spPr bwMode="auto">
          <a:xfrm>
            <a:off x="214282" y="214290"/>
            <a:ext cx="878687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Substituting</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into</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we get</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21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2161" name="Object 1"/>
          <p:cNvGraphicFramePr>
            <a:graphicFrameLocks noChangeAspect="1"/>
          </p:cNvGraphicFramePr>
          <p:nvPr/>
        </p:nvGraphicFramePr>
        <p:xfrm>
          <a:off x="404812" y="595304"/>
          <a:ext cx="4095750" cy="1619250"/>
        </p:xfrm>
        <a:graphic>
          <a:graphicData uri="http://schemas.openxmlformats.org/presentationml/2006/ole">
            <p:oleObj spid="_x0000_s92161" r:id="rId3" imgW="3492500" imgH="1625600" progId="">
              <p:embed/>
            </p:oleObj>
          </a:graphicData>
        </a:graphic>
      </p:graphicFrame>
      <p:graphicFrame>
        <p:nvGraphicFramePr>
          <p:cNvPr id="7" name="Таблица 6"/>
          <p:cNvGraphicFramePr>
            <a:graphicFrameLocks noGrp="1"/>
          </p:cNvGraphicFramePr>
          <p:nvPr/>
        </p:nvGraphicFramePr>
        <p:xfrm>
          <a:off x="7858148" y="1215376"/>
          <a:ext cx="1275723" cy="213360"/>
        </p:xfrm>
        <a:graphic>
          <a:graphicData uri="http://schemas.openxmlformats.org/drawingml/2006/table">
            <a:tbl>
              <a:tblPr/>
              <a:tblGrid>
                <a:gridCol w="1275723"/>
              </a:tblGrid>
              <a:tr h="0">
                <a:tc>
                  <a:txBody>
                    <a:bodyPr/>
                    <a:lstStyle/>
                    <a:p>
                      <a:pPr algn="ctr">
                        <a:spcAft>
                          <a:spcPts val="0"/>
                        </a:spcAft>
                      </a:pPr>
                      <a:r>
                        <a:rPr lang="ru-RU" sz="1400" dirty="0">
                          <a:latin typeface="Times New Roman"/>
                          <a:ea typeface="Times New Roman"/>
                        </a:rPr>
                        <a:t>(</a:t>
                      </a:r>
                      <a:r>
                        <a:rPr lang="en-US" sz="1400" dirty="0" smtClean="0">
                          <a:latin typeface="Times New Roman"/>
                          <a:ea typeface="Times New Roman"/>
                        </a:rPr>
                        <a:t>1.4</a:t>
                      </a:r>
                      <a:r>
                        <a:rPr lang="ru-RU" sz="1400" dirty="0" smtClean="0">
                          <a:latin typeface="Times New Roman"/>
                          <a:ea typeface="Times New Roman"/>
                        </a:rPr>
                        <a:t>)</a:t>
                      </a:r>
                      <a:endParaRPr lang="ru-RU" sz="1200" dirty="0">
                        <a:latin typeface="Times New Roman"/>
                        <a:ea typeface="Times New Roman"/>
                      </a:endParaRPr>
                    </a:p>
                  </a:txBody>
                  <a:tcPr marL="68580" marR="68580" marT="0" marB="0" anchor="ctr">
                    <a:lnL>
                      <a:noFill/>
                    </a:lnL>
                    <a:lnR>
                      <a:noFill/>
                    </a:lnR>
                    <a:lnT>
                      <a:noFill/>
                    </a:lnT>
                    <a:lnB>
                      <a:noFill/>
                    </a:lnB>
                  </a:tcPr>
                </a:tc>
              </a:tr>
            </a:tbl>
          </a:graphicData>
        </a:graphic>
      </p:graphicFrame>
      <p:sp>
        <p:nvSpPr>
          <p:cNvPr id="92163" name="Rectangle 3"/>
          <p:cNvSpPr>
            <a:spLocks noChangeArrowheads="1"/>
          </p:cNvSpPr>
          <p:nvPr/>
        </p:nvSpPr>
        <p:spPr bwMode="auto">
          <a:xfrm>
            <a:off x="285784" y="2185982"/>
            <a:ext cx="2358338"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Let us use</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216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2164" name="Object 4"/>
          <p:cNvGraphicFramePr>
            <a:graphicFrameLocks noChangeAspect="1"/>
          </p:cNvGraphicFramePr>
          <p:nvPr/>
        </p:nvGraphicFramePr>
        <p:xfrm>
          <a:off x="338148" y="2500306"/>
          <a:ext cx="5734050" cy="2790825"/>
        </p:xfrm>
        <a:graphic>
          <a:graphicData uri="http://schemas.openxmlformats.org/presentationml/2006/ole">
            <p:oleObj spid="_x0000_s92164" r:id="rId4" imgW="5448300" imgH="2806700" progId="">
              <p:embed/>
            </p:oleObj>
          </a:graphicData>
        </a:graphic>
      </p:graphicFrame>
      <p:graphicFrame>
        <p:nvGraphicFramePr>
          <p:cNvPr id="13" name="Таблица 12"/>
          <p:cNvGraphicFramePr>
            <a:graphicFrameLocks noGrp="1"/>
          </p:cNvGraphicFramePr>
          <p:nvPr/>
        </p:nvGraphicFramePr>
        <p:xfrm>
          <a:off x="7868277" y="3857628"/>
          <a:ext cx="1275723" cy="213360"/>
        </p:xfrm>
        <a:graphic>
          <a:graphicData uri="http://schemas.openxmlformats.org/drawingml/2006/table">
            <a:tbl>
              <a:tblPr/>
              <a:tblGrid>
                <a:gridCol w="1275723"/>
              </a:tblGrid>
              <a:tr h="213360">
                <a:tc>
                  <a:txBody>
                    <a:bodyPr/>
                    <a:lstStyle/>
                    <a:p>
                      <a:pPr algn="ctr">
                        <a:spcAft>
                          <a:spcPts val="0"/>
                        </a:spcAft>
                      </a:pPr>
                      <a:r>
                        <a:rPr lang="ru-RU" sz="1400" dirty="0">
                          <a:latin typeface="Times New Roman"/>
                          <a:ea typeface="Times New Roman"/>
                        </a:rPr>
                        <a:t>(</a:t>
                      </a:r>
                      <a:r>
                        <a:rPr lang="en-US" sz="1400" dirty="0" smtClean="0">
                          <a:latin typeface="Times New Roman"/>
                          <a:ea typeface="Times New Roman"/>
                        </a:rPr>
                        <a:t>1.5</a:t>
                      </a:r>
                      <a:r>
                        <a:rPr lang="ru-RU" sz="1400" dirty="0" smtClean="0">
                          <a:latin typeface="Times New Roman"/>
                          <a:ea typeface="Times New Roman"/>
                        </a:rPr>
                        <a:t>)</a:t>
                      </a:r>
                      <a:endParaRPr lang="ru-RU" sz="1200" dirty="0">
                        <a:latin typeface="Times New Roman"/>
                        <a:ea typeface="Times New Roman"/>
                      </a:endParaRPr>
                    </a:p>
                  </a:txBody>
                  <a:tcPr marL="68580" marR="68580" marT="0" marB="0" anchor="ctr">
                    <a:lnL>
                      <a:noFill/>
                    </a:lnL>
                    <a:lnR>
                      <a:noFill/>
                    </a:lnR>
                    <a:lnT>
                      <a:noFill/>
                    </a:lnT>
                    <a:lnB>
                      <a:noFill/>
                    </a:lnB>
                  </a:tcPr>
                </a:tc>
              </a:tr>
            </a:tbl>
          </a:graphicData>
        </a:graphic>
      </p:graphicFrame>
      <p:sp>
        <p:nvSpPr>
          <p:cNvPr id="92168" name="Rectangle 8"/>
          <p:cNvSpPr>
            <a:spLocks noChangeArrowheads="1"/>
          </p:cNvSpPr>
          <p:nvPr/>
        </p:nvSpPr>
        <p:spPr bwMode="auto">
          <a:xfrm>
            <a:off x="214346" y="5214950"/>
            <a:ext cx="6891630"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Apply to integral above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eq</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(8.285) from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14</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].Then  changing variables :</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217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2169" name="Object 9"/>
          <p:cNvGraphicFramePr>
            <a:graphicFrameLocks noChangeAspect="1"/>
          </p:cNvGraphicFramePr>
          <p:nvPr/>
        </p:nvGraphicFramePr>
        <p:xfrm>
          <a:off x="357158" y="5715016"/>
          <a:ext cx="5067300" cy="542925"/>
        </p:xfrm>
        <a:graphic>
          <a:graphicData uri="http://schemas.openxmlformats.org/presentationml/2006/ole">
            <p:oleObj spid="_x0000_s92169" r:id="rId5" imgW="4318000" imgH="546100" progId="">
              <p:embed/>
            </p:oleObj>
          </a:graphicData>
        </a:graphic>
      </p:graphicFrame>
      <p:graphicFrame>
        <p:nvGraphicFramePr>
          <p:cNvPr id="17" name="Таблица 16"/>
          <p:cNvGraphicFramePr>
            <a:graphicFrameLocks noGrp="1"/>
          </p:cNvGraphicFramePr>
          <p:nvPr/>
        </p:nvGraphicFramePr>
        <p:xfrm>
          <a:off x="7858148" y="5857892"/>
          <a:ext cx="1275723" cy="213360"/>
        </p:xfrm>
        <a:graphic>
          <a:graphicData uri="http://schemas.openxmlformats.org/drawingml/2006/table">
            <a:tbl>
              <a:tblPr/>
              <a:tblGrid>
                <a:gridCol w="1275723"/>
              </a:tblGrid>
              <a:tr h="213360">
                <a:tc>
                  <a:txBody>
                    <a:bodyPr/>
                    <a:lstStyle/>
                    <a:p>
                      <a:pPr algn="ctr">
                        <a:spcAft>
                          <a:spcPts val="0"/>
                        </a:spcAft>
                      </a:pPr>
                      <a:r>
                        <a:rPr lang="ru-RU" sz="1400" dirty="0">
                          <a:latin typeface="Times New Roman"/>
                          <a:ea typeface="Times New Roman"/>
                        </a:rPr>
                        <a:t>(</a:t>
                      </a:r>
                      <a:r>
                        <a:rPr lang="en-US" sz="1400" dirty="0" smtClean="0">
                          <a:latin typeface="Times New Roman"/>
                          <a:ea typeface="Times New Roman"/>
                        </a:rPr>
                        <a:t>1.6</a:t>
                      </a:r>
                      <a:r>
                        <a:rPr lang="ru-RU" sz="1400" dirty="0" smtClean="0">
                          <a:latin typeface="Times New Roman"/>
                          <a:ea typeface="Times New Roman"/>
                        </a:rPr>
                        <a:t>)</a:t>
                      </a:r>
                      <a:endParaRPr lang="ru-RU" sz="1200" dirty="0">
                        <a:latin typeface="Times New Roman"/>
                        <a:ea typeface="Times New Roman"/>
                      </a:endParaRPr>
                    </a:p>
                  </a:txBody>
                  <a:tcPr marL="68580" marR="68580" marT="0" marB="0"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CF753BBF-8601-43FF-BBAE-2572F5AEDFCF}" type="slidenum">
              <a:rPr lang="ru-RU" smtClean="0"/>
              <a:pPr/>
              <a:t>43</a:t>
            </a:fld>
            <a:endParaRPr lang="ru-RU"/>
          </a:p>
        </p:txBody>
      </p:sp>
      <p:sp>
        <p:nvSpPr>
          <p:cNvPr id="93185" name="Rectangle 1"/>
          <p:cNvSpPr>
            <a:spLocks noChangeArrowheads="1"/>
          </p:cNvSpPr>
          <p:nvPr/>
        </p:nvSpPr>
        <p:spPr bwMode="auto">
          <a:xfrm>
            <a:off x="312509" y="130710"/>
            <a:ext cx="973343"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we get : </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318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3186" name="Object 2"/>
          <p:cNvGraphicFramePr>
            <a:graphicFrameLocks noChangeAspect="1"/>
          </p:cNvGraphicFramePr>
          <p:nvPr/>
        </p:nvGraphicFramePr>
        <p:xfrm>
          <a:off x="442911" y="500042"/>
          <a:ext cx="3914775" cy="1028700"/>
        </p:xfrm>
        <a:graphic>
          <a:graphicData uri="http://schemas.openxmlformats.org/presentationml/2006/ole">
            <p:oleObj spid="_x0000_s93186" r:id="rId3" imgW="3340100" imgH="1028700" progId="">
              <p:embed/>
            </p:oleObj>
          </a:graphicData>
        </a:graphic>
      </p:graphicFrame>
      <p:graphicFrame>
        <p:nvGraphicFramePr>
          <p:cNvPr id="6" name="Таблица 5"/>
          <p:cNvGraphicFramePr>
            <a:graphicFrameLocks noGrp="1"/>
          </p:cNvGraphicFramePr>
          <p:nvPr/>
        </p:nvGraphicFramePr>
        <p:xfrm>
          <a:off x="7715272" y="857232"/>
          <a:ext cx="1275723" cy="213360"/>
        </p:xfrm>
        <a:graphic>
          <a:graphicData uri="http://schemas.openxmlformats.org/drawingml/2006/table">
            <a:tbl>
              <a:tblPr/>
              <a:tblGrid>
                <a:gridCol w="1275723"/>
              </a:tblGrid>
              <a:tr h="213360">
                <a:tc>
                  <a:txBody>
                    <a:bodyPr/>
                    <a:lstStyle/>
                    <a:p>
                      <a:pPr algn="ctr">
                        <a:spcAft>
                          <a:spcPts val="0"/>
                        </a:spcAft>
                      </a:pPr>
                      <a:r>
                        <a:rPr lang="ru-RU" sz="1400" dirty="0">
                          <a:latin typeface="Times New Roman"/>
                          <a:ea typeface="Times New Roman"/>
                        </a:rPr>
                        <a:t>(</a:t>
                      </a:r>
                      <a:r>
                        <a:rPr lang="en-US" sz="1400" dirty="0" smtClean="0">
                          <a:latin typeface="Times New Roman"/>
                          <a:ea typeface="Times New Roman"/>
                        </a:rPr>
                        <a:t>1.7</a:t>
                      </a:r>
                      <a:r>
                        <a:rPr lang="ru-RU" sz="1400" dirty="0" smtClean="0">
                          <a:latin typeface="Times New Roman"/>
                          <a:ea typeface="Times New Roman"/>
                        </a:rPr>
                        <a:t>)</a:t>
                      </a:r>
                      <a:endParaRPr lang="ru-RU" sz="1200" dirty="0">
                        <a:latin typeface="Times New Roman"/>
                        <a:ea typeface="Times New Roman"/>
                      </a:endParaRPr>
                    </a:p>
                  </a:txBody>
                  <a:tcPr marL="68580" marR="68580" marT="0" marB="0" anchor="ctr">
                    <a:lnL>
                      <a:noFill/>
                    </a:lnL>
                    <a:lnR>
                      <a:noFill/>
                    </a:lnR>
                    <a:lnT>
                      <a:noFill/>
                    </a:lnT>
                    <a:lnB>
                      <a:noFill/>
                    </a:lnB>
                  </a:tcPr>
                </a:tc>
              </a:tr>
            </a:tbl>
          </a:graphicData>
        </a:graphic>
      </p:graphicFrame>
      <p:sp>
        <p:nvSpPr>
          <p:cNvPr id="93189" name="Rectangle 5"/>
          <p:cNvSpPr>
            <a:spLocks noChangeArrowheads="1"/>
          </p:cNvSpPr>
          <p:nvPr/>
        </p:nvSpPr>
        <p:spPr bwMode="auto">
          <a:xfrm>
            <a:off x="285784" y="1559470"/>
            <a:ext cx="488826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With the notation                 </a:t>
            </a:r>
            <a:r>
              <a:rPr kumimoji="0" lang="en-U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 we obtain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3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3191" name="Object 7"/>
          <p:cNvGraphicFramePr>
            <a:graphicFrameLocks noChangeAspect="1"/>
          </p:cNvGraphicFramePr>
          <p:nvPr/>
        </p:nvGraphicFramePr>
        <p:xfrm>
          <a:off x="2071670" y="1514465"/>
          <a:ext cx="876300" cy="485775"/>
        </p:xfrm>
        <a:graphic>
          <a:graphicData uri="http://schemas.openxmlformats.org/presentationml/2006/ole">
            <p:oleObj spid="_x0000_s93191" r:id="rId4" imgW="876300" imgH="482600" progId="">
              <p:embed/>
            </p:oleObj>
          </a:graphicData>
        </a:graphic>
      </p:graphicFrame>
      <p:sp>
        <p:nvSpPr>
          <p:cNvPr id="9319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3193" name="Object 9"/>
          <p:cNvGraphicFramePr>
            <a:graphicFrameLocks noChangeAspect="1"/>
          </p:cNvGraphicFramePr>
          <p:nvPr/>
        </p:nvGraphicFramePr>
        <p:xfrm>
          <a:off x="495290" y="2000240"/>
          <a:ext cx="2647950" cy="542925"/>
        </p:xfrm>
        <a:graphic>
          <a:graphicData uri="http://schemas.openxmlformats.org/presentationml/2006/ole">
            <p:oleObj spid="_x0000_s93193" r:id="rId5" imgW="2260600" imgH="546100" progId="">
              <p:embed/>
            </p:oleObj>
          </a:graphicData>
        </a:graphic>
      </p:graphicFrame>
      <p:graphicFrame>
        <p:nvGraphicFramePr>
          <p:cNvPr id="14" name="Таблица 13"/>
          <p:cNvGraphicFramePr>
            <a:graphicFrameLocks noGrp="1"/>
          </p:cNvGraphicFramePr>
          <p:nvPr/>
        </p:nvGraphicFramePr>
        <p:xfrm>
          <a:off x="7715272" y="2285992"/>
          <a:ext cx="1275723" cy="213360"/>
        </p:xfrm>
        <a:graphic>
          <a:graphicData uri="http://schemas.openxmlformats.org/drawingml/2006/table">
            <a:tbl>
              <a:tblPr/>
              <a:tblGrid>
                <a:gridCol w="1275723"/>
              </a:tblGrid>
              <a:tr h="213360">
                <a:tc>
                  <a:txBody>
                    <a:bodyPr/>
                    <a:lstStyle/>
                    <a:p>
                      <a:pPr algn="ctr">
                        <a:spcAft>
                          <a:spcPts val="0"/>
                        </a:spcAft>
                      </a:pPr>
                      <a:r>
                        <a:rPr lang="ru-RU" sz="1400" dirty="0">
                          <a:latin typeface="Times New Roman"/>
                          <a:ea typeface="Times New Roman"/>
                        </a:rPr>
                        <a:t>(</a:t>
                      </a:r>
                      <a:r>
                        <a:rPr lang="en-US" sz="1400" dirty="0" smtClean="0">
                          <a:latin typeface="Times New Roman"/>
                          <a:ea typeface="Times New Roman"/>
                        </a:rPr>
                        <a:t>1.8</a:t>
                      </a:r>
                      <a:r>
                        <a:rPr lang="ru-RU" sz="1400" dirty="0" smtClean="0">
                          <a:latin typeface="Times New Roman"/>
                          <a:ea typeface="Times New Roman"/>
                        </a:rPr>
                        <a:t>)</a:t>
                      </a:r>
                      <a:endParaRPr lang="ru-RU" sz="1200" dirty="0">
                        <a:latin typeface="Times New Roman"/>
                        <a:ea typeface="Times New Roman"/>
                      </a:endParaRPr>
                    </a:p>
                  </a:txBody>
                  <a:tcPr marL="68580" marR="68580" marT="0" marB="0" anchor="ctr">
                    <a:lnL>
                      <a:noFill/>
                    </a:lnL>
                    <a:lnR>
                      <a:noFill/>
                    </a:lnR>
                    <a:lnT>
                      <a:noFill/>
                    </a:lnT>
                    <a:lnB>
                      <a:noFill/>
                    </a:lnB>
                  </a:tcPr>
                </a:tc>
              </a:tr>
            </a:tbl>
          </a:graphicData>
        </a:graphic>
      </p:graphicFrame>
      <p:sp>
        <p:nvSpPr>
          <p:cNvPr id="93195" name="Rectangle 11"/>
          <p:cNvSpPr>
            <a:spLocks noChangeArrowheads="1"/>
          </p:cNvSpPr>
          <p:nvPr/>
        </p:nvSpPr>
        <p:spPr bwMode="auto">
          <a:xfrm>
            <a:off x="285720" y="2643182"/>
            <a:ext cx="4230645"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Finally using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eq</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(8.285)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from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[14]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we have</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319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3196" name="Object 12"/>
          <p:cNvGraphicFramePr>
            <a:graphicFrameLocks noChangeAspect="1"/>
          </p:cNvGraphicFramePr>
          <p:nvPr/>
        </p:nvGraphicFramePr>
        <p:xfrm>
          <a:off x="500034" y="3071810"/>
          <a:ext cx="3486150" cy="571500"/>
        </p:xfrm>
        <a:graphic>
          <a:graphicData uri="http://schemas.openxmlformats.org/presentationml/2006/ole">
            <p:oleObj spid="_x0000_s93196" r:id="rId6" imgW="2971800" imgH="571500" progId="">
              <p:embed/>
            </p:oleObj>
          </a:graphicData>
        </a:graphic>
      </p:graphicFrame>
      <p:graphicFrame>
        <p:nvGraphicFramePr>
          <p:cNvPr id="18" name="Таблица 17"/>
          <p:cNvGraphicFramePr>
            <a:graphicFrameLocks noGrp="1"/>
          </p:cNvGraphicFramePr>
          <p:nvPr/>
        </p:nvGraphicFramePr>
        <p:xfrm>
          <a:off x="7715272" y="3286124"/>
          <a:ext cx="1275723" cy="213360"/>
        </p:xfrm>
        <a:graphic>
          <a:graphicData uri="http://schemas.openxmlformats.org/drawingml/2006/table">
            <a:tbl>
              <a:tblPr/>
              <a:tblGrid>
                <a:gridCol w="1275723"/>
              </a:tblGrid>
              <a:tr h="213360">
                <a:tc>
                  <a:txBody>
                    <a:bodyPr/>
                    <a:lstStyle/>
                    <a:p>
                      <a:pPr algn="ctr">
                        <a:spcAft>
                          <a:spcPts val="0"/>
                        </a:spcAft>
                      </a:pPr>
                      <a:r>
                        <a:rPr lang="ru-RU" sz="1400" dirty="0">
                          <a:latin typeface="Times New Roman"/>
                          <a:ea typeface="Times New Roman"/>
                        </a:rPr>
                        <a:t>(</a:t>
                      </a:r>
                      <a:r>
                        <a:rPr lang="en-US" sz="1400" dirty="0" smtClean="0">
                          <a:latin typeface="Times New Roman"/>
                          <a:ea typeface="Times New Roman"/>
                        </a:rPr>
                        <a:t>1.9</a:t>
                      </a:r>
                      <a:r>
                        <a:rPr lang="ru-RU" sz="1400" dirty="0" smtClean="0">
                          <a:latin typeface="Times New Roman"/>
                          <a:ea typeface="Times New Roman"/>
                        </a:rPr>
                        <a:t>)</a:t>
                      </a:r>
                      <a:endParaRPr lang="ru-RU" sz="1200" dirty="0">
                        <a:latin typeface="Times New Roman"/>
                        <a:ea typeface="Times New Roman"/>
                      </a:endParaRPr>
                    </a:p>
                  </a:txBody>
                  <a:tcPr marL="68580" marR="68580" marT="0" marB="0" anchor="ctr">
                    <a:lnL>
                      <a:noFill/>
                    </a:lnL>
                    <a:lnR>
                      <a:noFill/>
                    </a:lnR>
                    <a:lnT>
                      <a:noFill/>
                    </a:lnT>
                    <a:lnB>
                      <a:noFill/>
                    </a:lnB>
                  </a:tcPr>
                </a:tc>
              </a:tr>
            </a:tbl>
          </a:graphicData>
        </a:graphic>
      </p:graphicFrame>
      <p:sp>
        <p:nvSpPr>
          <p:cNvPr id="93198" name="Rectangle 14"/>
          <p:cNvSpPr>
            <a:spLocks noChangeArrowheads="1"/>
          </p:cNvSpPr>
          <p:nvPr/>
        </p:nvSpPr>
        <p:spPr bwMode="auto">
          <a:xfrm>
            <a:off x="259063" y="3643314"/>
            <a:ext cx="4098623"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If </a:t>
            </a:r>
            <a:r>
              <a:rPr kumimoji="0" lang="en-US"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then </a:t>
            </a:r>
            <a:r>
              <a:rPr kumimoji="0" lang="en-US"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arctg</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(0)=0, </a:t>
            </a:r>
            <a:r>
              <a:rPr kumimoji="0" lang="en-US"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(1)=0 – no error;</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3205" name="Rectangle 21"/>
          <p:cNvSpPr>
            <a:spLocks noChangeArrowheads="1"/>
          </p:cNvSpPr>
          <p:nvPr/>
        </p:nvSpPr>
        <p:spPr bwMode="auto">
          <a:xfrm>
            <a:off x="285784" y="4214818"/>
            <a:ext cx="2793778"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if    </a:t>
            </a:r>
            <a:r>
              <a:rPr kumimoji="0" lang="en-US"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=0, then </a:t>
            </a:r>
            <a:r>
              <a:rPr kumimoji="0" lang="en-US"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arctg</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93204" name="Object 20"/>
          <p:cNvGraphicFramePr>
            <a:graphicFrameLocks noChangeAspect="1"/>
          </p:cNvGraphicFramePr>
          <p:nvPr/>
        </p:nvGraphicFramePr>
        <p:xfrm>
          <a:off x="2595550" y="4195771"/>
          <a:ext cx="190500" cy="447675"/>
        </p:xfrm>
        <a:graphic>
          <a:graphicData uri="http://schemas.openxmlformats.org/presentationml/2006/ole">
            <p:oleObj spid="_x0000_s93204" r:id="rId7" imgW="190417" imgH="444307" progId="">
              <p:embed/>
            </p:oleObj>
          </a:graphicData>
        </a:graphic>
      </p:graphicFrame>
      <p:sp>
        <p:nvSpPr>
          <p:cNvPr id="93206" name="Rectangle 22"/>
          <p:cNvSpPr>
            <a:spLocks noChangeArrowheads="1"/>
          </p:cNvSpPr>
          <p:nvPr/>
        </p:nvSpPr>
        <p:spPr bwMode="auto">
          <a:xfrm>
            <a:off x="0" y="447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rPr>
              <a:t> </a:t>
            </a:r>
            <a:endParaRPr kumimoji="0" lang="ru-RU" sz="1800" b="0" i="0" u="none" strike="noStrike" cap="none" normalizeH="0" baseline="0" smtClean="0">
              <a:ln>
                <a:noFill/>
              </a:ln>
              <a:solidFill>
                <a:schemeClr val="tx1"/>
              </a:solidFill>
              <a:effectLst/>
              <a:latin typeface="Arial" pitchFamily="34" charset="0"/>
            </a:endParaRPr>
          </a:p>
        </p:txBody>
      </p:sp>
      <p:sp>
        <p:nvSpPr>
          <p:cNvPr id="93208" name="Rectangle 24"/>
          <p:cNvSpPr>
            <a:spLocks noChangeArrowheads="1"/>
          </p:cNvSpPr>
          <p:nvPr/>
        </p:nvSpPr>
        <p:spPr bwMode="auto">
          <a:xfrm>
            <a:off x="2857552" y="4202676"/>
            <a:ext cx="724878"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93207" name="Object 23"/>
          <p:cNvGraphicFramePr>
            <a:graphicFrameLocks noChangeAspect="1"/>
          </p:cNvGraphicFramePr>
          <p:nvPr/>
        </p:nvGraphicFramePr>
        <p:xfrm>
          <a:off x="3500430" y="4186246"/>
          <a:ext cx="723900" cy="457200"/>
        </p:xfrm>
        <a:graphic>
          <a:graphicData uri="http://schemas.openxmlformats.org/presentationml/2006/ole">
            <p:oleObj spid="_x0000_s93207" r:id="rId8" imgW="723586" imgH="457002" progId="">
              <p:embed/>
            </p:oleObj>
          </a:graphicData>
        </a:graphic>
      </p:graphicFrame>
      <p:sp>
        <p:nvSpPr>
          <p:cNvPr id="93209" name="Rectangle 25"/>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Times New Roman" pitchFamily="18" charset="0"/>
              </a:rPr>
              <a:t> </a:t>
            </a:r>
            <a:r>
              <a:rPr kumimoji="0" lang="ru-RU" sz="1000" b="0" i="0" u="none" strike="noStrike" cap="none" normalizeH="0" baseline="0" smtClean="0">
                <a:ln>
                  <a:noFill/>
                </a:ln>
                <a:solidFill>
                  <a:schemeClr val="tx1"/>
                </a:solidFill>
                <a:effectLst/>
                <a:latin typeface="Arial" pitchFamily="34" charset="0"/>
              </a:rPr>
              <a:t> </a:t>
            </a:r>
            <a:endParaRPr kumimoji="0" lang="ru-RU" sz="1800" b="0" i="0" u="none" strike="noStrike" cap="none" normalizeH="0" baseline="0" smtClean="0">
              <a:ln>
                <a:noFill/>
              </a:ln>
              <a:solidFill>
                <a:schemeClr val="tx1"/>
              </a:solidFill>
              <a:effectLst/>
              <a:latin typeface="Arial" pitchFamily="34" charset="0"/>
            </a:endParaRPr>
          </a:p>
        </p:txBody>
      </p:sp>
      <p:sp>
        <p:nvSpPr>
          <p:cNvPr id="93210" name="Rectangle 26"/>
          <p:cNvSpPr>
            <a:spLocks noChangeArrowheads="1"/>
          </p:cNvSpPr>
          <p:nvPr/>
        </p:nvSpPr>
        <p:spPr bwMode="auto">
          <a:xfrm>
            <a:off x="285784" y="4614874"/>
            <a:ext cx="271099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full error probability is</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3212" name="Rectangle 2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3211" name="Object 27"/>
          <p:cNvGraphicFramePr>
            <a:graphicFrameLocks noChangeAspect="1"/>
          </p:cNvGraphicFramePr>
          <p:nvPr/>
        </p:nvGraphicFramePr>
        <p:xfrm>
          <a:off x="509580" y="5072074"/>
          <a:ext cx="2990850" cy="266700"/>
        </p:xfrm>
        <a:graphic>
          <a:graphicData uri="http://schemas.openxmlformats.org/presentationml/2006/ole">
            <p:oleObj spid="_x0000_s93211" r:id="rId9" imgW="2552700" imgH="266700" progId="">
              <p:embed/>
            </p:oleObj>
          </a:graphicData>
        </a:graphic>
      </p:graphicFrame>
      <p:sp>
        <p:nvSpPr>
          <p:cNvPr id="93213" name="Rectangle 29"/>
          <p:cNvSpPr>
            <a:spLocks noChangeArrowheads="1"/>
          </p:cNvSpPr>
          <p:nvPr/>
        </p:nvSpPr>
        <p:spPr bwMode="auto">
          <a:xfrm>
            <a:off x="357222" y="5257816"/>
            <a:ext cx="4075155"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For reason of symmetry  </a:t>
            </a:r>
            <a:r>
              <a:rPr kumimoji="0" lang="ru-RU"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a:t>
            </a:r>
            <a:r>
              <a:rPr kumimoji="0" lang="ru-RU"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we get</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3215" name="Rectangle 3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7" name="Таблица 36"/>
          <p:cNvGraphicFramePr>
            <a:graphicFrameLocks noGrp="1"/>
          </p:cNvGraphicFramePr>
          <p:nvPr/>
        </p:nvGraphicFramePr>
        <p:xfrm>
          <a:off x="7715272" y="6001722"/>
          <a:ext cx="1275723" cy="213360"/>
        </p:xfrm>
        <a:graphic>
          <a:graphicData uri="http://schemas.openxmlformats.org/drawingml/2006/table">
            <a:tbl>
              <a:tblPr/>
              <a:tblGrid>
                <a:gridCol w="1275723"/>
              </a:tblGrid>
              <a:tr h="213360">
                <a:tc>
                  <a:txBody>
                    <a:bodyPr/>
                    <a:lstStyle/>
                    <a:p>
                      <a:pPr algn="ctr">
                        <a:spcAft>
                          <a:spcPts val="0"/>
                        </a:spcAft>
                      </a:pPr>
                      <a:r>
                        <a:rPr lang="ru-RU" sz="1400" dirty="0">
                          <a:latin typeface="Times New Roman"/>
                          <a:ea typeface="Times New Roman"/>
                        </a:rPr>
                        <a:t>(</a:t>
                      </a:r>
                      <a:r>
                        <a:rPr lang="en-US" sz="1400" dirty="0" smtClean="0">
                          <a:latin typeface="Times New Roman"/>
                          <a:ea typeface="Times New Roman"/>
                        </a:rPr>
                        <a:t>1.10</a:t>
                      </a:r>
                      <a:r>
                        <a:rPr lang="ru-RU" sz="1400" dirty="0" smtClean="0">
                          <a:latin typeface="Times New Roman"/>
                          <a:ea typeface="Times New Roman"/>
                        </a:rPr>
                        <a:t>)</a:t>
                      </a:r>
                      <a:endParaRPr lang="ru-RU" sz="1200" dirty="0">
                        <a:latin typeface="Times New Roman"/>
                        <a:ea typeface="Times New Roman"/>
                      </a:endParaRPr>
                    </a:p>
                  </a:txBody>
                  <a:tcPr marL="68580" marR="68580" marT="0" marB="0" anchor="ctr">
                    <a:lnL>
                      <a:noFill/>
                    </a:lnL>
                    <a:lnR>
                      <a:noFill/>
                    </a:lnR>
                    <a:lnT>
                      <a:noFill/>
                    </a:lnT>
                    <a:lnB>
                      <a:noFill/>
                    </a:lnB>
                  </a:tcPr>
                </a:tc>
              </a:tr>
            </a:tbl>
          </a:graphicData>
        </a:graphic>
      </p:graphicFrame>
      <p:graphicFrame>
        <p:nvGraphicFramePr>
          <p:cNvPr id="93216" name="Object 32"/>
          <p:cNvGraphicFramePr>
            <a:graphicFrameLocks noChangeAspect="1"/>
          </p:cNvGraphicFramePr>
          <p:nvPr/>
        </p:nvGraphicFramePr>
        <p:xfrm>
          <a:off x="500034" y="5605463"/>
          <a:ext cx="2214578" cy="538181"/>
        </p:xfrm>
        <a:graphic>
          <a:graphicData uri="http://schemas.openxmlformats.org/presentationml/2006/ole">
            <p:oleObj spid="_x0000_s93216" name="Формула" r:id="rId10" imgW="1358640" imgH="444240" progId="Equation.3">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Безымянный.bmp"/>
          <p:cNvPicPr>
            <a:picLocks noChangeAspect="1"/>
          </p:cNvPicPr>
          <p:nvPr/>
        </p:nvPicPr>
        <p:blipFill>
          <a:blip r:embed="rId3" cstate="print"/>
          <a:stretch>
            <a:fillRect/>
          </a:stretch>
        </p:blipFill>
        <p:spPr>
          <a:xfrm>
            <a:off x="2428860" y="71414"/>
            <a:ext cx="5486400" cy="4457700"/>
          </a:xfrm>
          <a:prstGeom prst="rect">
            <a:avLst/>
          </a:prstGeom>
        </p:spPr>
      </p:pic>
      <p:sp>
        <p:nvSpPr>
          <p:cNvPr id="2" name="Номер слайда 1"/>
          <p:cNvSpPr>
            <a:spLocks noGrp="1"/>
          </p:cNvSpPr>
          <p:nvPr>
            <p:ph type="sldNum" sz="quarter" idx="12"/>
          </p:nvPr>
        </p:nvSpPr>
        <p:spPr/>
        <p:txBody>
          <a:bodyPr/>
          <a:lstStyle/>
          <a:p>
            <a:fld id="{CF753BBF-8601-43FF-BBAE-2572F5AEDFCF}" type="slidenum">
              <a:rPr lang="ru-RU" smtClean="0"/>
              <a:pPr/>
              <a:t>44</a:t>
            </a:fld>
            <a:endParaRPr lang="ru-RU"/>
          </a:p>
        </p:txBody>
      </p:sp>
      <p:graphicFrame>
        <p:nvGraphicFramePr>
          <p:cNvPr id="94210" name="Object 2"/>
          <p:cNvGraphicFramePr>
            <a:graphicFrameLocks noChangeAspect="1"/>
          </p:cNvGraphicFramePr>
          <p:nvPr/>
        </p:nvGraphicFramePr>
        <p:xfrm>
          <a:off x="2714612" y="214290"/>
          <a:ext cx="600075" cy="246062"/>
        </p:xfrm>
        <a:graphic>
          <a:graphicData uri="http://schemas.openxmlformats.org/presentationml/2006/ole">
            <p:oleObj spid="_x0000_s94210" name="Формула" r:id="rId4" imgW="368280" imgH="203040" progId="Equation.3">
              <p:embed/>
            </p:oleObj>
          </a:graphicData>
        </a:graphic>
      </p:graphicFrame>
      <p:graphicFrame>
        <p:nvGraphicFramePr>
          <p:cNvPr id="94211" name="Object 3"/>
          <p:cNvGraphicFramePr>
            <a:graphicFrameLocks noChangeAspect="1"/>
          </p:cNvGraphicFramePr>
          <p:nvPr/>
        </p:nvGraphicFramePr>
        <p:xfrm>
          <a:off x="6956443" y="3989392"/>
          <a:ext cx="187325" cy="153988"/>
        </p:xfrm>
        <a:graphic>
          <a:graphicData uri="http://schemas.openxmlformats.org/presentationml/2006/ole">
            <p:oleObj spid="_x0000_s94211" name="Формула" r:id="rId5" imgW="114120" imgH="126720" progId="Equation.3">
              <p:embed/>
            </p:oleObj>
          </a:graphicData>
        </a:graphic>
      </p:graphicFrame>
      <p:sp>
        <p:nvSpPr>
          <p:cNvPr id="94212" name="Rectangle 4"/>
          <p:cNvSpPr>
            <a:spLocks noChangeArrowheads="1"/>
          </p:cNvSpPr>
          <p:nvPr/>
        </p:nvSpPr>
        <p:spPr bwMode="auto">
          <a:xfrm>
            <a:off x="2984335" y="4500570"/>
            <a:ext cx="352115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Fig.1. 1. The probability      versus </a:t>
            </a:r>
            <a:r>
              <a:rPr kumimoji="0" lang="en-US"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4" name="Object 4"/>
          <p:cNvGraphicFramePr>
            <a:graphicFrameLocks noChangeAspect="1"/>
          </p:cNvGraphicFramePr>
          <p:nvPr/>
        </p:nvGraphicFramePr>
        <p:xfrm>
          <a:off x="5318133" y="4572008"/>
          <a:ext cx="325437" cy="260349"/>
        </p:xfrm>
        <a:graphic>
          <a:graphicData uri="http://schemas.openxmlformats.org/presentationml/2006/ole">
            <p:oleObj spid="_x0000_s94212" name="Формула" r:id="rId6" imgW="177480" imgH="164880" progId="Equation.3">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Безымянный.bmp"/>
          <p:cNvPicPr>
            <a:picLocks noChangeAspect="1"/>
          </p:cNvPicPr>
          <p:nvPr/>
        </p:nvPicPr>
        <p:blipFill>
          <a:blip r:embed="rId3" cstate="print"/>
          <a:stretch>
            <a:fillRect/>
          </a:stretch>
        </p:blipFill>
        <p:spPr>
          <a:xfrm>
            <a:off x="214282" y="1000108"/>
            <a:ext cx="5486400" cy="4114800"/>
          </a:xfrm>
          <a:prstGeom prst="rect">
            <a:avLst/>
          </a:prstGeom>
        </p:spPr>
      </p:pic>
      <p:sp>
        <p:nvSpPr>
          <p:cNvPr id="2" name="TextBox 1"/>
          <p:cNvSpPr txBox="1"/>
          <p:nvPr/>
        </p:nvSpPr>
        <p:spPr>
          <a:xfrm>
            <a:off x="142844" y="357166"/>
            <a:ext cx="9001156"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Appendix 2. Dependence             versus E-B distance    </a:t>
            </a:r>
            <a:endParaRPr lang="ru-RU" sz="2400" i="1" dirty="0">
              <a:latin typeface="Times New Roman" pitchFamily="18" charset="0"/>
              <a:cs typeface="Times New Roman" pitchFamily="18" charset="0"/>
            </a:endParaRPr>
          </a:p>
        </p:txBody>
      </p:sp>
      <p:graphicFrame>
        <p:nvGraphicFramePr>
          <p:cNvPr id="46082" name="Object 2"/>
          <p:cNvGraphicFramePr>
            <a:graphicFrameLocks noChangeAspect="1"/>
          </p:cNvGraphicFramePr>
          <p:nvPr/>
        </p:nvGraphicFramePr>
        <p:xfrm>
          <a:off x="3286116" y="428604"/>
          <a:ext cx="928694" cy="428628"/>
        </p:xfrm>
        <a:graphic>
          <a:graphicData uri="http://schemas.openxmlformats.org/presentationml/2006/ole">
            <p:oleObj spid="_x0000_s46082" name="Формула" r:id="rId4" imgW="495000" imgH="203040" progId="Equation.3">
              <p:embed/>
            </p:oleObj>
          </a:graphicData>
        </a:graphic>
      </p:graphicFrame>
      <p:graphicFrame>
        <p:nvGraphicFramePr>
          <p:cNvPr id="46083" name="Object 3"/>
          <p:cNvGraphicFramePr>
            <a:graphicFrameLocks noChangeAspect="1"/>
          </p:cNvGraphicFramePr>
          <p:nvPr/>
        </p:nvGraphicFramePr>
        <p:xfrm>
          <a:off x="6715140" y="428604"/>
          <a:ext cx="341312" cy="376238"/>
        </p:xfrm>
        <a:graphic>
          <a:graphicData uri="http://schemas.openxmlformats.org/presentationml/2006/ole">
            <p:oleObj spid="_x0000_s46083" name="Формула" r:id="rId5" imgW="190440" imgH="177480" progId="Equation.3">
              <p:embed/>
            </p:oleObj>
          </a:graphicData>
        </a:graphic>
      </p:graphicFrame>
      <p:sp>
        <p:nvSpPr>
          <p:cNvPr id="5" name="Номер слайда 4"/>
          <p:cNvSpPr>
            <a:spLocks noGrp="1"/>
          </p:cNvSpPr>
          <p:nvPr>
            <p:ph type="sldNum" sz="quarter" idx="12"/>
          </p:nvPr>
        </p:nvSpPr>
        <p:spPr/>
        <p:txBody>
          <a:bodyPr/>
          <a:lstStyle/>
          <a:p>
            <a:fld id="{CF753BBF-8601-43FF-BBAE-2572F5AEDFCF}" type="slidenum">
              <a:rPr lang="ru-RU" smtClean="0"/>
              <a:pPr/>
              <a:t>45</a:t>
            </a:fld>
            <a:endParaRPr lang="ru-RU"/>
          </a:p>
        </p:txBody>
      </p:sp>
      <p:pic>
        <p:nvPicPr>
          <p:cNvPr id="9" name="Рисунок 8" descr="Безымянный.bmp"/>
          <p:cNvPicPr>
            <a:picLocks noChangeAspect="1"/>
          </p:cNvPicPr>
          <p:nvPr/>
        </p:nvPicPr>
        <p:blipFill>
          <a:blip r:embed="rId6" cstate="print"/>
          <a:stretch>
            <a:fillRect/>
          </a:stretch>
        </p:blipFill>
        <p:spPr>
          <a:xfrm>
            <a:off x="157170" y="3714752"/>
            <a:ext cx="5486400" cy="4114800"/>
          </a:xfrm>
          <a:prstGeom prst="rect">
            <a:avLst/>
          </a:prstGeom>
        </p:spPr>
      </p:pic>
      <p:graphicFrame>
        <p:nvGraphicFramePr>
          <p:cNvPr id="46086" name="Object 6"/>
          <p:cNvGraphicFramePr>
            <a:graphicFrameLocks noChangeAspect="1"/>
          </p:cNvGraphicFramePr>
          <p:nvPr/>
        </p:nvGraphicFramePr>
        <p:xfrm>
          <a:off x="357158" y="928670"/>
          <a:ext cx="785813" cy="246062"/>
        </p:xfrm>
        <a:graphic>
          <a:graphicData uri="http://schemas.openxmlformats.org/presentationml/2006/ole">
            <p:oleObj spid="_x0000_s46086" name="Формула" r:id="rId7" imgW="482400" imgH="203040" progId="Equation.3">
              <p:embed/>
            </p:oleObj>
          </a:graphicData>
        </a:graphic>
      </p:graphicFrame>
      <p:graphicFrame>
        <p:nvGraphicFramePr>
          <p:cNvPr id="46087" name="Object 7"/>
          <p:cNvGraphicFramePr>
            <a:graphicFrameLocks noChangeAspect="1"/>
          </p:cNvGraphicFramePr>
          <p:nvPr/>
        </p:nvGraphicFramePr>
        <p:xfrm>
          <a:off x="4429124" y="3143248"/>
          <a:ext cx="434975" cy="246062"/>
        </p:xfrm>
        <a:graphic>
          <a:graphicData uri="http://schemas.openxmlformats.org/presentationml/2006/ole">
            <p:oleObj spid="_x0000_s46087" name="Формула" r:id="rId8" imgW="266400" imgH="203040" progId="Equation.3">
              <p:embed/>
            </p:oleObj>
          </a:graphicData>
        </a:graphic>
      </p:graphicFrame>
      <p:graphicFrame>
        <p:nvGraphicFramePr>
          <p:cNvPr id="46088" name="Object 8"/>
          <p:cNvGraphicFramePr>
            <a:graphicFrameLocks noChangeAspect="1"/>
          </p:cNvGraphicFramePr>
          <p:nvPr/>
        </p:nvGraphicFramePr>
        <p:xfrm>
          <a:off x="357164" y="3786190"/>
          <a:ext cx="785812" cy="246062"/>
        </p:xfrm>
        <a:graphic>
          <a:graphicData uri="http://schemas.openxmlformats.org/presentationml/2006/ole">
            <p:oleObj spid="_x0000_s46088" name="Формула" r:id="rId9" imgW="482400" imgH="203040" progId="Equation.3">
              <p:embed/>
            </p:oleObj>
          </a:graphicData>
        </a:graphic>
      </p:graphicFrame>
      <p:graphicFrame>
        <p:nvGraphicFramePr>
          <p:cNvPr id="46089" name="Object 9"/>
          <p:cNvGraphicFramePr>
            <a:graphicFrameLocks noChangeAspect="1"/>
          </p:cNvGraphicFramePr>
          <p:nvPr/>
        </p:nvGraphicFramePr>
        <p:xfrm>
          <a:off x="4500562" y="6215082"/>
          <a:ext cx="434975" cy="246063"/>
        </p:xfrm>
        <a:graphic>
          <a:graphicData uri="http://schemas.openxmlformats.org/presentationml/2006/ole">
            <p:oleObj spid="_x0000_s46089" name="Формула" r:id="rId10" imgW="266400" imgH="203040" progId="Equation.3">
              <p:embed/>
            </p:oleObj>
          </a:graphicData>
        </a:graphic>
      </p:graphicFrame>
      <p:sp>
        <p:nvSpPr>
          <p:cNvPr id="14" name="TextBox 13"/>
          <p:cNvSpPr txBox="1"/>
          <p:nvPr/>
        </p:nvSpPr>
        <p:spPr>
          <a:xfrm>
            <a:off x="285720" y="3214686"/>
            <a:ext cx="428628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a) The model with reflection from ceiling</a:t>
            </a:r>
            <a:endParaRPr lang="ru-RU" dirty="0">
              <a:latin typeface="Times New Roman" pitchFamily="18" charset="0"/>
              <a:cs typeface="Times New Roman" pitchFamily="18" charset="0"/>
            </a:endParaRPr>
          </a:p>
        </p:txBody>
      </p:sp>
      <p:sp>
        <p:nvSpPr>
          <p:cNvPr id="15" name="TextBox 14"/>
          <p:cNvSpPr txBox="1"/>
          <p:nvPr/>
        </p:nvSpPr>
        <p:spPr>
          <a:xfrm>
            <a:off x="285720" y="6417254"/>
            <a:ext cx="8429684" cy="369332"/>
          </a:xfrm>
          <a:prstGeom prst="rect">
            <a:avLst/>
          </a:prstGeom>
          <a:noFill/>
        </p:spPr>
        <p:txBody>
          <a:bodyPr wrap="square" rtlCol="0">
            <a:spAutoFit/>
          </a:bodyPr>
          <a:lstStyle/>
          <a:p>
            <a:r>
              <a:rPr lang="en-US" dirty="0" smtClean="0">
                <a:latin typeface="Times New Roman" pitchFamily="18" charset="0"/>
                <a:cs typeface="Times New Roman" pitchFamily="18" charset="0"/>
              </a:rPr>
              <a:t>b) The model with reflection from walls</a:t>
            </a:r>
            <a:endParaRPr lang="ru-RU" dirty="0">
              <a:latin typeface="Times New Roman" pitchFamily="18" charset="0"/>
              <a:cs typeface="Times New Roman" pitchFamily="18" charset="0"/>
            </a:endParaRPr>
          </a:p>
        </p:txBody>
      </p:sp>
      <p:sp>
        <p:nvSpPr>
          <p:cNvPr id="16" name="TextBox 15"/>
          <p:cNvSpPr txBox="1"/>
          <p:nvPr/>
        </p:nvSpPr>
        <p:spPr>
          <a:xfrm>
            <a:off x="5143504" y="3000372"/>
            <a:ext cx="3643338" cy="677108"/>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Remark.</a:t>
            </a:r>
            <a:r>
              <a:rPr lang="en-US" dirty="0" smtClean="0">
                <a:latin typeface="Times New Roman" pitchFamily="18" charset="0"/>
                <a:cs typeface="Times New Roman" pitchFamily="18" charset="0"/>
              </a:rPr>
              <a:t> Distance between legal users A and B is equal to 25 m.</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Номер слайда 4"/>
          <p:cNvSpPr>
            <a:spLocks noGrp="1"/>
          </p:cNvSpPr>
          <p:nvPr>
            <p:ph type="sldNum" sz="quarter" idx="12"/>
          </p:nvPr>
        </p:nvSpPr>
        <p:spPr/>
        <p:txBody>
          <a:bodyPr>
            <a:normAutofit/>
          </a:bodyPr>
          <a:lstStyle/>
          <a:p>
            <a:r>
              <a:rPr lang="en-US" dirty="0" smtClean="0"/>
              <a:t>5</a:t>
            </a:r>
            <a:endParaRPr lang="ru-RU" dirty="0"/>
          </a:p>
        </p:txBody>
      </p:sp>
      <p:sp>
        <p:nvSpPr>
          <p:cNvPr id="185355" name="Rectangle 11"/>
          <p:cNvSpPr>
            <a:spLocks noChangeArrowheads="1"/>
          </p:cNvSpPr>
          <p:nvPr/>
        </p:nvSpPr>
        <p:spPr bwMode="auto">
          <a:xfrm>
            <a:off x="3175" y="1196975"/>
            <a:ext cx="9142413" cy="457200"/>
          </a:xfrm>
          <a:prstGeom prst="rect">
            <a:avLst/>
          </a:prstGeom>
          <a:solidFill>
            <a:schemeClr val="bg1"/>
          </a:solidFill>
          <a:ln w="9525">
            <a:noFill/>
            <a:miter lim="800000"/>
            <a:headEnd/>
            <a:tailEnd/>
          </a:ln>
          <a:effectLst/>
        </p:spPr>
        <p:txBody>
          <a:bodyPr wrap="none" anchor="ctr"/>
          <a:lstStyle/>
          <a:p>
            <a:endParaRPr lang="ru-RU" b="1">
              <a:solidFill>
                <a:schemeClr val="tx2"/>
              </a:solidFill>
              <a:latin typeface="Times New Roman Cyr" charset="-52"/>
            </a:endParaRPr>
          </a:p>
        </p:txBody>
      </p:sp>
      <p:graphicFrame>
        <p:nvGraphicFramePr>
          <p:cNvPr id="185357" name="Object 13"/>
          <p:cNvGraphicFramePr>
            <a:graphicFrameLocks noChangeAspect="1"/>
          </p:cNvGraphicFramePr>
          <p:nvPr/>
        </p:nvGraphicFramePr>
        <p:xfrm>
          <a:off x="622300" y="1412875"/>
          <a:ext cx="6829425" cy="1104900"/>
        </p:xfrm>
        <a:graphic>
          <a:graphicData uri="http://schemas.openxmlformats.org/presentationml/2006/ole">
            <p:oleObj spid="_x0000_s3074" name="Точечный рисунок" r:id="rId3" imgW="12380952" imgH="2010056" progId="PBrush">
              <p:embed/>
            </p:oleObj>
          </a:graphicData>
        </a:graphic>
      </p:graphicFrame>
      <p:sp>
        <p:nvSpPr>
          <p:cNvPr id="185358" name="Rectangle 14"/>
          <p:cNvSpPr>
            <a:spLocks noChangeArrowheads="1"/>
          </p:cNvSpPr>
          <p:nvPr/>
        </p:nvSpPr>
        <p:spPr bwMode="auto">
          <a:xfrm>
            <a:off x="107950" y="476250"/>
            <a:ext cx="4466992" cy="769441"/>
          </a:xfrm>
          <a:prstGeom prst="rect">
            <a:avLst/>
          </a:prstGeom>
          <a:noFill/>
          <a:ln w="12699">
            <a:noFill/>
            <a:miter lim="800000"/>
            <a:headEnd type="none" w="sm" len="sm"/>
            <a:tailEnd type="none" w="sm" len="sm"/>
          </a:ln>
          <a:effectLst/>
        </p:spPr>
        <p:txBody>
          <a:bodyPr wrap="none" anchor="ctr">
            <a:spAutoFit/>
          </a:bodyPr>
          <a:lstStyle/>
          <a:p>
            <a:pPr algn="l"/>
            <a:r>
              <a:rPr lang="es-ES_tradnl" sz="2000" b="1" dirty="0" smtClean="0">
                <a:solidFill>
                  <a:schemeClr val="tx2"/>
                </a:solidFill>
                <a:cs typeface="Times New Roman" pitchFamily="18" charset="0"/>
              </a:rPr>
              <a:t> </a:t>
            </a:r>
            <a:r>
              <a:rPr lang="es-ES_tradnl" sz="2000" b="1" dirty="0" smtClean="0">
                <a:latin typeface="Times New Roman" pitchFamily="18" charset="0"/>
                <a:cs typeface="Times New Roman" pitchFamily="18" charset="0"/>
              </a:rPr>
              <a:t>Wire - tap channel type 2 . (Wyner [2])</a:t>
            </a:r>
            <a:endParaRPr lang="ru-RU" sz="900" b="1" dirty="0">
              <a:latin typeface="Times New Roman" pitchFamily="18" charset="0"/>
              <a:cs typeface="Times New Roman" pitchFamily="18" charset="0"/>
            </a:endParaRPr>
          </a:p>
          <a:p>
            <a:pPr algn="l"/>
            <a:endParaRPr lang="ru-RU" sz="2400" dirty="0">
              <a:solidFill>
                <a:schemeClr val="tx2"/>
              </a:solidFill>
            </a:endParaRPr>
          </a:p>
        </p:txBody>
      </p:sp>
      <p:sp>
        <p:nvSpPr>
          <p:cNvPr id="185359" name="Rectangle 15"/>
          <p:cNvSpPr>
            <a:spLocks noChangeArrowheads="1"/>
          </p:cNvSpPr>
          <p:nvPr/>
        </p:nvSpPr>
        <p:spPr bwMode="auto">
          <a:xfrm>
            <a:off x="0" y="766763"/>
            <a:ext cx="8459788" cy="1006475"/>
          </a:xfrm>
          <a:prstGeom prst="rect">
            <a:avLst/>
          </a:prstGeom>
          <a:noFill/>
          <a:ln w="12699">
            <a:noFill/>
            <a:miter lim="800000"/>
            <a:headEnd type="none" w="sm" len="sm"/>
            <a:tailEnd type="none" w="sm" len="sm"/>
          </a:ln>
          <a:effectLst/>
        </p:spPr>
        <p:txBody>
          <a:bodyPr anchor="ctr">
            <a:spAutoFit/>
          </a:bodyPr>
          <a:lstStyle/>
          <a:p>
            <a:pPr algn="l"/>
            <a:r>
              <a:rPr lang="es-ES_tradnl" dirty="0">
                <a:latin typeface="Times New Roman" pitchFamily="18" charset="0"/>
                <a:cs typeface="Times New Roman" pitchFamily="18" charset="0"/>
              </a:rPr>
              <a:t>An </a:t>
            </a:r>
            <a:r>
              <a:rPr lang="es-ES_tradnl" dirty="0" smtClean="0">
                <a:latin typeface="Times New Roman" pitchFamily="18" charset="0"/>
                <a:cs typeface="Times New Roman" pitchFamily="18" charset="0"/>
              </a:rPr>
              <a:t>eavesdropper </a:t>
            </a:r>
            <a:r>
              <a:rPr lang="es-ES_tradnl" dirty="0">
                <a:latin typeface="Times New Roman" pitchFamily="18" charset="0"/>
                <a:cs typeface="Times New Roman" pitchFamily="18" charset="0"/>
              </a:rPr>
              <a:t>can observe a subset of his ( her ) choice of size </a:t>
            </a:r>
            <a:r>
              <a:rPr lang="es-ES_tradnl" i="1" dirty="0">
                <a:latin typeface="Times New Roman" pitchFamily="18" charset="0"/>
                <a:cs typeface="Times New Roman" pitchFamily="18" charset="0"/>
              </a:rPr>
              <a:t>t</a:t>
            </a:r>
            <a:r>
              <a:rPr lang="es-ES_tradnl" dirty="0">
                <a:latin typeface="Times New Roman" pitchFamily="18" charset="0"/>
                <a:cs typeface="Times New Roman" pitchFamily="18" charset="0"/>
              </a:rPr>
              <a:t> &lt; </a:t>
            </a:r>
            <a:r>
              <a:rPr lang="es-ES_tradnl" i="1" dirty="0">
                <a:latin typeface="Times New Roman" pitchFamily="18" charset="0"/>
                <a:cs typeface="Times New Roman" pitchFamily="18" charset="0"/>
              </a:rPr>
              <a:t>n</a:t>
            </a:r>
            <a:r>
              <a:rPr lang="es-ES_tradnl" dirty="0">
                <a:latin typeface="Times New Roman" pitchFamily="18" charset="0"/>
                <a:cs typeface="Times New Roman" pitchFamily="18" charset="0"/>
              </a:rPr>
              <a:t> , where n is the block length</a:t>
            </a:r>
            <a:endParaRPr lang="ru-RU" dirty="0">
              <a:latin typeface="Times New Roman" pitchFamily="18" charset="0"/>
              <a:cs typeface="Times New Roman" pitchFamily="18" charset="0"/>
            </a:endParaRPr>
          </a:p>
          <a:p>
            <a:pPr algn="l"/>
            <a:endParaRPr lang="ru-RU" sz="2400" dirty="0">
              <a:solidFill>
                <a:schemeClr val="tx2"/>
              </a:solidFill>
            </a:endParaRPr>
          </a:p>
        </p:txBody>
      </p:sp>
      <p:sp>
        <p:nvSpPr>
          <p:cNvPr id="185360" name="Rectangle 16"/>
          <p:cNvSpPr>
            <a:spLocks noChangeArrowheads="1"/>
          </p:cNvSpPr>
          <p:nvPr/>
        </p:nvSpPr>
        <p:spPr bwMode="auto">
          <a:xfrm>
            <a:off x="107950" y="2276475"/>
            <a:ext cx="7529513" cy="1046440"/>
          </a:xfrm>
          <a:prstGeom prst="rect">
            <a:avLst/>
          </a:prstGeom>
          <a:noFill/>
          <a:ln w="12699">
            <a:noFill/>
            <a:miter lim="800000"/>
            <a:headEnd type="none" w="sm" len="sm"/>
            <a:tailEnd type="none" w="sm" len="sm"/>
          </a:ln>
          <a:effectLst/>
        </p:spPr>
        <p:txBody>
          <a:bodyPr anchor="ctr">
            <a:spAutoFit/>
          </a:bodyPr>
          <a:lstStyle/>
          <a:p>
            <a:pPr algn="l"/>
            <a:endParaRPr lang="ru-RU" sz="2400" dirty="0">
              <a:solidFill>
                <a:schemeClr val="tx2"/>
              </a:solidFill>
            </a:endParaRPr>
          </a:p>
          <a:p>
            <a:pPr algn="l"/>
            <a:r>
              <a:rPr lang="es-ES_tradnl" sz="2000" b="1" dirty="0">
                <a:latin typeface="Times New Roman" pitchFamily="18" charset="0"/>
                <a:cs typeface="Times New Roman" pitchFamily="18" charset="0"/>
              </a:rPr>
              <a:t>Main applications - </a:t>
            </a:r>
            <a:r>
              <a:rPr lang="es-ES_tradnl" dirty="0">
                <a:latin typeface="Times New Roman" pitchFamily="18" charset="0"/>
                <a:cs typeface="Times New Roman" pitchFamily="18" charset="0"/>
              </a:rPr>
              <a:t>quantum cryptography (see in the sequel ) , optical fiber multiplexing , computer network containing eavesdroppers in some nodes</a:t>
            </a:r>
          </a:p>
        </p:txBody>
      </p:sp>
      <p:sp>
        <p:nvSpPr>
          <p:cNvPr id="185361" name="Rectangle 17"/>
          <p:cNvSpPr>
            <a:spLocks noChangeArrowheads="1"/>
          </p:cNvSpPr>
          <p:nvPr/>
        </p:nvSpPr>
        <p:spPr bwMode="auto">
          <a:xfrm>
            <a:off x="65088" y="3903663"/>
            <a:ext cx="4651375" cy="671512"/>
          </a:xfrm>
          <a:prstGeom prst="rect">
            <a:avLst/>
          </a:prstGeom>
          <a:noFill/>
          <a:ln w="12699">
            <a:noFill/>
            <a:miter lim="800000"/>
            <a:headEnd type="none" w="sm" len="sm"/>
            <a:tailEnd type="none" w="sm" len="sm"/>
          </a:ln>
          <a:effectLst/>
        </p:spPr>
        <p:txBody>
          <a:bodyPr wrap="none" anchor="ctr">
            <a:spAutoFit/>
          </a:bodyPr>
          <a:lstStyle/>
          <a:p>
            <a:pPr algn="l"/>
            <a:r>
              <a:rPr lang="es-ES_tradnl" sz="2000" b="1" dirty="0">
                <a:latin typeface="Times New Roman" pitchFamily="18" charset="0"/>
                <a:cs typeface="Times New Roman" pitchFamily="18" charset="0"/>
              </a:rPr>
              <a:t>Regular coding ( noiseless main channel )</a:t>
            </a:r>
            <a:endParaRPr lang="ru-RU" sz="900" b="1" dirty="0">
              <a:latin typeface="Times New Roman" pitchFamily="18" charset="0"/>
              <a:cs typeface="Times New Roman" pitchFamily="18" charset="0"/>
            </a:endParaRPr>
          </a:p>
          <a:p>
            <a:pPr algn="l"/>
            <a:r>
              <a:rPr lang="es-ES_tradnl" sz="1800" dirty="0">
                <a:latin typeface="Times New Roman" pitchFamily="18" charset="0"/>
                <a:cs typeface="Times New Roman" pitchFamily="18" charset="0"/>
              </a:rPr>
              <a:t>The key shared by A and B is the following :</a:t>
            </a:r>
            <a:endParaRPr lang="ru-RU" sz="2400" dirty="0">
              <a:latin typeface="Times New Roman" pitchFamily="18" charset="0"/>
              <a:cs typeface="Times New Roman" pitchFamily="18" charset="0"/>
            </a:endParaRPr>
          </a:p>
        </p:txBody>
      </p:sp>
      <p:graphicFrame>
        <p:nvGraphicFramePr>
          <p:cNvPr id="185362" name="Object 18"/>
          <p:cNvGraphicFramePr>
            <a:graphicFrameLocks noChangeAspect="1"/>
          </p:cNvGraphicFramePr>
          <p:nvPr/>
        </p:nvGraphicFramePr>
        <p:xfrm>
          <a:off x="4305300" y="4252920"/>
          <a:ext cx="914400" cy="247650"/>
        </p:xfrm>
        <a:graphic>
          <a:graphicData uri="http://schemas.openxmlformats.org/presentationml/2006/ole">
            <p:oleObj spid="_x0000_s3075" name="Формула" r:id="rId4" imgW="1536033" imgH="393529" progId="Equation.3">
              <p:embed/>
            </p:oleObj>
          </a:graphicData>
        </a:graphic>
      </p:graphicFrame>
      <p:sp>
        <p:nvSpPr>
          <p:cNvPr id="185363" name="Rectangle 19"/>
          <p:cNvSpPr>
            <a:spLocks noChangeArrowheads="1"/>
          </p:cNvSpPr>
          <p:nvPr/>
        </p:nvSpPr>
        <p:spPr bwMode="auto">
          <a:xfrm>
            <a:off x="73025" y="4322763"/>
            <a:ext cx="8675688" cy="1692275"/>
          </a:xfrm>
          <a:prstGeom prst="rect">
            <a:avLst/>
          </a:prstGeom>
          <a:noFill/>
          <a:ln w="12699">
            <a:noFill/>
            <a:miter lim="800000"/>
            <a:headEnd type="none" w="sm" len="sm"/>
            <a:tailEnd type="none" w="sm" len="sm"/>
          </a:ln>
          <a:effectLst/>
        </p:spPr>
        <p:txBody>
          <a:bodyPr anchor="ctr">
            <a:spAutoFit/>
          </a:bodyPr>
          <a:lstStyle/>
          <a:p>
            <a:pPr algn="l"/>
            <a:endParaRPr lang="ru-RU" sz="900" dirty="0">
              <a:solidFill>
                <a:schemeClr val="tx2"/>
              </a:solidFill>
            </a:endParaRPr>
          </a:p>
          <a:p>
            <a:pPr algn="l"/>
            <a:r>
              <a:rPr lang="es-ES_tradnl" sz="1800" dirty="0">
                <a:latin typeface="Times New Roman" pitchFamily="18" charset="0"/>
                <a:cs typeface="Times New Roman" pitchFamily="18" charset="0"/>
              </a:rPr>
              <a:t>where H is the check matrix of some binary ( n , n-k ) code V , x is a binary string of length n radomly chosen by A and transmitted over the main public channel from A to B .</a:t>
            </a:r>
            <a:endParaRPr lang="ru-RU" sz="900" dirty="0">
              <a:latin typeface="Times New Roman" pitchFamily="18" charset="0"/>
              <a:cs typeface="Times New Roman" pitchFamily="18" charset="0"/>
            </a:endParaRPr>
          </a:p>
          <a:p>
            <a:pPr algn="l"/>
            <a:r>
              <a:rPr lang="es-ES_tradnl" sz="1800" dirty="0">
                <a:latin typeface="Times New Roman" pitchFamily="18" charset="0"/>
                <a:cs typeface="Times New Roman" pitchFamily="18" charset="0"/>
              </a:rPr>
              <a:t>Then the amount of information leaking over the wire - tap channel type 2 to easvesdropper is zero ( no easvesdropping at all ! ) providing the following inequality is true                                                          </a:t>
            </a:r>
            <a:endParaRPr lang="ru-RU" sz="900" dirty="0">
              <a:latin typeface="Times New Roman" pitchFamily="18" charset="0"/>
              <a:cs typeface="Times New Roman" pitchFamily="18" charset="0"/>
            </a:endParaRPr>
          </a:p>
          <a:p>
            <a:pPr algn="l"/>
            <a:endParaRPr lang="ru-RU" sz="2400" dirty="0">
              <a:solidFill>
                <a:schemeClr val="tx2"/>
              </a:solidFill>
            </a:endParaRPr>
          </a:p>
        </p:txBody>
      </p:sp>
      <p:graphicFrame>
        <p:nvGraphicFramePr>
          <p:cNvPr id="185364" name="Object 20"/>
          <p:cNvGraphicFramePr>
            <a:graphicFrameLocks noChangeAspect="1"/>
          </p:cNvGraphicFramePr>
          <p:nvPr/>
        </p:nvGraphicFramePr>
        <p:xfrm>
          <a:off x="179388" y="5686442"/>
          <a:ext cx="1296987" cy="171450"/>
        </p:xfrm>
        <a:graphic>
          <a:graphicData uri="http://schemas.openxmlformats.org/presentationml/2006/ole">
            <p:oleObj spid="_x0000_s3076" name="Формула" r:id="rId5" imgW="1447800" imgH="368300" progId="Equation.3">
              <p:embed/>
            </p:oleObj>
          </a:graphicData>
        </a:graphic>
      </p:graphicFrame>
      <p:sp>
        <p:nvSpPr>
          <p:cNvPr id="185365" name="Rectangle 21"/>
          <p:cNvSpPr>
            <a:spLocks noChangeArrowheads="1"/>
          </p:cNvSpPr>
          <p:nvPr/>
        </p:nvSpPr>
        <p:spPr bwMode="auto">
          <a:xfrm>
            <a:off x="1333500" y="5583238"/>
            <a:ext cx="800100" cy="366712"/>
          </a:xfrm>
          <a:prstGeom prst="rect">
            <a:avLst/>
          </a:prstGeom>
          <a:noFill/>
          <a:ln w="12699">
            <a:noFill/>
            <a:miter lim="800000"/>
            <a:headEnd type="none" w="sm" len="sm"/>
            <a:tailEnd type="none" w="sm" len="sm"/>
          </a:ln>
          <a:effectLst/>
        </p:spPr>
        <p:txBody>
          <a:bodyPr wrap="none" anchor="ctr">
            <a:spAutoFit/>
          </a:bodyPr>
          <a:lstStyle/>
          <a:p>
            <a:pPr algn="l"/>
            <a:r>
              <a:rPr lang="es-ES_tradnl" sz="1800" dirty="0">
                <a:latin typeface="Times New Roman" pitchFamily="18" charset="0"/>
                <a:cs typeface="Times New Roman" pitchFamily="18" charset="0"/>
              </a:rPr>
              <a:t>where </a:t>
            </a:r>
            <a:endParaRPr lang="es-ES_tradnl" sz="2400" dirty="0">
              <a:latin typeface="Times New Roman" pitchFamily="18" charset="0"/>
              <a:cs typeface="Times New Roman" pitchFamily="18" charset="0"/>
            </a:endParaRPr>
          </a:p>
        </p:txBody>
      </p:sp>
      <p:graphicFrame>
        <p:nvGraphicFramePr>
          <p:cNvPr id="185366" name="Object 22"/>
          <p:cNvGraphicFramePr>
            <a:graphicFrameLocks noChangeAspect="1"/>
          </p:cNvGraphicFramePr>
          <p:nvPr/>
        </p:nvGraphicFramePr>
        <p:xfrm>
          <a:off x="2106613" y="5653088"/>
          <a:ext cx="304800" cy="361950"/>
        </p:xfrm>
        <a:graphic>
          <a:graphicData uri="http://schemas.openxmlformats.org/presentationml/2006/ole">
            <p:oleObj spid="_x0000_s3077" name="Формула" r:id="rId6" imgW="368300" imgH="558800" progId="Equation.3">
              <p:embed/>
            </p:oleObj>
          </a:graphicData>
        </a:graphic>
      </p:graphicFrame>
      <p:sp>
        <p:nvSpPr>
          <p:cNvPr id="185367" name="Rectangle 23"/>
          <p:cNvSpPr>
            <a:spLocks noChangeArrowheads="1"/>
          </p:cNvSpPr>
          <p:nvPr/>
        </p:nvSpPr>
        <p:spPr bwMode="auto">
          <a:xfrm>
            <a:off x="2341563" y="5583238"/>
            <a:ext cx="4102100" cy="366712"/>
          </a:xfrm>
          <a:prstGeom prst="rect">
            <a:avLst/>
          </a:prstGeom>
          <a:noFill/>
          <a:ln w="12699">
            <a:noFill/>
            <a:miter lim="800000"/>
            <a:headEnd type="none" w="sm" len="sm"/>
            <a:tailEnd type="none" w="sm" len="sm"/>
          </a:ln>
          <a:effectLst/>
        </p:spPr>
        <p:txBody>
          <a:bodyPr wrap="none" anchor="ctr">
            <a:spAutoFit/>
          </a:bodyPr>
          <a:lstStyle/>
          <a:p>
            <a:pPr algn="l"/>
            <a:r>
              <a:rPr lang="es-ES_tradnl" sz="1800" dirty="0">
                <a:solidFill>
                  <a:schemeClr val="tx2"/>
                </a:solidFill>
                <a:cs typeface="Times New Roman" pitchFamily="18" charset="0"/>
              </a:rPr>
              <a:t> </a:t>
            </a:r>
            <a:r>
              <a:rPr lang="es-ES_tradnl" sz="1800" dirty="0">
                <a:latin typeface="Times New Roman" pitchFamily="18" charset="0"/>
                <a:cs typeface="Times New Roman" pitchFamily="18" charset="0"/>
              </a:rPr>
              <a:t>is the minimum code distance of the code </a:t>
            </a:r>
            <a:endParaRPr lang="es-ES_tradnl" sz="2400" dirty="0">
              <a:latin typeface="Times New Roman" pitchFamily="18" charset="0"/>
              <a:cs typeface="Times New Roman" pitchFamily="18" charset="0"/>
            </a:endParaRPr>
          </a:p>
        </p:txBody>
      </p:sp>
      <p:graphicFrame>
        <p:nvGraphicFramePr>
          <p:cNvPr id="185368" name="Object 24"/>
          <p:cNvGraphicFramePr>
            <a:graphicFrameLocks noChangeAspect="1"/>
          </p:cNvGraphicFramePr>
          <p:nvPr/>
        </p:nvGraphicFramePr>
        <p:xfrm>
          <a:off x="6372225" y="5589588"/>
          <a:ext cx="314325" cy="342900"/>
        </p:xfrm>
        <a:graphic>
          <a:graphicData uri="http://schemas.openxmlformats.org/presentationml/2006/ole">
            <p:oleObj spid="_x0000_s3078" name="Формула" r:id="rId7" imgW="317225" imgH="583693" progId="Equation.3">
              <p:embed/>
            </p:oleObj>
          </a:graphicData>
        </a:graphic>
      </p:graphicFrame>
      <p:sp>
        <p:nvSpPr>
          <p:cNvPr id="185369" name="Rectangle 25"/>
          <p:cNvSpPr>
            <a:spLocks noChangeArrowheads="1"/>
          </p:cNvSpPr>
          <p:nvPr/>
        </p:nvSpPr>
        <p:spPr bwMode="auto">
          <a:xfrm>
            <a:off x="6443663" y="5589588"/>
            <a:ext cx="2533650" cy="366712"/>
          </a:xfrm>
          <a:prstGeom prst="rect">
            <a:avLst/>
          </a:prstGeom>
          <a:noFill/>
          <a:ln w="12699">
            <a:noFill/>
            <a:miter lim="800000"/>
            <a:headEnd type="none" w="sm" len="sm"/>
            <a:tailEnd type="none" w="sm" len="sm"/>
          </a:ln>
          <a:effectLst/>
        </p:spPr>
        <p:txBody>
          <a:bodyPr wrap="none" anchor="ctr">
            <a:spAutoFit/>
          </a:bodyPr>
          <a:lstStyle/>
          <a:p>
            <a:pPr algn="l"/>
            <a:r>
              <a:rPr lang="es-ES_tradnl" sz="1800" dirty="0">
                <a:solidFill>
                  <a:schemeClr val="tx2"/>
                </a:solidFill>
                <a:cs typeface="Times New Roman" pitchFamily="18" charset="0"/>
              </a:rPr>
              <a:t> </a:t>
            </a:r>
            <a:r>
              <a:rPr lang="es-ES_tradnl" sz="1800" dirty="0">
                <a:latin typeface="Times New Roman" pitchFamily="18" charset="0"/>
                <a:cs typeface="Times New Roman" pitchFamily="18" charset="0"/>
              </a:rPr>
              <a:t>which is dual of code V .</a:t>
            </a:r>
            <a:endParaRPr lang="es-ES_tradnl"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Номер слайда 3"/>
          <p:cNvSpPr>
            <a:spLocks noGrp="1"/>
          </p:cNvSpPr>
          <p:nvPr>
            <p:ph type="sldNum" sz="quarter" idx="12"/>
          </p:nvPr>
        </p:nvSpPr>
        <p:spPr/>
        <p:txBody>
          <a:bodyPr/>
          <a:lstStyle/>
          <a:p>
            <a:r>
              <a:rPr lang="en-US" dirty="0" smtClean="0"/>
              <a:t>6</a:t>
            </a:r>
            <a:endParaRPr lang="ru-RU" dirty="0"/>
          </a:p>
        </p:txBody>
      </p:sp>
      <p:sp>
        <p:nvSpPr>
          <p:cNvPr id="134148" name="Rectangle 4"/>
          <p:cNvSpPr>
            <a:spLocks noChangeArrowheads="1"/>
          </p:cNvSpPr>
          <p:nvPr/>
        </p:nvSpPr>
        <p:spPr bwMode="auto">
          <a:xfrm>
            <a:off x="0" y="0"/>
            <a:ext cx="247650" cy="396875"/>
          </a:xfrm>
          <a:prstGeom prst="rect">
            <a:avLst/>
          </a:prstGeom>
          <a:noFill/>
          <a:ln w="9525">
            <a:noFill/>
            <a:miter lim="800000"/>
            <a:headEnd/>
            <a:tailEnd/>
          </a:ln>
          <a:effectLst/>
        </p:spPr>
        <p:txBody>
          <a:bodyPr wrap="none" lIns="92075" tIns="46038" rIns="92075" bIns="46038">
            <a:spAutoFit/>
          </a:bodyPr>
          <a:lstStyle/>
          <a:p>
            <a:pPr algn="l"/>
            <a:r>
              <a:rPr lang="ru-RU" sz="2000" b="1">
                <a:solidFill>
                  <a:schemeClr val="tx2"/>
                </a:solidFill>
              </a:rPr>
              <a:t> </a:t>
            </a:r>
          </a:p>
        </p:txBody>
      </p:sp>
      <p:sp>
        <p:nvSpPr>
          <p:cNvPr id="134152" name="Rectangle 8"/>
          <p:cNvSpPr>
            <a:spLocks noChangeArrowheads="1"/>
          </p:cNvSpPr>
          <p:nvPr/>
        </p:nvSpPr>
        <p:spPr bwMode="auto">
          <a:xfrm>
            <a:off x="428596" y="500042"/>
            <a:ext cx="6878637" cy="671513"/>
          </a:xfrm>
          <a:prstGeom prst="rect">
            <a:avLst/>
          </a:prstGeom>
          <a:noFill/>
          <a:ln w="12699">
            <a:noFill/>
            <a:miter lim="800000"/>
            <a:headEnd type="none" w="sm" len="sm"/>
            <a:tailEnd type="none" w="sm" len="sm"/>
          </a:ln>
          <a:effectLst/>
        </p:spPr>
        <p:txBody>
          <a:bodyPr anchor="ctr">
            <a:spAutoFit/>
          </a:bodyPr>
          <a:lstStyle/>
          <a:p>
            <a:pPr algn="l"/>
            <a:r>
              <a:rPr lang="es-ES_tradnl" sz="2000" b="1" dirty="0" smtClean="0">
                <a:latin typeface="Times New Roman" pitchFamily="18" charset="0"/>
                <a:cs typeface="Times New Roman" pitchFamily="18" charset="0"/>
              </a:rPr>
              <a:t>Example.</a:t>
            </a:r>
            <a:r>
              <a:rPr lang="es-ES_tradnl" sz="1800" b="1" dirty="0" smtClean="0">
                <a:latin typeface="Times New Roman" pitchFamily="18" charset="0"/>
                <a:cs typeface="Times New Roman" pitchFamily="18" charset="0"/>
              </a:rPr>
              <a:t> </a:t>
            </a:r>
            <a:r>
              <a:rPr lang="es-ES_tradnl" sz="1800" dirty="0">
                <a:latin typeface="Times New Roman" pitchFamily="18" charset="0"/>
                <a:cs typeface="Times New Roman" pitchFamily="18" charset="0"/>
              </a:rPr>
              <a:t>V is ( 15 , 11 ) Hamming code . Then we have no </a:t>
            </a:r>
            <a:r>
              <a:rPr lang="es-ES_tradnl" sz="1800" dirty="0" smtClean="0">
                <a:latin typeface="Times New Roman" pitchFamily="18" charset="0"/>
                <a:cs typeface="Times New Roman" pitchFamily="18" charset="0"/>
              </a:rPr>
              <a:t>easvesdropping about </a:t>
            </a:r>
            <a:r>
              <a:rPr lang="es-ES_tradnl" sz="1800" dirty="0">
                <a:latin typeface="Times New Roman" pitchFamily="18" charset="0"/>
                <a:cs typeface="Times New Roman" pitchFamily="18" charset="0"/>
              </a:rPr>
              <a:t>the key of length 4 if </a:t>
            </a:r>
            <a:endParaRPr lang="es-ES_tradnl" sz="2400" dirty="0">
              <a:latin typeface="Times New Roman" pitchFamily="18" charset="0"/>
              <a:cs typeface="Times New Roman" pitchFamily="18" charset="0"/>
            </a:endParaRPr>
          </a:p>
        </p:txBody>
      </p:sp>
      <p:graphicFrame>
        <p:nvGraphicFramePr>
          <p:cNvPr id="134151" name="Object 7"/>
          <p:cNvGraphicFramePr>
            <a:graphicFrameLocks noChangeAspect="1"/>
          </p:cNvGraphicFramePr>
          <p:nvPr/>
        </p:nvGraphicFramePr>
        <p:xfrm>
          <a:off x="4572000" y="885809"/>
          <a:ext cx="752475" cy="257175"/>
        </p:xfrm>
        <a:graphic>
          <a:graphicData uri="http://schemas.openxmlformats.org/presentationml/2006/ole">
            <p:oleObj spid="_x0000_s4098" name="Формула" r:id="rId4" imgW="850531" imgH="355446" progId="Equation.3">
              <p:embed/>
            </p:oleObj>
          </a:graphicData>
        </a:graphic>
      </p:graphicFrame>
      <p:sp>
        <p:nvSpPr>
          <p:cNvPr id="134153" name="Rectangle 9"/>
          <p:cNvSpPr>
            <a:spLocks noChangeArrowheads="1"/>
          </p:cNvSpPr>
          <p:nvPr/>
        </p:nvSpPr>
        <p:spPr bwMode="auto">
          <a:xfrm>
            <a:off x="428596" y="1285860"/>
            <a:ext cx="7358062" cy="2508379"/>
          </a:xfrm>
          <a:prstGeom prst="rect">
            <a:avLst/>
          </a:prstGeom>
          <a:noFill/>
          <a:ln w="12699">
            <a:noFill/>
            <a:miter lim="800000"/>
            <a:headEnd type="none" w="sm" len="sm"/>
            <a:tailEnd type="none" w="sm" len="sm"/>
          </a:ln>
          <a:effectLst/>
        </p:spPr>
        <p:txBody>
          <a:bodyPr wrap="square" anchor="ctr">
            <a:spAutoFit/>
          </a:bodyPr>
          <a:lstStyle/>
          <a:p>
            <a:pPr algn="l"/>
            <a:endParaRPr lang="ru-RU" sz="900" dirty="0">
              <a:solidFill>
                <a:schemeClr val="tx2"/>
              </a:solidFill>
            </a:endParaRPr>
          </a:p>
          <a:p>
            <a:pPr algn="l"/>
            <a:r>
              <a:rPr lang="es-ES_tradnl" sz="1800" dirty="0">
                <a:latin typeface="Times New Roman" pitchFamily="18" charset="0"/>
                <a:cs typeface="Times New Roman" pitchFamily="18" charset="0"/>
              </a:rPr>
              <a:t>This concep can be exteded to noisy main channel ( Korjik , </a:t>
            </a:r>
            <a:r>
              <a:rPr lang="es-ES_tradnl" sz="1800" dirty="0" smtClean="0">
                <a:latin typeface="Times New Roman" pitchFamily="18" charset="0"/>
                <a:cs typeface="Times New Roman" pitchFamily="18" charset="0"/>
              </a:rPr>
              <a:t>Kushnir [12]) .</a:t>
            </a:r>
          </a:p>
          <a:p>
            <a:pPr algn="l"/>
            <a:endParaRPr lang="ru-RU" sz="900" dirty="0">
              <a:latin typeface="Times New Roman" pitchFamily="18" charset="0"/>
              <a:cs typeface="Times New Roman" pitchFamily="18" charset="0"/>
            </a:endParaRPr>
          </a:p>
          <a:p>
            <a:pPr algn="l"/>
            <a:r>
              <a:rPr lang="es-ES_tradnl" sz="2000" b="1" dirty="0">
                <a:latin typeface="Times New Roman" pitchFamily="18" charset="0"/>
                <a:cs typeface="Times New Roman" pitchFamily="18" charset="0"/>
              </a:rPr>
              <a:t>Privacy amplification </a:t>
            </a:r>
            <a:r>
              <a:rPr lang="es-ES_tradnl" sz="2000" b="1" dirty="0" smtClean="0">
                <a:latin typeface="Times New Roman" pitchFamily="18" charset="0"/>
                <a:cs typeface="Times New Roman" pitchFamily="18" charset="0"/>
              </a:rPr>
              <a:t>[9]</a:t>
            </a:r>
          </a:p>
          <a:p>
            <a:pPr algn="l"/>
            <a:endParaRPr lang="es-ES_tradnl" sz="2000" b="1" dirty="0" smtClean="0">
              <a:latin typeface="Times New Roman" pitchFamily="18" charset="0"/>
              <a:cs typeface="Times New Roman" pitchFamily="18" charset="0"/>
            </a:endParaRPr>
          </a:p>
          <a:p>
            <a:pPr algn="l"/>
            <a:endParaRPr lang="ru-RU" sz="900" b="1" dirty="0">
              <a:latin typeface="Times New Roman" pitchFamily="18" charset="0"/>
              <a:cs typeface="Times New Roman" pitchFamily="18" charset="0"/>
            </a:endParaRPr>
          </a:p>
          <a:p>
            <a:r>
              <a:rPr lang="es-ES_tradnl" sz="1800" dirty="0">
                <a:latin typeface="Times New Roman" pitchFamily="18" charset="0"/>
                <a:cs typeface="Times New Roman" pitchFamily="18" charset="0"/>
              </a:rPr>
              <a:t>If A and B </a:t>
            </a:r>
            <a:r>
              <a:rPr lang="es-ES_tradnl" sz="1800" dirty="0" smtClean="0">
                <a:latin typeface="Times New Roman" pitchFamily="18" charset="0"/>
                <a:cs typeface="Times New Roman" pitchFamily="18" charset="0"/>
              </a:rPr>
              <a:t>follow to </a:t>
            </a:r>
            <a:r>
              <a:rPr lang="es-ES_tradnl" sz="1800" dirty="0">
                <a:latin typeface="Times New Roman" pitchFamily="18" charset="0"/>
                <a:cs typeface="Times New Roman" pitchFamily="18" charset="0"/>
              </a:rPr>
              <a:t>the protocol described in the case type </a:t>
            </a:r>
            <a:r>
              <a:rPr lang="es-ES_tradnl" sz="1800" dirty="0" smtClean="0">
                <a:latin typeface="Times New Roman" pitchFamily="18" charset="0"/>
                <a:cs typeface="Times New Roman" pitchFamily="18" charset="0"/>
              </a:rPr>
              <a:t>1 in order to </a:t>
            </a:r>
            <a:r>
              <a:rPr lang="es-ES_tradnl" sz="1800" dirty="0">
                <a:latin typeface="Times New Roman" pitchFamily="18" charset="0"/>
                <a:cs typeface="Times New Roman" pitchFamily="18" charset="0"/>
              </a:rPr>
              <a:t>produce secret key, the amount of </a:t>
            </a:r>
            <a:r>
              <a:rPr lang="es-ES_tradnl" dirty="0" smtClean="0">
                <a:latin typeface="Times New Roman" pitchFamily="18" charset="0"/>
                <a:cs typeface="Times New Roman" pitchFamily="18" charset="0"/>
              </a:rPr>
              <a:t>information        leaking to eavesdropper  has the following upper bound</a:t>
            </a:r>
            <a:endParaRPr lang="ru-RU" sz="900" dirty="0" smtClean="0">
              <a:latin typeface="Times New Roman" pitchFamily="18" charset="0"/>
              <a:cs typeface="Times New Roman" pitchFamily="18" charset="0"/>
            </a:endParaRPr>
          </a:p>
          <a:p>
            <a:pPr algn="l"/>
            <a:r>
              <a:rPr lang="es-ES_tradnl" sz="1800" dirty="0" smtClean="0">
                <a:latin typeface="Times New Roman" pitchFamily="18" charset="0"/>
                <a:cs typeface="Times New Roman" pitchFamily="18" charset="0"/>
              </a:rPr>
              <a:t> </a:t>
            </a:r>
            <a:endParaRPr lang="es-ES_tradnl" sz="2400" dirty="0">
              <a:latin typeface="Times New Roman" pitchFamily="18" charset="0"/>
              <a:cs typeface="Times New Roman" pitchFamily="18" charset="0"/>
            </a:endParaRPr>
          </a:p>
        </p:txBody>
      </p:sp>
      <p:graphicFrame>
        <p:nvGraphicFramePr>
          <p:cNvPr id="134150" name="Object 6"/>
          <p:cNvGraphicFramePr>
            <a:graphicFrameLocks noChangeAspect="1"/>
          </p:cNvGraphicFramePr>
          <p:nvPr/>
        </p:nvGraphicFramePr>
        <p:xfrm>
          <a:off x="4829179" y="2919411"/>
          <a:ext cx="314325" cy="295275"/>
        </p:xfrm>
        <a:graphic>
          <a:graphicData uri="http://schemas.openxmlformats.org/presentationml/2006/ole">
            <p:oleObj spid="_x0000_s4099" name="Формула" r:id="rId5" imgW="317362" imgH="507780" progId="Equation.3">
              <p:embed/>
            </p:oleObj>
          </a:graphicData>
        </a:graphic>
      </p:graphicFrame>
      <p:graphicFrame>
        <p:nvGraphicFramePr>
          <p:cNvPr id="134149" name="Object 5"/>
          <p:cNvGraphicFramePr>
            <a:graphicFrameLocks noChangeAspect="1"/>
          </p:cNvGraphicFramePr>
          <p:nvPr/>
        </p:nvGraphicFramePr>
        <p:xfrm>
          <a:off x="523867" y="3586166"/>
          <a:ext cx="2905125" cy="342900"/>
        </p:xfrm>
        <a:graphic>
          <a:graphicData uri="http://schemas.openxmlformats.org/presentationml/2006/ole">
            <p:oleObj spid="_x0000_s4100" name="Формула" r:id="rId6" imgW="3263900" imgH="508000" progId="Equation.3">
              <p:embed/>
            </p:oleObj>
          </a:graphicData>
        </a:graphic>
      </p:graphicFrame>
      <p:sp>
        <p:nvSpPr>
          <p:cNvPr id="134155" name="Rectangle 11"/>
          <p:cNvSpPr>
            <a:spLocks noChangeArrowheads="1"/>
          </p:cNvSpPr>
          <p:nvPr/>
        </p:nvSpPr>
        <p:spPr bwMode="auto">
          <a:xfrm>
            <a:off x="382588" y="4071942"/>
            <a:ext cx="6086475" cy="915987"/>
          </a:xfrm>
          <a:prstGeom prst="rect">
            <a:avLst/>
          </a:prstGeom>
          <a:noFill/>
          <a:ln w="12699">
            <a:noFill/>
            <a:miter lim="800000"/>
            <a:headEnd type="none" w="sm" len="sm"/>
            <a:tailEnd type="none" w="sm" len="sm"/>
          </a:ln>
          <a:effectLst/>
        </p:spPr>
        <p:txBody>
          <a:bodyPr anchor="ctr">
            <a:spAutoFit/>
          </a:bodyPr>
          <a:lstStyle/>
          <a:p>
            <a:pPr algn="l"/>
            <a:r>
              <a:rPr lang="es-ES_tradnl" dirty="0" smtClean="0">
                <a:latin typeface="Times New Roman" pitchFamily="18" charset="0"/>
                <a:cs typeface="Times New Roman" pitchFamily="18" charset="0"/>
              </a:rPr>
              <a:t>w</a:t>
            </a:r>
            <a:r>
              <a:rPr lang="es-ES_tradnl" sz="1800" dirty="0" smtClean="0">
                <a:latin typeface="Times New Roman" pitchFamily="18" charset="0"/>
                <a:cs typeface="Times New Roman" pitchFamily="18" charset="0"/>
              </a:rPr>
              <a:t>here </a:t>
            </a:r>
            <a:r>
              <a:rPr lang="es-ES_tradnl" sz="1800" i="1" dirty="0" smtClean="0">
                <a:latin typeface="Times New Roman" pitchFamily="18" charset="0"/>
                <a:cs typeface="Times New Roman" pitchFamily="18" charset="0"/>
              </a:rPr>
              <a:t>n </a:t>
            </a:r>
            <a:r>
              <a:rPr lang="es-ES_tradnl" sz="1800" dirty="0" smtClean="0">
                <a:latin typeface="Times New Roman" pitchFamily="18" charset="0"/>
                <a:cs typeface="Times New Roman" pitchFamily="18" charset="0"/>
              </a:rPr>
              <a:t>is the length </a:t>
            </a:r>
            <a:r>
              <a:rPr lang="es-ES_tradnl" sz="1800" dirty="0">
                <a:latin typeface="Times New Roman" pitchFamily="18" charset="0"/>
                <a:cs typeface="Times New Roman" pitchFamily="18" charset="0"/>
              </a:rPr>
              <a:t>of x , K is the length of the key , P is the number of check symbols , t is the maximum number of bits that cavesdropper can obseved of each block .</a:t>
            </a:r>
            <a:endParaRPr lang="es-ES_tradnl" sz="24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Номер слайда 4"/>
          <p:cNvSpPr>
            <a:spLocks noGrp="1"/>
          </p:cNvSpPr>
          <p:nvPr>
            <p:ph type="sldNum" sz="quarter" idx="12"/>
          </p:nvPr>
        </p:nvSpPr>
        <p:spPr/>
        <p:txBody>
          <a:bodyPr/>
          <a:lstStyle/>
          <a:p>
            <a:r>
              <a:rPr lang="en-US" dirty="0" smtClean="0"/>
              <a:t>7</a:t>
            </a:r>
            <a:endParaRPr lang="ru-RU" dirty="0"/>
          </a:p>
        </p:txBody>
      </p:sp>
      <p:sp>
        <p:nvSpPr>
          <p:cNvPr id="6146" name="Rectangle 2"/>
          <p:cNvSpPr>
            <a:spLocks noGrp="1" noChangeArrowheads="1"/>
          </p:cNvSpPr>
          <p:nvPr>
            <p:ph type="title"/>
          </p:nvPr>
        </p:nvSpPr>
        <p:spPr>
          <a:noFill/>
          <a:ln/>
        </p:spPr>
        <p:txBody>
          <a:bodyPr>
            <a:normAutofit/>
          </a:bodyPr>
          <a:lstStyle/>
          <a:p>
            <a:pPr algn="l"/>
            <a:r>
              <a:rPr lang="en-US" sz="2000" b="1" dirty="0" smtClean="0">
                <a:latin typeface="Times New Roman" pitchFamily="18" charset="0"/>
                <a:cs typeface="Times New Roman" pitchFamily="18" charset="0"/>
              </a:rPr>
              <a:t>d) </a:t>
            </a:r>
            <a:r>
              <a:rPr lang="ru-RU" sz="2000" b="1" dirty="0" smtClean="0">
                <a:latin typeface="Times New Roman" pitchFamily="18" charset="0"/>
                <a:cs typeface="Times New Roman" pitchFamily="18" charset="0"/>
              </a:rPr>
              <a:t>A </a:t>
            </a:r>
            <a:r>
              <a:rPr lang="ru-RU" sz="2000" b="1" dirty="0" err="1">
                <a:latin typeface="Times New Roman" pitchFamily="18" charset="0"/>
                <a:cs typeface="Times New Roman" pitchFamily="18" charset="0"/>
              </a:rPr>
              <a:t>cryptographic</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scenario</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for</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source</a:t>
            </a:r>
            <a:r>
              <a:rPr lang="ru-RU" sz="2000" b="1" dirty="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model</a:t>
            </a:r>
            <a:r>
              <a:rPr lang="en-US" sz="2000" b="1"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a:t>
            </a:r>
            <a:r>
              <a:rPr lang="ru-RU" sz="2000" b="1" dirty="0" err="1" smtClean="0">
                <a:latin typeface="Times New Roman" pitchFamily="18" charset="0"/>
                <a:cs typeface="Times New Roman" pitchFamily="18" charset="0"/>
              </a:rPr>
              <a:t>active</a:t>
            </a:r>
            <a:r>
              <a:rPr lang="ru-RU" sz="2000" b="1" dirty="0" smtClean="0">
                <a:latin typeface="Times New Roman" pitchFamily="18" charset="0"/>
                <a:cs typeface="Times New Roman" pitchFamily="18" charset="0"/>
              </a:rPr>
              <a:t> </a:t>
            </a:r>
            <a:r>
              <a:rPr lang="ru-RU" sz="2000" b="1" dirty="0" err="1">
                <a:latin typeface="Times New Roman" pitchFamily="18" charset="0"/>
                <a:cs typeface="Times New Roman" pitchFamily="18" charset="0"/>
              </a:rPr>
              <a:t>illegal</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users</a:t>
            </a:r>
            <a:r>
              <a:rPr lang="ru-RU" sz="2000" b="1" dirty="0">
                <a:latin typeface="Times New Roman" pitchFamily="18" charset="0"/>
                <a:cs typeface="Times New Roman" pitchFamily="18" charset="0"/>
              </a:rPr>
              <a:t> )</a:t>
            </a:r>
          </a:p>
        </p:txBody>
      </p:sp>
      <p:sp>
        <p:nvSpPr>
          <p:cNvPr id="6147" name="Rectangle 3"/>
          <p:cNvSpPr>
            <a:spLocks noChangeArrowheads="1"/>
          </p:cNvSpPr>
          <p:nvPr/>
        </p:nvSpPr>
        <p:spPr bwMode="auto">
          <a:xfrm>
            <a:off x="3835400" y="5054600"/>
            <a:ext cx="1320800" cy="711200"/>
          </a:xfrm>
          <a:prstGeom prst="rect">
            <a:avLst/>
          </a:prstGeom>
          <a:noFill/>
          <a:ln w="50800">
            <a:solidFill>
              <a:schemeClr val="tx2"/>
            </a:solidFill>
            <a:miter lim="800000"/>
            <a:headEnd/>
            <a:tailEnd/>
          </a:ln>
          <a:effectLst/>
        </p:spPr>
        <p:txBody>
          <a:bodyPr wrap="none" anchor="ctr"/>
          <a:lstStyle/>
          <a:p>
            <a:endParaRPr lang="ru-RU"/>
          </a:p>
        </p:txBody>
      </p:sp>
      <p:sp>
        <p:nvSpPr>
          <p:cNvPr id="6148" name="Rectangle 4"/>
          <p:cNvSpPr>
            <a:spLocks noChangeArrowheads="1"/>
          </p:cNvSpPr>
          <p:nvPr/>
        </p:nvSpPr>
        <p:spPr bwMode="auto">
          <a:xfrm>
            <a:off x="939800" y="3149600"/>
            <a:ext cx="1320800" cy="711200"/>
          </a:xfrm>
          <a:prstGeom prst="rect">
            <a:avLst/>
          </a:prstGeom>
          <a:noFill/>
          <a:ln w="50800">
            <a:solidFill>
              <a:schemeClr val="tx2"/>
            </a:solidFill>
            <a:miter lim="800000"/>
            <a:headEnd/>
            <a:tailEnd/>
          </a:ln>
          <a:effectLst/>
        </p:spPr>
        <p:txBody>
          <a:bodyPr wrap="none" anchor="ctr"/>
          <a:lstStyle/>
          <a:p>
            <a:endParaRPr lang="ru-RU"/>
          </a:p>
        </p:txBody>
      </p:sp>
      <p:sp>
        <p:nvSpPr>
          <p:cNvPr id="6149" name="Rectangle 5"/>
          <p:cNvSpPr>
            <a:spLocks noChangeArrowheads="1"/>
          </p:cNvSpPr>
          <p:nvPr/>
        </p:nvSpPr>
        <p:spPr bwMode="auto">
          <a:xfrm>
            <a:off x="6731000" y="3149600"/>
            <a:ext cx="1320800" cy="711200"/>
          </a:xfrm>
          <a:prstGeom prst="rect">
            <a:avLst/>
          </a:prstGeom>
          <a:noFill/>
          <a:ln w="50800">
            <a:solidFill>
              <a:schemeClr val="tx2"/>
            </a:solidFill>
            <a:miter lim="800000"/>
            <a:headEnd/>
            <a:tailEnd/>
          </a:ln>
          <a:effectLst/>
        </p:spPr>
        <p:txBody>
          <a:bodyPr wrap="none" anchor="ctr"/>
          <a:lstStyle/>
          <a:p>
            <a:endParaRPr lang="ru-RU"/>
          </a:p>
        </p:txBody>
      </p:sp>
      <p:sp>
        <p:nvSpPr>
          <p:cNvPr id="6150" name="Rectangle 6"/>
          <p:cNvSpPr>
            <a:spLocks noChangeArrowheads="1"/>
          </p:cNvSpPr>
          <p:nvPr/>
        </p:nvSpPr>
        <p:spPr bwMode="auto">
          <a:xfrm>
            <a:off x="3835400" y="1701800"/>
            <a:ext cx="1320800" cy="711200"/>
          </a:xfrm>
          <a:prstGeom prst="rect">
            <a:avLst/>
          </a:prstGeom>
          <a:noFill/>
          <a:ln w="50800">
            <a:solidFill>
              <a:schemeClr val="tx2"/>
            </a:solidFill>
            <a:miter lim="800000"/>
            <a:headEnd/>
            <a:tailEnd/>
          </a:ln>
          <a:effectLst/>
        </p:spPr>
        <p:txBody>
          <a:bodyPr wrap="none" anchor="ctr"/>
          <a:lstStyle/>
          <a:p>
            <a:endParaRPr lang="ru-RU"/>
          </a:p>
        </p:txBody>
      </p:sp>
      <p:sp>
        <p:nvSpPr>
          <p:cNvPr id="6151" name="Line 7"/>
          <p:cNvSpPr>
            <a:spLocks noChangeShapeType="1"/>
          </p:cNvSpPr>
          <p:nvPr/>
        </p:nvSpPr>
        <p:spPr bwMode="auto">
          <a:xfrm>
            <a:off x="4495800" y="2438400"/>
            <a:ext cx="0" cy="2590800"/>
          </a:xfrm>
          <a:prstGeom prst="line">
            <a:avLst/>
          </a:prstGeom>
          <a:noFill/>
          <a:ln w="25399">
            <a:solidFill>
              <a:schemeClr val="tx2"/>
            </a:solidFill>
            <a:round/>
            <a:headEnd type="none" w="sm" len="sm"/>
            <a:tailEnd type="stealth" w="med" len="lg"/>
          </a:ln>
          <a:effectLst/>
        </p:spPr>
        <p:txBody>
          <a:bodyPr wrap="none" anchor="ctr"/>
          <a:lstStyle/>
          <a:p>
            <a:endParaRPr lang="ru-RU"/>
          </a:p>
        </p:txBody>
      </p:sp>
      <p:sp>
        <p:nvSpPr>
          <p:cNvPr id="6152" name="Line 8"/>
          <p:cNvSpPr>
            <a:spLocks noChangeShapeType="1"/>
          </p:cNvSpPr>
          <p:nvPr/>
        </p:nvSpPr>
        <p:spPr bwMode="auto">
          <a:xfrm>
            <a:off x="1600200" y="2743200"/>
            <a:ext cx="5791200" cy="0"/>
          </a:xfrm>
          <a:prstGeom prst="line">
            <a:avLst/>
          </a:prstGeom>
          <a:noFill/>
          <a:ln w="25399">
            <a:solidFill>
              <a:schemeClr val="tx2"/>
            </a:solidFill>
            <a:round/>
            <a:headEnd type="none" w="sm" len="sm"/>
            <a:tailEnd type="none" w="sm" len="sm"/>
          </a:ln>
          <a:effectLst/>
        </p:spPr>
        <p:txBody>
          <a:bodyPr wrap="none" anchor="ctr"/>
          <a:lstStyle/>
          <a:p>
            <a:endParaRPr lang="ru-RU"/>
          </a:p>
        </p:txBody>
      </p:sp>
      <p:sp>
        <p:nvSpPr>
          <p:cNvPr id="6153" name="Line 9"/>
          <p:cNvSpPr>
            <a:spLocks noChangeShapeType="1"/>
          </p:cNvSpPr>
          <p:nvPr/>
        </p:nvSpPr>
        <p:spPr bwMode="auto">
          <a:xfrm flipV="1">
            <a:off x="1600200" y="2743200"/>
            <a:ext cx="0" cy="381000"/>
          </a:xfrm>
          <a:prstGeom prst="line">
            <a:avLst/>
          </a:prstGeom>
          <a:noFill/>
          <a:ln w="25399">
            <a:solidFill>
              <a:schemeClr val="tx2"/>
            </a:solidFill>
            <a:round/>
            <a:headEnd type="stealth" w="med" len="lg"/>
            <a:tailEnd type="none" w="sm" len="sm"/>
          </a:ln>
          <a:effectLst/>
        </p:spPr>
        <p:txBody>
          <a:bodyPr wrap="none" anchor="ctr"/>
          <a:lstStyle/>
          <a:p>
            <a:endParaRPr lang="ru-RU"/>
          </a:p>
        </p:txBody>
      </p:sp>
      <p:sp>
        <p:nvSpPr>
          <p:cNvPr id="6154" name="Line 10"/>
          <p:cNvSpPr>
            <a:spLocks noChangeShapeType="1"/>
          </p:cNvSpPr>
          <p:nvPr/>
        </p:nvSpPr>
        <p:spPr bwMode="auto">
          <a:xfrm>
            <a:off x="2286000" y="3276600"/>
            <a:ext cx="4419600" cy="0"/>
          </a:xfrm>
          <a:prstGeom prst="line">
            <a:avLst/>
          </a:prstGeom>
          <a:noFill/>
          <a:ln w="25399">
            <a:solidFill>
              <a:schemeClr val="tx2"/>
            </a:solidFill>
            <a:round/>
            <a:headEnd type="none" w="sm" len="sm"/>
            <a:tailEnd type="stealth" w="med" len="lg"/>
          </a:ln>
          <a:effectLst/>
        </p:spPr>
        <p:txBody>
          <a:bodyPr wrap="none" anchor="ctr"/>
          <a:lstStyle/>
          <a:p>
            <a:endParaRPr lang="ru-RU"/>
          </a:p>
        </p:txBody>
      </p:sp>
      <p:sp>
        <p:nvSpPr>
          <p:cNvPr id="6155" name="Line 11"/>
          <p:cNvSpPr>
            <a:spLocks noChangeShapeType="1"/>
          </p:cNvSpPr>
          <p:nvPr/>
        </p:nvSpPr>
        <p:spPr bwMode="auto">
          <a:xfrm>
            <a:off x="2286000" y="3733800"/>
            <a:ext cx="4419600" cy="0"/>
          </a:xfrm>
          <a:prstGeom prst="line">
            <a:avLst/>
          </a:prstGeom>
          <a:noFill/>
          <a:ln w="25399">
            <a:solidFill>
              <a:schemeClr val="tx2"/>
            </a:solidFill>
            <a:round/>
            <a:headEnd type="stealth" w="med" len="lg"/>
            <a:tailEnd type="none" w="sm" len="sm"/>
          </a:ln>
          <a:effectLst/>
        </p:spPr>
        <p:txBody>
          <a:bodyPr wrap="none" anchor="ctr"/>
          <a:lstStyle/>
          <a:p>
            <a:endParaRPr lang="ru-RU"/>
          </a:p>
        </p:txBody>
      </p:sp>
      <p:sp>
        <p:nvSpPr>
          <p:cNvPr id="6156" name="Line 12"/>
          <p:cNvSpPr>
            <a:spLocks noChangeShapeType="1"/>
          </p:cNvSpPr>
          <p:nvPr/>
        </p:nvSpPr>
        <p:spPr bwMode="auto">
          <a:xfrm flipH="1">
            <a:off x="3429000" y="5181600"/>
            <a:ext cx="381000" cy="0"/>
          </a:xfrm>
          <a:prstGeom prst="line">
            <a:avLst/>
          </a:prstGeom>
          <a:noFill/>
          <a:ln w="25399">
            <a:solidFill>
              <a:schemeClr val="tx2"/>
            </a:solidFill>
            <a:round/>
            <a:headEnd type="stealth" w="med" len="lg"/>
            <a:tailEnd type="none" w="sm" len="sm"/>
          </a:ln>
          <a:effectLst/>
        </p:spPr>
        <p:txBody>
          <a:bodyPr wrap="none" anchor="ctr"/>
          <a:lstStyle/>
          <a:p>
            <a:endParaRPr lang="ru-RU"/>
          </a:p>
        </p:txBody>
      </p:sp>
      <p:sp>
        <p:nvSpPr>
          <p:cNvPr id="6157" name="Line 13"/>
          <p:cNvSpPr>
            <a:spLocks noChangeShapeType="1"/>
          </p:cNvSpPr>
          <p:nvPr/>
        </p:nvSpPr>
        <p:spPr bwMode="auto">
          <a:xfrm flipH="1">
            <a:off x="5181600" y="5181600"/>
            <a:ext cx="457200" cy="0"/>
          </a:xfrm>
          <a:prstGeom prst="line">
            <a:avLst/>
          </a:prstGeom>
          <a:noFill/>
          <a:ln w="25399">
            <a:solidFill>
              <a:schemeClr val="tx2"/>
            </a:solidFill>
            <a:round/>
            <a:headEnd type="none" w="sm" len="sm"/>
            <a:tailEnd type="none" w="sm" len="sm"/>
          </a:ln>
          <a:effectLst/>
        </p:spPr>
        <p:txBody>
          <a:bodyPr wrap="none" anchor="ctr"/>
          <a:lstStyle/>
          <a:p>
            <a:endParaRPr lang="ru-RU"/>
          </a:p>
        </p:txBody>
      </p:sp>
      <p:sp>
        <p:nvSpPr>
          <p:cNvPr id="6158" name="Line 14"/>
          <p:cNvSpPr>
            <a:spLocks noChangeShapeType="1"/>
          </p:cNvSpPr>
          <p:nvPr/>
        </p:nvSpPr>
        <p:spPr bwMode="auto">
          <a:xfrm>
            <a:off x="3429000" y="3733800"/>
            <a:ext cx="0" cy="1447800"/>
          </a:xfrm>
          <a:prstGeom prst="line">
            <a:avLst/>
          </a:prstGeom>
          <a:noFill/>
          <a:ln w="25399">
            <a:solidFill>
              <a:schemeClr val="tx2"/>
            </a:solidFill>
            <a:round/>
            <a:headEnd type="none" w="sm" len="sm"/>
            <a:tailEnd type="none" w="sm" len="sm"/>
          </a:ln>
          <a:effectLst/>
        </p:spPr>
        <p:txBody>
          <a:bodyPr wrap="none" anchor="ctr"/>
          <a:lstStyle/>
          <a:p>
            <a:endParaRPr lang="ru-RU"/>
          </a:p>
        </p:txBody>
      </p:sp>
      <p:sp>
        <p:nvSpPr>
          <p:cNvPr id="6159" name="Line 15"/>
          <p:cNvSpPr>
            <a:spLocks noChangeShapeType="1"/>
          </p:cNvSpPr>
          <p:nvPr/>
        </p:nvSpPr>
        <p:spPr bwMode="auto">
          <a:xfrm>
            <a:off x="5638800" y="3733800"/>
            <a:ext cx="0" cy="1447800"/>
          </a:xfrm>
          <a:prstGeom prst="line">
            <a:avLst/>
          </a:prstGeom>
          <a:noFill/>
          <a:ln w="25399">
            <a:solidFill>
              <a:schemeClr val="tx2"/>
            </a:solidFill>
            <a:round/>
            <a:headEnd type="stealth" w="med" len="lg"/>
            <a:tailEnd type="none" w="sm" len="sm"/>
          </a:ln>
          <a:effectLst/>
        </p:spPr>
        <p:txBody>
          <a:bodyPr wrap="none" anchor="ctr"/>
          <a:lstStyle/>
          <a:p>
            <a:endParaRPr lang="ru-RU"/>
          </a:p>
        </p:txBody>
      </p:sp>
      <p:sp>
        <p:nvSpPr>
          <p:cNvPr id="6160" name="Line 16"/>
          <p:cNvSpPr>
            <a:spLocks noChangeShapeType="1"/>
          </p:cNvSpPr>
          <p:nvPr/>
        </p:nvSpPr>
        <p:spPr bwMode="auto">
          <a:xfrm>
            <a:off x="3810000" y="5638800"/>
            <a:ext cx="0" cy="76200"/>
          </a:xfrm>
          <a:prstGeom prst="line">
            <a:avLst/>
          </a:prstGeom>
          <a:noFill/>
          <a:ln w="12699">
            <a:solidFill>
              <a:schemeClr val="tx1"/>
            </a:solidFill>
            <a:round/>
            <a:headEnd type="none" w="sm" len="sm"/>
            <a:tailEnd type="none" w="sm" len="sm"/>
          </a:ln>
          <a:effectLst/>
        </p:spPr>
        <p:txBody>
          <a:bodyPr wrap="none" anchor="ctr"/>
          <a:lstStyle/>
          <a:p>
            <a:endParaRPr lang="ru-RU"/>
          </a:p>
        </p:txBody>
      </p:sp>
      <p:sp>
        <p:nvSpPr>
          <p:cNvPr id="6161" name="Line 17"/>
          <p:cNvSpPr>
            <a:spLocks noChangeShapeType="1"/>
          </p:cNvSpPr>
          <p:nvPr/>
        </p:nvSpPr>
        <p:spPr bwMode="auto">
          <a:xfrm flipH="1">
            <a:off x="3048000" y="5638800"/>
            <a:ext cx="762000" cy="0"/>
          </a:xfrm>
          <a:prstGeom prst="line">
            <a:avLst/>
          </a:prstGeom>
          <a:noFill/>
          <a:ln w="25399">
            <a:solidFill>
              <a:schemeClr val="tx2"/>
            </a:solidFill>
            <a:round/>
            <a:headEnd type="stealth" w="med" len="lg"/>
            <a:tailEnd type="none" w="sm" len="sm"/>
          </a:ln>
          <a:effectLst/>
        </p:spPr>
        <p:txBody>
          <a:bodyPr wrap="none" anchor="ctr"/>
          <a:lstStyle/>
          <a:p>
            <a:endParaRPr lang="ru-RU"/>
          </a:p>
        </p:txBody>
      </p:sp>
      <p:sp>
        <p:nvSpPr>
          <p:cNvPr id="6162" name="Line 18"/>
          <p:cNvSpPr>
            <a:spLocks noChangeShapeType="1"/>
          </p:cNvSpPr>
          <p:nvPr/>
        </p:nvSpPr>
        <p:spPr bwMode="auto">
          <a:xfrm flipH="1">
            <a:off x="5181600" y="5638800"/>
            <a:ext cx="762000" cy="0"/>
          </a:xfrm>
          <a:prstGeom prst="line">
            <a:avLst/>
          </a:prstGeom>
          <a:noFill/>
          <a:ln w="25399">
            <a:solidFill>
              <a:schemeClr val="tx2"/>
            </a:solidFill>
            <a:round/>
            <a:headEnd type="none" w="sm" len="sm"/>
            <a:tailEnd type="none" w="sm" len="sm"/>
          </a:ln>
          <a:effectLst/>
        </p:spPr>
        <p:txBody>
          <a:bodyPr wrap="none" anchor="ctr"/>
          <a:lstStyle/>
          <a:p>
            <a:endParaRPr lang="ru-RU"/>
          </a:p>
        </p:txBody>
      </p:sp>
      <p:sp>
        <p:nvSpPr>
          <p:cNvPr id="6163" name="Line 19"/>
          <p:cNvSpPr>
            <a:spLocks noChangeShapeType="1"/>
          </p:cNvSpPr>
          <p:nvPr/>
        </p:nvSpPr>
        <p:spPr bwMode="auto">
          <a:xfrm>
            <a:off x="3048000" y="3276600"/>
            <a:ext cx="0" cy="2362200"/>
          </a:xfrm>
          <a:prstGeom prst="line">
            <a:avLst/>
          </a:prstGeom>
          <a:noFill/>
          <a:ln w="25399">
            <a:solidFill>
              <a:schemeClr val="tx2"/>
            </a:solidFill>
            <a:round/>
            <a:headEnd type="none" w="sm" len="sm"/>
            <a:tailEnd type="none" w="sm" len="sm"/>
          </a:ln>
          <a:effectLst/>
        </p:spPr>
        <p:txBody>
          <a:bodyPr wrap="none" anchor="ctr"/>
          <a:lstStyle/>
          <a:p>
            <a:endParaRPr lang="ru-RU"/>
          </a:p>
        </p:txBody>
      </p:sp>
      <p:sp>
        <p:nvSpPr>
          <p:cNvPr id="6164" name="Line 20"/>
          <p:cNvSpPr>
            <a:spLocks noChangeShapeType="1"/>
          </p:cNvSpPr>
          <p:nvPr/>
        </p:nvSpPr>
        <p:spPr bwMode="auto">
          <a:xfrm>
            <a:off x="5943600" y="3276600"/>
            <a:ext cx="0" cy="2362200"/>
          </a:xfrm>
          <a:prstGeom prst="line">
            <a:avLst/>
          </a:prstGeom>
          <a:noFill/>
          <a:ln w="25399">
            <a:solidFill>
              <a:schemeClr val="tx2"/>
            </a:solidFill>
            <a:round/>
            <a:headEnd type="stealth" w="med" len="lg"/>
            <a:tailEnd type="none" w="sm" len="sm"/>
          </a:ln>
          <a:effectLst/>
        </p:spPr>
        <p:txBody>
          <a:bodyPr wrap="none" anchor="ctr"/>
          <a:lstStyle/>
          <a:p>
            <a:endParaRPr lang="ru-RU"/>
          </a:p>
        </p:txBody>
      </p:sp>
      <p:sp>
        <p:nvSpPr>
          <p:cNvPr id="6165" name="Oval 21"/>
          <p:cNvSpPr>
            <a:spLocks noChangeArrowheads="1"/>
          </p:cNvSpPr>
          <p:nvPr/>
        </p:nvSpPr>
        <p:spPr bwMode="auto">
          <a:xfrm>
            <a:off x="4432300" y="2679700"/>
            <a:ext cx="127000" cy="127000"/>
          </a:xfrm>
          <a:prstGeom prst="ellipse">
            <a:avLst/>
          </a:prstGeom>
          <a:solidFill>
            <a:schemeClr val="accent2"/>
          </a:solidFill>
          <a:ln w="25399">
            <a:solidFill>
              <a:schemeClr val="tx2"/>
            </a:solidFill>
            <a:round/>
            <a:headEnd/>
            <a:tailEnd/>
          </a:ln>
          <a:effectLst/>
        </p:spPr>
        <p:txBody>
          <a:bodyPr wrap="none" anchor="ctr"/>
          <a:lstStyle/>
          <a:p>
            <a:endParaRPr lang="ru-RU"/>
          </a:p>
        </p:txBody>
      </p:sp>
      <p:sp>
        <p:nvSpPr>
          <p:cNvPr id="6166" name="Rectangle 22"/>
          <p:cNvSpPr>
            <a:spLocks noChangeArrowheads="1"/>
          </p:cNvSpPr>
          <p:nvPr/>
        </p:nvSpPr>
        <p:spPr bwMode="auto">
          <a:xfrm>
            <a:off x="1779588" y="4754563"/>
            <a:ext cx="184150" cy="396875"/>
          </a:xfrm>
          <a:prstGeom prst="rect">
            <a:avLst/>
          </a:prstGeom>
          <a:noFill/>
          <a:ln w="9525">
            <a:noFill/>
            <a:miter lim="800000"/>
            <a:headEnd/>
            <a:tailEnd/>
          </a:ln>
          <a:effectLst/>
        </p:spPr>
        <p:txBody>
          <a:bodyPr wrap="none" lIns="92075" tIns="46038" rIns="92075" bIns="46038">
            <a:spAutoFit/>
          </a:bodyPr>
          <a:lstStyle/>
          <a:p>
            <a:pPr algn="l"/>
            <a:endParaRPr lang="ru-RU" sz="2400"/>
          </a:p>
        </p:txBody>
      </p:sp>
      <p:sp>
        <p:nvSpPr>
          <p:cNvPr id="6167" name="Oval 23"/>
          <p:cNvSpPr>
            <a:spLocks noChangeArrowheads="1"/>
          </p:cNvSpPr>
          <p:nvPr/>
        </p:nvSpPr>
        <p:spPr bwMode="auto">
          <a:xfrm>
            <a:off x="2984500" y="3213100"/>
            <a:ext cx="127000" cy="127000"/>
          </a:xfrm>
          <a:prstGeom prst="ellipse">
            <a:avLst/>
          </a:prstGeom>
          <a:solidFill>
            <a:schemeClr val="accent2"/>
          </a:solidFill>
          <a:ln w="25399">
            <a:solidFill>
              <a:schemeClr val="tx2"/>
            </a:solidFill>
            <a:round/>
            <a:headEnd/>
            <a:tailEnd/>
          </a:ln>
          <a:effectLst/>
        </p:spPr>
        <p:txBody>
          <a:bodyPr wrap="none" anchor="ctr"/>
          <a:lstStyle/>
          <a:p>
            <a:endParaRPr lang="ru-RU"/>
          </a:p>
        </p:txBody>
      </p:sp>
      <p:sp>
        <p:nvSpPr>
          <p:cNvPr id="6168" name="Oval 24"/>
          <p:cNvSpPr>
            <a:spLocks noChangeArrowheads="1"/>
          </p:cNvSpPr>
          <p:nvPr/>
        </p:nvSpPr>
        <p:spPr bwMode="auto">
          <a:xfrm>
            <a:off x="3365500" y="3670300"/>
            <a:ext cx="127000" cy="127000"/>
          </a:xfrm>
          <a:prstGeom prst="ellipse">
            <a:avLst/>
          </a:prstGeom>
          <a:solidFill>
            <a:schemeClr val="accent2"/>
          </a:solidFill>
          <a:ln w="25399">
            <a:solidFill>
              <a:schemeClr val="tx2"/>
            </a:solidFill>
            <a:round/>
            <a:headEnd/>
            <a:tailEnd/>
          </a:ln>
          <a:effectLst/>
        </p:spPr>
        <p:txBody>
          <a:bodyPr wrap="none" anchor="ctr"/>
          <a:lstStyle/>
          <a:p>
            <a:endParaRPr lang="ru-RU"/>
          </a:p>
        </p:txBody>
      </p:sp>
      <p:sp>
        <p:nvSpPr>
          <p:cNvPr id="6169" name="Rectangle 25"/>
          <p:cNvSpPr>
            <a:spLocks noChangeArrowheads="1"/>
          </p:cNvSpPr>
          <p:nvPr/>
        </p:nvSpPr>
        <p:spPr bwMode="auto">
          <a:xfrm>
            <a:off x="3868738" y="1812925"/>
            <a:ext cx="1233487" cy="457200"/>
          </a:xfrm>
          <a:prstGeom prst="rect">
            <a:avLst/>
          </a:prstGeom>
          <a:noFill/>
          <a:ln w="9525">
            <a:noFill/>
            <a:miter lim="800000"/>
            <a:headEnd/>
            <a:tailEnd/>
          </a:ln>
          <a:effectLst/>
        </p:spPr>
        <p:txBody>
          <a:bodyPr wrap="none" lIns="92075" tIns="46038" rIns="92075" bIns="46038">
            <a:spAutoFit/>
          </a:bodyPr>
          <a:lstStyle/>
          <a:p>
            <a:pPr algn="l"/>
            <a:r>
              <a:rPr lang="ru-RU" sz="2400" b="1" dirty="0" err="1">
                <a:solidFill>
                  <a:schemeClr val="bg2"/>
                </a:solidFill>
              </a:rPr>
              <a:t>Satellite</a:t>
            </a:r>
            <a:endParaRPr lang="ru-RU" sz="2400" b="1" dirty="0">
              <a:solidFill>
                <a:schemeClr val="bg2"/>
              </a:solidFill>
            </a:endParaRPr>
          </a:p>
        </p:txBody>
      </p:sp>
      <p:sp>
        <p:nvSpPr>
          <p:cNvPr id="6170" name="Rectangle 26"/>
          <p:cNvSpPr>
            <a:spLocks noChangeArrowheads="1"/>
          </p:cNvSpPr>
          <p:nvPr/>
        </p:nvSpPr>
        <p:spPr bwMode="auto">
          <a:xfrm>
            <a:off x="1125538" y="3336925"/>
            <a:ext cx="844550" cy="457200"/>
          </a:xfrm>
          <a:prstGeom prst="rect">
            <a:avLst/>
          </a:prstGeom>
          <a:noFill/>
          <a:ln w="9525">
            <a:noFill/>
            <a:miter lim="800000"/>
            <a:headEnd/>
            <a:tailEnd/>
          </a:ln>
          <a:effectLst/>
        </p:spPr>
        <p:txBody>
          <a:bodyPr wrap="none" lIns="92075" tIns="46038" rIns="92075" bIns="46038">
            <a:spAutoFit/>
          </a:bodyPr>
          <a:lstStyle/>
          <a:p>
            <a:pPr algn="l"/>
            <a:r>
              <a:rPr lang="ru-RU" sz="2400" b="1">
                <a:solidFill>
                  <a:schemeClr val="bg2"/>
                </a:solidFill>
              </a:rPr>
              <a:t>Alice</a:t>
            </a:r>
          </a:p>
        </p:txBody>
      </p:sp>
      <p:sp>
        <p:nvSpPr>
          <p:cNvPr id="6171" name="Rectangle 27"/>
          <p:cNvSpPr>
            <a:spLocks noChangeArrowheads="1"/>
          </p:cNvSpPr>
          <p:nvPr/>
        </p:nvSpPr>
        <p:spPr bwMode="auto">
          <a:xfrm>
            <a:off x="7072313" y="3336925"/>
            <a:ext cx="709612" cy="457200"/>
          </a:xfrm>
          <a:prstGeom prst="rect">
            <a:avLst/>
          </a:prstGeom>
          <a:noFill/>
          <a:ln w="9525">
            <a:noFill/>
            <a:miter lim="800000"/>
            <a:headEnd/>
            <a:tailEnd/>
          </a:ln>
          <a:effectLst/>
        </p:spPr>
        <p:txBody>
          <a:bodyPr wrap="none" lIns="92075" tIns="46038" rIns="92075" bIns="46038">
            <a:spAutoFit/>
          </a:bodyPr>
          <a:lstStyle/>
          <a:p>
            <a:pPr algn="l"/>
            <a:r>
              <a:rPr lang="ru-RU" sz="2400" b="1">
                <a:solidFill>
                  <a:schemeClr val="bg2"/>
                </a:solidFill>
              </a:rPr>
              <a:t>Bob</a:t>
            </a:r>
          </a:p>
        </p:txBody>
      </p:sp>
      <p:sp>
        <p:nvSpPr>
          <p:cNvPr id="6172" name="Rectangle 28"/>
          <p:cNvSpPr>
            <a:spLocks noChangeArrowheads="1"/>
          </p:cNvSpPr>
          <p:nvPr/>
        </p:nvSpPr>
        <p:spPr bwMode="auto">
          <a:xfrm>
            <a:off x="4173538" y="5165725"/>
            <a:ext cx="674687" cy="457200"/>
          </a:xfrm>
          <a:prstGeom prst="rect">
            <a:avLst/>
          </a:prstGeom>
          <a:noFill/>
          <a:ln w="9525">
            <a:noFill/>
            <a:miter lim="800000"/>
            <a:headEnd/>
            <a:tailEnd/>
          </a:ln>
          <a:effectLst/>
        </p:spPr>
        <p:txBody>
          <a:bodyPr wrap="none" lIns="92075" tIns="46038" rIns="92075" bIns="46038">
            <a:spAutoFit/>
          </a:bodyPr>
          <a:lstStyle/>
          <a:p>
            <a:pPr algn="l"/>
            <a:r>
              <a:rPr lang="ru-RU" sz="2400" b="1">
                <a:solidFill>
                  <a:schemeClr val="bg2"/>
                </a:solidFill>
              </a:rPr>
              <a:t>Eve</a:t>
            </a:r>
          </a:p>
        </p:txBody>
      </p:sp>
      <p:sp>
        <p:nvSpPr>
          <p:cNvPr id="6173" name="Line 29"/>
          <p:cNvSpPr>
            <a:spLocks noChangeShapeType="1"/>
          </p:cNvSpPr>
          <p:nvPr/>
        </p:nvSpPr>
        <p:spPr bwMode="auto">
          <a:xfrm flipV="1">
            <a:off x="7391400" y="2743200"/>
            <a:ext cx="0" cy="381000"/>
          </a:xfrm>
          <a:prstGeom prst="line">
            <a:avLst/>
          </a:prstGeom>
          <a:noFill/>
          <a:ln w="25399">
            <a:solidFill>
              <a:schemeClr val="tx2"/>
            </a:solidFill>
            <a:round/>
            <a:headEnd type="stealth" w="med" len="lg"/>
            <a:tailEnd type="none" w="sm" len="sm"/>
          </a:ln>
          <a:effectLst/>
        </p:spPr>
        <p:txBody>
          <a:bodyPr wrap="none" anchor="ctr"/>
          <a:lstStyle/>
          <a:p>
            <a:endParaRPr lang="ru-RU"/>
          </a:p>
        </p:txBody>
      </p:sp>
      <p:sp>
        <p:nvSpPr>
          <p:cNvPr id="6174" name="Rectangle 30"/>
          <p:cNvSpPr>
            <a:spLocks noChangeArrowheads="1"/>
          </p:cNvSpPr>
          <p:nvPr/>
        </p:nvSpPr>
        <p:spPr bwMode="auto">
          <a:xfrm>
            <a:off x="4097338" y="2392363"/>
            <a:ext cx="325437" cy="396875"/>
          </a:xfrm>
          <a:prstGeom prst="rect">
            <a:avLst/>
          </a:prstGeom>
          <a:noFill/>
          <a:ln w="9525">
            <a:noFill/>
            <a:miter lim="800000"/>
            <a:headEnd/>
            <a:tailEnd/>
          </a:ln>
          <a:effectLst/>
        </p:spPr>
        <p:txBody>
          <a:bodyPr wrap="none" lIns="92075" tIns="46038" rIns="92075" bIns="46038">
            <a:spAutoFit/>
          </a:bodyPr>
          <a:lstStyle/>
          <a:p>
            <a:pPr algn="l"/>
            <a:r>
              <a:rPr lang="ru-RU" sz="2000" b="1">
                <a:solidFill>
                  <a:schemeClr val="tx2"/>
                </a:solidFill>
              </a:rPr>
              <a:t>S</a:t>
            </a:r>
          </a:p>
        </p:txBody>
      </p:sp>
      <p:sp>
        <p:nvSpPr>
          <p:cNvPr id="6175" name="Rectangle 31"/>
          <p:cNvSpPr>
            <a:spLocks noChangeArrowheads="1"/>
          </p:cNvSpPr>
          <p:nvPr/>
        </p:nvSpPr>
        <p:spPr bwMode="auto">
          <a:xfrm>
            <a:off x="7758113" y="2651125"/>
            <a:ext cx="1141412" cy="457200"/>
          </a:xfrm>
          <a:prstGeom prst="rect">
            <a:avLst/>
          </a:prstGeom>
          <a:noFill/>
          <a:ln w="9525">
            <a:noFill/>
            <a:miter lim="800000"/>
            <a:headEnd/>
            <a:tailEnd/>
          </a:ln>
          <a:effectLst/>
        </p:spPr>
        <p:txBody>
          <a:bodyPr wrap="none" lIns="92075" tIns="46038" rIns="92075" bIns="46038">
            <a:spAutoFit/>
          </a:bodyPr>
          <a:lstStyle/>
          <a:p>
            <a:pPr algn="l"/>
            <a:r>
              <a:rPr lang="ru-RU" sz="2400" b="1">
                <a:solidFill>
                  <a:schemeClr val="tx2"/>
                </a:solidFill>
              </a:rPr>
              <a:t>Y(       )</a:t>
            </a:r>
          </a:p>
        </p:txBody>
      </p:sp>
      <p:sp>
        <p:nvSpPr>
          <p:cNvPr id="6176" name="Rectangle 32"/>
          <p:cNvSpPr>
            <a:spLocks noChangeArrowheads="1"/>
          </p:cNvSpPr>
          <p:nvPr/>
        </p:nvSpPr>
        <p:spPr bwMode="auto">
          <a:xfrm>
            <a:off x="439738" y="2574925"/>
            <a:ext cx="1065212" cy="457200"/>
          </a:xfrm>
          <a:prstGeom prst="rect">
            <a:avLst/>
          </a:prstGeom>
          <a:noFill/>
          <a:ln w="9525">
            <a:noFill/>
            <a:miter lim="800000"/>
            <a:headEnd/>
            <a:tailEnd/>
          </a:ln>
          <a:effectLst/>
        </p:spPr>
        <p:txBody>
          <a:bodyPr wrap="none" lIns="92075" tIns="46038" rIns="92075" bIns="46038">
            <a:spAutoFit/>
          </a:bodyPr>
          <a:lstStyle/>
          <a:p>
            <a:pPr algn="l"/>
            <a:r>
              <a:rPr lang="ru-RU" sz="2400" b="1">
                <a:solidFill>
                  <a:schemeClr val="tx2"/>
                </a:solidFill>
              </a:rPr>
              <a:t>X(      )</a:t>
            </a:r>
          </a:p>
        </p:txBody>
      </p:sp>
      <p:sp>
        <p:nvSpPr>
          <p:cNvPr id="6177" name="Rectangle 33"/>
          <p:cNvSpPr>
            <a:spLocks noChangeArrowheads="1"/>
          </p:cNvSpPr>
          <p:nvPr/>
        </p:nvSpPr>
        <p:spPr bwMode="auto">
          <a:xfrm>
            <a:off x="4402138" y="4479925"/>
            <a:ext cx="1314450" cy="457200"/>
          </a:xfrm>
          <a:prstGeom prst="rect">
            <a:avLst/>
          </a:prstGeom>
          <a:noFill/>
          <a:ln w="9525">
            <a:noFill/>
            <a:miter lim="800000"/>
            <a:headEnd/>
            <a:tailEnd/>
          </a:ln>
          <a:effectLst/>
        </p:spPr>
        <p:txBody>
          <a:bodyPr wrap="none" lIns="92075" tIns="46038" rIns="92075" bIns="46038">
            <a:spAutoFit/>
          </a:bodyPr>
          <a:lstStyle/>
          <a:p>
            <a:pPr marL="190500" lvl="1" algn="l"/>
            <a:r>
              <a:rPr lang="ru-RU" sz="2400" b="1">
                <a:solidFill>
                  <a:schemeClr val="tx2"/>
                </a:solidFill>
              </a:rPr>
              <a:t>Z(       )</a:t>
            </a:r>
          </a:p>
        </p:txBody>
      </p:sp>
      <p:sp>
        <p:nvSpPr>
          <p:cNvPr id="6178" name="Rectangle 34"/>
          <p:cNvSpPr>
            <a:spLocks noChangeArrowheads="1"/>
          </p:cNvSpPr>
          <p:nvPr/>
        </p:nvSpPr>
        <p:spPr bwMode="auto">
          <a:xfrm>
            <a:off x="8367713" y="2849563"/>
            <a:ext cx="354012" cy="396875"/>
          </a:xfrm>
          <a:prstGeom prst="rect">
            <a:avLst/>
          </a:prstGeom>
          <a:noFill/>
          <a:ln w="9525">
            <a:noFill/>
            <a:miter lim="800000"/>
            <a:headEnd/>
            <a:tailEnd/>
          </a:ln>
          <a:effectLst/>
        </p:spPr>
        <p:txBody>
          <a:bodyPr wrap="none" lIns="92075" tIns="46038" rIns="92075" bIns="46038">
            <a:spAutoFit/>
          </a:bodyPr>
          <a:lstStyle/>
          <a:p>
            <a:pPr algn="l"/>
            <a:r>
              <a:rPr lang="ru-RU" sz="2000" b="1">
                <a:solidFill>
                  <a:schemeClr val="tx2"/>
                </a:solidFill>
                <a:latin typeface="Symbol" pitchFamily="18" charset="2"/>
              </a:rPr>
              <a:t>B</a:t>
            </a:r>
          </a:p>
        </p:txBody>
      </p:sp>
      <p:sp>
        <p:nvSpPr>
          <p:cNvPr id="6179" name="Rectangle 35"/>
          <p:cNvSpPr>
            <a:spLocks noChangeArrowheads="1"/>
          </p:cNvSpPr>
          <p:nvPr/>
        </p:nvSpPr>
        <p:spPr bwMode="auto">
          <a:xfrm>
            <a:off x="1049338" y="2697163"/>
            <a:ext cx="368300" cy="396875"/>
          </a:xfrm>
          <a:prstGeom prst="rect">
            <a:avLst/>
          </a:prstGeom>
          <a:noFill/>
          <a:ln w="9525">
            <a:noFill/>
            <a:miter lim="800000"/>
            <a:headEnd/>
            <a:tailEnd/>
          </a:ln>
          <a:effectLst/>
        </p:spPr>
        <p:txBody>
          <a:bodyPr wrap="none" lIns="92075" tIns="46038" rIns="92075" bIns="46038">
            <a:spAutoFit/>
          </a:bodyPr>
          <a:lstStyle/>
          <a:p>
            <a:pPr algn="l"/>
            <a:r>
              <a:rPr lang="ru-RU" sz="2000" b="1">
                <a:solidFill>
                  <a:schemeClr val="tx2"/>
                </a:solidFill>
              </a:rPr>
              <a:t>A</a:t>
            </a:r>
          </a:p>
        </p:txBody>
      </p:sp>
      <p:sp>
        <p:nvSpPr>
          <p:cNvPr id="6180" name="Rectangle 36"/>
          <p:cNvSpPr>
            <a:spLocks noChangeArrowheads="1"/>
          </p:cNvSpPr>
          <p:nvPr/>
        </p:nvSpPr>
        <p:spPr bwMode="auto">
          <a:xfrm>
            <a:off x="5167313" y="4678363"/>
            <a:ext cx="354012" cy="396875"/>
          </a:xfrm>
          <a:prstGeom prst="rect">
            <a:avLst/>
          </a:prstGeom>
          <a:noFill/>
          <a:ln w="9525">
            <a:noFill/>
            <a:miter lim="800000"/>
            <a:headEnd/>
            <a:tailEnd/>
          </a:ln>
          <a:effectLst/>
        </p:spPr>
        <p:txBody>
          <a:bodyPr wrap="none" lIns="92075" tIns="46038" rIns="92075" bIns="46038">
            <a:spAutoFit/>
          </a:bodyPr>
          <a:lstStyle/>
          <a:p>
            <a:pPr algn="l"/>
            <a:r>
              <a:rPr lang="ru-RU" sz="2000" b="1">
                <a:solidFill>
                  <a:schemeClr val="tx2"/>
                </a:solidFill>
              </a:rPr>
              <a:t>E</a:t>
            </a:r>
          </a:p>
        </p:txBody>
      </p:sp>
      <p:sp>
        <p:nvSpPr>
          <p:cNvPr id="6182" name="Rectangle 38"/>
          <p:cNvSpPr>
            <a:spLocks noChangeArrowheads="1"/>
          </p:cNvSpPr>
          <p:nvPr/>
        </p:nvSpPr>
        <p:spPr bwMode="auto">
          <a:xfrm>
            <a:off x="822325" y="2484438"/>
            <a:ext cx="363538" cy="579437"/>
          </a:xfrm>
          <a:prstGeom prst="rect">
            <a:avLst/>
          </a:prstGeom>
          <a:noFill/>
          <a:ln w="9525">
            <a:noFill/>
            <a:miter lim="800000"/>
            <a:headEnd/>
            <a:tailEnd/>
          </a:ln>
          <a:effectLst/>
        </p:spPr>
        <p:txBody>
          <a:bodyPr wrap="none" lIns="92075" tIns="46038" rIns="92075" bIns="46038">
            <a:spAutoFit/>
          </a:bodyPr>
          <a:lstStyle/>
          <a:p>
            <a:pPr algn="l"/>
            <a:r>
              <a:rPr lang="ru-RU" sz="3200" b="1">
                <a:solidFill>
                  <a:schemeClr val="tx2"/>
                </a:solidFill>
                <a:latin typeface="Symbol" pitchFamily="18" charset="2"/>
              </a:rPr>
              <a:t>e</a:t>
            </a:r>
          </a:p>
        </p:txBody>
      </p:sp>
      <p:sp>
        <p:nvSpPr>
          <p:cNvPr id="6183" name="Rectangle 39"/>
          <p:cNvSpPr>
            <a:spLocks noChangeArrowheads="1"/>
          </p:cNvSpPr>
          <p:nvPr/>
        </p:nvSpPr>
        <p:spPr bwMode="auto">
          <a:xfrm>
            <a:off x="8137525" y="2560638"/>
            <a:ext cx="363538" cy="579437"/>
          </a:xfrm>
          <a:prstGeom prst="rect">
            <a:avLst/>
          </a:prstGeom>
          <a:noFill/>
          <a:ln w="9525">
            <a:noFill/>
            <a:miter lim="800000"/>
            <a:headEnd/>
            <a:tailEnd/>
          </a:ln>
          <a:effectLst/>
        </p:spPr>
        <p:txBody>
          <a:bodyPr wrap="none" lIns="92075" tIns="46038" rIns="92075" bIns="46038">
            <a:spAutoFit/>
          </a:bodyPr>
          <a:lstStyle/>
          <a:p>
            <a:pPr algn="l"/>
            <a:r>
              <a:rPr lang="ru-RU" sz="3200" b="1">
                <a:solidFill>
                  <a:schemeClr val="tx2"/>
                </a:solidFill>
                <a:latin typeface="Symbol" pitchFamily="18" charset="2"/>
              </a:rPr>
              <a:t>e</a:t>
            </a:r>
          </a:p>
        </p:txBody>
      </p:sp>
      <p:sp>
        <p:nvSpPr>
          <p:cNvPr id="6184" name="Rectangle 40"/>
          <p:cNvSpPr>
            <a:spLocks noChangeArrowheads="1"/>
          </p:cNvSpPr>
          <p:nvPr/>
        </p:nvSpPr>
        <p:spPr bwMode="auto">
          <a:xfrm>
            <a:off x="4937125" y="4389438"/>
            <a:ext cx="363538" cy="579437"/>
          </a:xfrm>
          <a:prstGeom prst="rect">
            <a:avLst/>
          </a:prstGeom>
          <a:noFill/>
          <a:ln w="9525">
            <a:noFill/>
            <a:miter lim="800000"/>
            <a:headEnd/>
            <a:tailEnd/>
          </a:ln>
          <a:effectLst/>
        </p:spPr>
        <p:txBody>
          <a:bodyPr wrap="none" lIns="92075" tIns="46038" rIns="92075" bIns="46038">
            <a:spAutoFit/>
          </a:bodyPr>
          <a:lstStyle/>
          <a:p>
            <a:pPr algn="l"/>
            <a:r>
              <a:rPr lang="ru-RU" sz="3200" b="1">
                <a:solidFill>
                  <a:schemeClr val="tx2"/>
                </a:solidFill>
                <a:latin typeface="Symbol" pitchFamily="18" charset="2"/>
              </a:rPr>
              <a:t>e</a:t>
            </a:r>
          </a:p>
        </p:txBody>
      </p:sp>
      <p:sp>
        <p:nvSpPr>
          <p:cNvPr id="6185" name="Rectangle 41"/>
          <p:cNvSpPr>
            <a:spLocks noChangeArrowheads="1"/>
          </p:cNvSpPr>
          <p:nvPr/>
        </p:nvSpPr>
        <p:spPr bwMode="auto">
          <a:xfrm>
            <a:off x="152400" y="5973763"/>
            <a:ext cx="6722097" cy="369974"/>
          </a:xfrm>
          <a:prstGeom prst="rect">
            <a:avLst/>
          </a:prstGeom>
          <a:noFill/>
          <a:ln w="9525">
            <a:noFill/>
            <a:miter lim="800000"/>
            <a:headEnd/>
            <a:tailEnd/>
          </a:ln>
          <a:effectLst/>
        </p:spPr>
        <p:txBody>
          <a:bodyPr wrap="none" lIns="92075" tIns="46038" rIns="92075" bIns="46038">
            <a:spAutoFit/>
          </a:bodyPr>
          <a:lstStyle/>
          <a:p>
            <a:pPr algn="l"/>
            <a:r>
              <a:rPr lang="ru-RU" dirty="0">
                <a:latin typeface="Times New Roman" pitchFamily="18" charset="0"/>
                <a:cs typeface="Times New Roman" pitchFamily="18" charset="0"/>
              </a:rPr>
              <a:t>1 .- </a:t>
            </a:r>
            <a:r>
              <a:rPr lang="ru-RU" dirty="0" err="1">
                <a:latin typeface="Times New Roman" pitchFamily="18" charset="0"/>
                <a:cs typeface="Times New Roman" pitchFamily="18" charset="0"/>
              </a:rPr>
              <a:t>Initialization</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phase</a:t>
            </a:r>
            <a:r>
              <a:rPr lang="ru-RU" dirty="0">
                <a:latin typeface="Times New Roman" pitchFamily="18" charset="0"/>
                <a:cs typeface="Times New Roman" pitchFamily="18" charset="0"/>
              </a:rPr>
              <a:t> ( S           (X,Y,Z ) </a:t>
            </a:r>
            <a:r>
              <a:rPr lang="ru-RU" dirty="0" err="1">
                <a:latin typeface="Times New Roman" pitchFamily="18" charset="0"/>
                <a:cs typeface="Times New Roman" pitchFamily="18" charset="0"/>
              </a:rPr>
              <a:t>over</a:t>
            </a:r>
            <a:r>
              <a:rPr lang="ru-RU" dirty="0">
                <a:latin typeface="Times New Roman" pitchFamily="18" charset="0"/>
                <a:cs typeface="Times New Roman" pitchFamily="18" charset="0"/>
              </a:rPr>
              <a:t> BSC- </a:t>
            </a:r>
            <a:r>
              <a:rPr lang="ru-RU" dirty="0" err="1">
                <a:latin typeface="Times New Roman" pitchFamily="18" charset="0"/>
                <a:cs typeface="Times New Roman" pitchFamily="18" charset="0"/>
              </a:rPr>
              <a:t>s</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with</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BER-s</a:t>
            </a:r>
            <a:r>
              <a:rPr lang="ru-RU" dirty="0">
                <a:latin typeface="Times New Roman" pitchFamily="18" charset="0"/>
                <a:cs typeface="Times New Roman" pitchFamily="18" charset="0"/>
              </a:rPr>
              <a:t> : </a:t>
            </a:r>
          </a:p>
        </p:txBody>
      </p:sp>
      <p:sp>
        <p:nvSpPr>
          <p:cNvPr id="6186" name="Rectangle 42"/>
          <p:cNvSpPr>
            <a:spLocks noChangeArrowheads="1"/>
          </p:cNvSpPr>
          <p:nvPr/>
        </p:nvSpPr>
        <p:spPr bwMode="auto">
          <a:xfrm>
            <a:off x="2714612" y="5832475"/>
            <a:ext cx="615553" cy="616195"/>
          </a:xfrm>
          <a:prstGeom prst="rect">
            <a:avLst/>
          </a:prstGeom>
          <a:noFill/>
          <a:ln w="9525">
            <a:noFill/>
            <a:miter lim="800000"/>
            <a:headEnd/>
            <a:tailEnd/>
          </a:ln>
          <a:effectLst/>
        </p:spPr>
        <p:txBody>
          <a:bodyPr wrap="none" lIns="92075" tIns="46038" rIns="92075" bIns="46038">
            <a:spAutoFit/>
          </a:bodyPr>
          <a:lstStyle/>
          <a:p>
            <a:pPr algn="l"/>
            <a:r>
              <a:rPr lang="ru-RU" sz="3400" dirty="0">
                <a:latin typeface="Symbol" pitchFamily="18" charset="2"/>
              </a:rPr>
              <a:t>®</a:t>
            </a:r>
          </a:p>
        </p:txBody>
      </p:sp>
      <p:sp>
        <p:nvSpPr>
          <p:cNvPr id="6187" name="Rectangle 43"/>
          <p:cNvSpPr>
            <a:spLocks noChangeArrowheads="1"/>
          </p:cNvSpPr>
          <p:nvPr/>
        </p:nvSpPr>
        <p:spPr bwMode="auto">
          <a:xfrm>
            <a:off x="1736725" y="6200775"/>
            <a:ext cx="367088" cy="585418"/>
          </a:xfrm>
          <a:prstGeom prst="rect">
            <a:avLst/>
          </a:prstGeom>
          <a:noFill/>
          <a:ln w="9525">
            <a:noFill/>
            <a:miter lim="800000"/>
            <a:headEnd/>
            <a:tailEnd/>
          </a:ln>
          <a:effectLst/>
        </p:spPr>
        <p:txBody>
          <a:bodyPr wrap="none" lIns="92075" tIns="46038" rIns="92075" bIns="46038">
            <a:spAutoFit/>
          </a:bodyPr>
          <a:lstStyle/>
          <a:p>
            <a:pPr algn="l"/>
            <a:r>
              <a:rPr lang="ru-RU" sz="3200">
                <a:latin typeface="Symbol" pitchFamily="18" charset="2"/>
              </a:rPr>
              <a:t>e</a:t>
            </a:r>
          </a:p>
        </p:txBody>
      </p:sp>
      <p:sp>
        <p:nvSpPr>
          <p:cNvPr id="6188" name="Rectangle 44"/>
          <p:cNvSpPr>
            <a:spLocks noChangeArrowheads="1"/>
          </p:cNvSpPr>
          <p:nvPr/>
        </p:nvSpPr>
        <p:spPr bwMode="auto">
          <a:xfrm>
            <a:off x="1127125" y="6200775"/>
            <a:ext cx="367088" cy="585418"/>
          </a:xfrm>
          <a:prstGeom prst="rect">
            <a:avLst/>
          </a:prstGeom>
          <a:noFill/>
          <a:ln w="9525">
            <a:noFill/>
            <a:miter lim="800000"/>
            <a:headEnd/>
            <a:tailEnd/>
          </a:ln>
          <a:effectLst/>
        </p:spPr>
        <p:txBody>
          <a:bodyPr wrap="none" lIns="92075" tIns="46038" rIns="92075" bIns="46038">
            <a:spAutoFit/>
          </a:bodyPr>
          <a:lstStyle/>
          <a:p>
            <a:pPr algn="l"/>
            <a:r>
              <a:rPr lang="ru-RU" sz="3200">
                <a:latin typeface="Symbol" pitchFamily="18" charset="2"/>
              </a:rPr>
              <a:t>e</a:t>
            </a:r>
          </a:p>
        </p:txBody>
      </p:sp>
      <p:sp>
        <p:nvSpPr>
          <p:cNvPr id="6189" name="Rectangle 45"/>
          <p:cNvSpPr>
            <a:spLocks noChangeArrowheads="1"/>
          </p:cNvSpPr>
          <p:nvPr/>
        </p:nvSpPr>
        <p:spPr bwMode="auto">
          <a:xfrm>
            <a:off x="593725" y="6200775"/>
            <a:ext cx="367088" cy="585418"/>
          </a:xfrm>
          <a:prstGeom prst="rect">
            <a:avLst/>
          </a:prstGeom>
          <a:noFill/>
          <a:ln w="9525">
            <a:noFill/>
            <a:miter lim="800000"/>
            <a:headEnd/>
            <a:tailEnd/>
          </a:ln>
          <a:effectLst/>
        </p:spPr>
        <p:txBody>
          <a:bodyPr wrap="none" lIns="92075" tIns="46038" rIns="92075" bIns="46038">
            <a:spAutoFit/>
          </a:bodyPr>
          <a:lstStyle/>
          <a:p>
            <a:pPr algn="l"/>
            <a:r>
              <a:rPr lang="ru-RU" sz="3200" dirty="0" err="1">
                <a:latin typeface="Symbol" pitchFamily="18" charset="2"/>
              </a:rPr>
              <a:t>e</a:t>
            </a:r>
            <a:endParaRPr lang="ru-RU" sz="3200" dirty="0">
              <a:latin typeface="Symbol" pitchFamily="18" charset="2"/>
            </a:endParaRPr>
          </a:p>
        </p:txBody>
      </p:sp>
      <p:sp>
        <p:nvSpPr>
          <p:cNvPr id="6190" name="Rectangle 46"/>
          <p:cNvSpPr>
            <a:spLocks noChangeArrowheads="1"/>
          </p:cNvSpPr>
          <p:nvPr/>
        </p:nvSpPr>
        <p:spPr bwMode="auto">
          <a:xfrm>
            <a:off x="822325" y="6507163"/>
            <a:ext cx="1360950" cy="400752"/>
          </a:xfrm>
          <a:prstGeom prst="rect">
            <a:avLst/>
          </a:prstGeom>
          <a:noFill/>
          <a:ln w="9525">
            <a:noFill/>
            <a:miter lim="800000"/>
            <a:headEnd/>
            <a:tailEnd/>
          </a:ln>
          <a:effectLst/>
        </p:spPr>
        <p:txBody>
          <a:bodyPr wrap="none" lIns="92075" tIns="46038" rIns="92075" bIns="46038">
            <a:spAutoFit/>
          </a:bodyPr>
          <a:lstStyle/>
          <a:p>
            <a:pPr algn="l"/>
            <a:r>
              <a:rPr lang="ru-RU" sz="2000" dirty="0"/>
              <a:t>A      B       E</a:t>
            </a:r>
          </a:p>
        </p:txBody>
      </p:sp>
      <p:sp>
        <p:nvSpPr>
          <p:cNvPr id="6191" name="Rectangle 47"/>
          <p:cNvSpPr>
            <a:spLocks noChangeArrowheads="1"/>
          </p:cNvSpPr>
          <p:nvPr/>
        </p:nvSpPr>
        <p:spPr bwMode="auto">
          <a:xfrm>
            <a:off x="1050925" y="6354763"/>
            <a:ext cx="779059" cy="400752"/>
          </a:xfrm>
          <a:prstGeom prst="rect">
            <a:avLst/>
          </a:prstGeom>
          <a:noFill/>
          <a:ln w="9525">
            <a:noFill/>
            <a:miter lim="800000"/>
            <a:headEnd/>
            <a:tailEnd/>
          </a:ln>
          <a:effectLst/>
        </p:spPr>
        <p:txBody>
          <a:bodyPr wrap="none" lIns="92075" tIns="46038" rIns="92075" bIns="46038">
            <a:spAutoFit/>
          </a:bodyPr>
          <a:lstStyle/>
          <a:p>
            <a:pPr algn="l"/>
            <a:r>
              <a:rPr lang="ru-RU" sz="2000" dirty="0"/>
              <a:t>,        ,</a:t>
            </a:r>
          </a:p>
        </p:txBody>
      </p:sp>
      <p:sp>
        <p:nvSpPr>
          <p:cNvPr id="6192" name="Rectangle 48"/>
          <p:cNvSpPr>
            <a:spLocks noChangeArrowheads="1"/>
          </p:cNvSpPr>
          <p:nvPr/>
        </p:nvSpPr>
        <p:spPr bwMode="auto">
          <a:xfrm>
            <a:off x="2357422" y="6385834"/>
            <a:ext cx="1604157" cy="400752"/>
          </a:xfrm>
          <a:prstGeom prst="rect">
            <a:avLst/>
          </a:prstGeom>
          <a:noFill/>
          <a:ln w="9525">
            <a:noFill/>
            <a:miter lim="800000"/>
            <a:headEnd/>
            <a:tailEnd/>
          </a:ln>
          <a:effectLst/>
        </p:spPr>
        <p:txBody>
          <a:bodyPr wrap="none" lIns="92075" tIns="46038" rIns="92075" bIns="46038">
            <a:spAutoFit/>
          </a:bodyPr>
          <a:lstStyle/>
          <a:p>
            <a:pPr algn="l"/>
            <a:r>
              <a:rPr lang="ru-RU" sz="2000" dirty="0" err="1">
                <a:latin typeface="Times New Roman" pitchFamily="18" charset="0"/>
                <a:cs typeface="Times New Roman" pitchFamily="18" charset="0"/>
              </a:rPr>
              <a:t>respectively</a:t>
            </a:r>
            <a:r>
              <a:rPr lang="ru-RU" sz="2000" dirty="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Номер слайда 3"/>
          <p:cNvSpPr>
            <a:spLocks noGrp="1"/>
          </p:cNvSpPr>
          <p:nvPr>
            <p:ph type="sldNum" sz="quarter" idx="12"/>
          </p:nvPr>
        </p:nvSpPr>
        <p:spPr/>
        <p:txBody>
          <a:bodyPr/>
          <a:lstStyle/>
          <a:p>
            <a:r>
              <a:rPr lang="en-US" dirty="0" smtClean="0">
                <a:solidFill>
                  <a:schemeClr val="tx1"/>
                </a:solidFill>
                <a:latin typeface="Times New Roman" pitchFamily="18" charset="0"/>
                <a:cs typeface="Times New Roman" pitchFamily="18" charset="0"/>
              </a:rPr>
              <a:t>8</a:t>
            </a:r>
            <a:endParaRPr lang="ru-RU" dirty="0">
              <a:solidFill>
                <a:schemeClr val="tx1"/>
              </a:solidFill>
              <a:latin typeface="Times New Roman" pitchFamily="18" charset="0"/>
              <a:cs typeface="Times New Roman" pitchFamily="18" charset="0"/>
            </a:endParaRPr>
          </a:p>
        </p:txBody>
      </p:sp>
      <p:sp>
        <p:nvSpPr>
          <p:cNvPr id="8194" name="Rectangle 2"/>
          <p:cNvSpPr>
            <a:spLocks noChangeArrowheads="1"/>
          </p:cNvSpPr>
          <p:nvPr/>
        </p:nvSpPr>
        <p:spPr bwMode="auto">
          <a:xfrm>
            <a:off x="517525" y="6018213"/>
            <a:ext cx="7777770" cy="646973"/>
          </a:xfrm>
          <a:prstGeom prst="rect">
            <a:avLst/>
          </a:prstGeom>
          <a:noFill/>
          <a:ln w="9525">
            <a:noFill/>
            <a:miter lim="800000"/>
            <a:headEnd/>
            <a:tailEnd/>
          </a:ln>
          <a:effectLst/>
        </p:spPr>
        <p:txBody>
          <a:bodyPr wrap="none" lIns="92075" tIns="46038" rIns="92075" bIns="46038">
            <a:spAutoFit/>
          </a:bodyPr>
          <a:lstStyle/>
          <a:p>
            <a:pPr algn="l"/>
            <a:r>
              <a:rPr lang="ru-RU" sz="3600" dirty="0" err="1">
                <a:latin typeface="Times New Roman" pitchFamily="18" charset="0"/>
                <a:cs typeface="Times New Roman" pitchFamily="18" charset="0"/>
              </a:rPr>
              <a:t>e</a:t>
            </a:r>
            <a:r>
              <a:rPr lang="ru-RU" dirty="0">
                <a:latin typeface="Times New Roman" pitchFamily="18" charset="0"/>
                <a:cs typeface="Times New Roman" pitchFamily="18" charset="0"/>
              </a:rPr>
              <a:t>          </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e</a:t>
            </a:r>
            <a:r>
              <a:rPr lang="ru-RU" sz="3600" dirty="0">
                <a:latin typeface="Times New Roman" pitchFamily="18" charset="0"/>
                <a:cs typeface="Times New Roman" pitchFamily="18" charset="0"/>
              </a:rPr>
              <a:t>   + </a:t>
            </a:r>
            <a:r>
              <a:rPr lang="ru-RU" sz="3600" dirty="0" err="1">
                <a:latin typeface="Times New Roman" pitchFamily="18" charset="0"/>
                <a:cs typeface="Times New Roman" pitchFamily="18" charset="0"/>
              </a:rPr>
              <a:t>e</a:t>
            </a:r>
            <a:r>
              <a:rPr lang="ru-RU" sz="3600" dirty="0">
                <a:latin typeface="Times New Roman" pitchFamily="18" charset="0"/>
                <a:cs typeface="Times New Roman" pitchFamily="18" charset="0"/>
              </a:rPr>
              <a:t>   (      </a:t>
            </a:r>
            <a:r>
              <a:rPr lang="ru-RU" sz="3600" dirty="0" err="1">
                <a:latin typeface="Times New Roman" pitchFamily="18" charset="0"/>
                <a:cs typeface="Times New Roman" pitchFamily="18" charset="0"/>
              </a:rPr>
              <a:t>e</a:t>
            </a:r>
            <a:r>
              <a:rPr lang="ru-RU" sz="3600" dirty="0">
                <a:latin typeface="Times New Roman" pitchFamily="18" charset="0"/>
                <a:cs typeface="Times New Roman" pitchFamily="18" charset="0"/>
              </a:rPr>
              <a:t>  ) = </a:t>
            </a:r>
            <a:r>
              <a:rPr lang="ru-RU" sz="3600" dirty="0" err="1">
                <a:latin typeface="Times New Roman" pitchFamily="18" charset="0"/>
                <a:cs typeface="Times New Roman" pitchFamily="18" charset="0"/>
              </a:rPr>
              <a:t>e</a:t>
            </a:r>
            <a:r>
              <a:rPr lang="ru-RU" sz="3600" dirty="0">
                <a:latin typeface="Times New Roman" pitchFamily="18" charset="0"/>
                <a:cs typeface="Times New Roman" pitchFamily="18" charset="0"/>
              </a:rPr>
              <a:t>   + </a:t>
            </a:r>
            <a:r>
              <a:rPr lang="ru-RU" sz="3600" dirty="0" err="1">
                <a:latin typeface="Times New Roman" pitchFamily="18" charset="0"/>
                <a:cs typeface="Times New Roman" pitchFamily="18" charset="0"/>
              </a:rPr>
              <a:t>e</a:t>
            </a:r>
            <a:r>
              <a:rPr lang="ru-RU" sz="3600" dirty="0">
                <a:latin typeface="Times New Roman" pitchFamily="18" charset="0"/>
                <a:cs typeface="Times New Roman" pitchFamily="18" charset="0"/>
              </a:rPr>
              <a:t>    (      </a:t>
            </a:r>
            <a:r>
              <a:rPr lang="ru-RU" sz="3600" dirty="0" err="1">
                <a:latin typeface="Times New Roman" pitchFamily="18" charset="0"/>
                <a:cs typeface="Times New Roman" pitchFamily="18" charset="0"/>
              </a:rPr>
              <a:t>e</a:t>
            </a:r>
            <a:r>
              <a:rPr lang="ru-RU" sz="3600" dirty="0">
                <a:latin typeface="Times New Roman" pitchFamily="18" charset="0"/>
                <a:cs typeface="Times New Roman" pitchFamily="18" charset="0"/>
              </a:rPr>
              <a:t>  )</a:t>
            </a:r>
          </a:p>
        </p:txBody>
      </p:sp>
      <p:sp>
        <p:nvSpPr>
          <p:cNvPr id="8195" name="Rectangle 3"/>
          <p:cNvSpPr>
            <a:spLocks noChangeArrowheads="1"/>
          </p:cNvSpPr>
          <p:nvPr/>
        </p:nvSpPr>
        <p:spPr bwMode="auto">
          <a:xfrm>
            <a:off x="0" y="1066800"/>
            <a:ext cx="9142413" cy="457200"/>
          </a:xfrm>
          <a:prstGeom prst="rect">
            <a:avLst/>
          </a:prstGeom>
          <a:solidFill>
            <a:schemeClr val="bg1"/>
          </a:solidFill>
          <a:ln w="9525">
            <a:noFill/>
            <a:miter lim="800000"/>
            <a:headEnd/>
            <a:tailEnd/>
          </a:ln>
          <a:effectLst/>
        </p:spPr>
        <p:txBody>
          <a:bodyPr wrap="none" anchor="ctr"/>
          <a:lstStyle/>
          <a:p>
            <a:endParaRPr lang="ru-RU"/>
          </a:p>
        </p:txBody>
      </p:sp>
      <p:sp>
        <p:nvSpPr>
          <p:cNvPr id="8196" name="Rectangle 4"/>
          <p:cNvSpPr>
            <a:spLocks noChangeArrowheads="1"/>
          </p:cNvSpPr>
          <p:nvPr/>
        </p:nvSpPr>
        <p:spPr bwMode="auto">
          <a:xfrm>
            <a:off x="441325" y="334963"/>
            <a:ext cx="7138686" cy="3970960"/>
          </a:xfrm>
          <a:prstGeom prst="rect">
            <a:avLst/>
          </a:prstGeom>
          <a:noFill/>
          <a:ln w="9525">
            <a:noFill/>
            <a:miter lim="800000"/>
            <a:headEnd/>
            <a:tailEnd/>
          </a:ln>
          <a:effectLst/>
        </p:spPr>
        <p:txBody>
          <a:bodyPr wrap="none" lIns="92075" tIns="46038" rIns="92075" bIns="46038">
            <a:spAutoFit/>
          </a:bodyPr>
          <a:lstStyle/>
          <a:p>
            <a:pPr algn="l"/>
            <a:r>
              <a:rPr lang="ru-RU" dirty="0">
                <a:latin typeface="Times New Roman" pitchFamily="18" charset="0"/>
                <a:cs typeface="Times New Roman" pitchFamily="18" charset="0"/>
              </a:rPr>
              <a:t>2.-Authentication </a:t>
            </a:r>
            <a:r>
              <a:rPr lang="ru-RU" dirty="0" err="1">
                <a:latin typeface="Times New Roman" pitchFamily="18" charset="0"/>
                <a:cs typeface="Times New Roman" pitchFamily="18" charset="0"/>
              </a:rPr>
              <a:t>phase</a:t>
            </a:r>
            <a:r>
              <a:rPr lang="ru-RU" dirty="0">
                <a:latin typeface="Times New Roman" pitchFamily="18" charset="0"/>
                <a:cs typeface="Times New Roman" pitchFamily="18" charset="0"/>
              </a:rPr>
              <a:t> : ( M , </a:t>
            </a:r>
            <a:r>
              <a:rPr lang="ru-RU" dirty="0" err="1">
                <a:latin typeface="Times New Roman" pitchFamily="18" charset="0"/>
                <a:cs typeface="Times New Roman" pitchFamily="18" charset="0"/>
              </a:rPr>
              <a:t>a</a:t>
            </a:r>
            <a:r>
              <a:rPr lang="ru-RU" dirty="0">
                <a:latin typeface="Times New Roman" pitchFamily="18" charset="0"/>
                <a:cs typeface="Times New Roman" pitchFamily="18" charset="0"/>
              </a:rPr>
              <a:t> ) , </a:t>
            </a:r>
            <a:r>
              <a:rPr lang="ru-RU" dirty="0" err="1">
                <a:latin typeface="Times New Roman" pitchFamily="18" charset="0"/>
                <a:cs typeface="Times New Roman" pitchFamily="18" charset="0"/>
              </a:rPr>
              <a:t>where</a:t>
            </a:r>
            <a:r>
              <a:rPr lang="ru-RU" dirty="0">
                <a:latin typeface="Times New Roman" pitchFamily="18" charset="0"/>
                <a:cs typeface="Times New Roman" pitchFamily="18" charset="0"/>
              </a:rPr>
              <a:t> M - </a:t>
            </a:r>
            <a:r>
              <a:rPr lang="ru-RU" dirty="0" err="1">
                <a:latin typeface="Times New Roman" pitchFamily="18" charset="0"/>
                <a:cs typeface="Times New Roman" pitchFamily="18" charset="0"/>
              </a:rPr>
              <a:t>a</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string</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consisting</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of</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k</a:t>
            </a:r>
            <a:r>
              <a:rPr lang="ru-RU" dirty="0">
                <a:latin typeface="Times New Roman" pitchFamily="18" charset="0"/>
                <a:cs typeface="Times New Roman" pitchFamily="18" charset="0"/>
              </a:rPr>
              <a:t> </a:t>
            </a:r>
          </a:p>
          <a:p>
            <a:pPr algn="l"/>
            <a:r>
              <a:rPr lang="ru-RU" dirty="0" err="1">
                <a:latin typeface="Times New Roman" pitchFamily="18" charset="0"/>
                <a:cs typeface="Times New Roman" pitchFamily="18" charset="0"/>
              </a:rPr>
              <a:t>information</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bits</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a</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authenticator</a:t>
            </a:r>
            <a:endParaRPr lang="ru-RU" dirty="0">
              <a:latin typeface="Times New Roman" pitchFamily="18" charset="0"/>
              <a:cs typeface="Times New Roman" pitchFamily="18" charset="0"/>
            </a:endParaRPr>
          </a:p>
          <a:p>
            <a:pPr algn="l"/>
            <a:r>
              <a:rPr lang="ru-RU" dirty="0" err="1">
                <a:latin typeface="Times New Roman" pitchFamily="18" charset="0"/>
                <a:cs typeface="Times New Roman" pitchFamily="18" charset="0"/>
              </a:rPr>
              <a:t>a</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f</a:t>
            </a:r>
            <a:r>
              <a:rPr lang="ru-RU" dirty="0">
                <a:latin typeface="Times New Roman" pitchFamily="18" charset="0"/>
                <a:cs typeface="Times New Roman" pitchFamily="18" charset="0"/>
              </a:rPr>
              <a:t> ( M , X ) , </a:t>
            </a:r>
            <a:r>
              <a:rPr lang="ru-RU" dirty="0" err="1">
                <a:latin typeface="Times New Roman" pitchFamily="18" charset="0"/>
                <a:cs typeface="Times New Roman" pitchFamily="18" charset="0"/>
              </a:rPr>
              <a:t>where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f</a:t>
            </a:r>
            <a:r>
              <a:rPr lang="ru-RU" dirty="0">
                <a:latin typeface="Times New Roman" pitchFamily="18" charset="0"/>
                <a:cs typeface="Times New Roman" pitchFamily="18" charset="0"/>
              </a:rPr>
              <a:t> (  , ) </a:t>
            </a:r>
            <a:r>
              <a:rPr lang="ru-RU" dirty="0" err="1">
                <a:latin typeface="Times New Roman" pitchFamily="18" charset="0"/>
                <a:cs typeface="Times New Roman" pitchFamily="18" charset="0"/>
              </a:rPr>
              <a:t>is</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public</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function</a:t>
            </a:r>
            <a:r>
              <a:rPr lang="ru-RU" dirty="0">
                <a:latin typeface="Times New Roman" pitchFamily="18" charset="0"/>
                <a:cs typeface="Times New Roman" pitchFamily="18" charset="0"/>
              </a:rPr>
              <a:t> . </a:t>
            </a:r>
          </a:p>
          <a:p>
            <a:pPr algn="l"/>
            <a:r>
              <a:rPr lang="ru-RU" dirty="0" err="1">
                <a:latin typeface="Times New Roman" pitchFamily="18" charset="0"/>
                <a:cs typeface="Times New Roman" pitchFamily="18" charset="0"/>
              </a:rPr>
              <a:t>Intruder’s</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activity</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Upon</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receiving</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the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pair</a:t>
            </a:r>
            <a:r>
              <a:rPr lang="ru-RU" dirty="0">
                <a:latin typeface="Times New Roman" pitchFamily="18" charset="0"/>
                <a:cs typeface="Times New Roman" pitchFamily="18" charset="0"/>
              </a:rPr>
              <a:t> ( M , </a:t>
            </a:r>
            <a:r>
              <a:rPr lang="ru-RU" dirty="0" err="1">
                <a:latin typeface="Times New Roman" pitchFamily="18" charset="0"/>
                <a:cs typeface="Times New Roman" pitchFamily="18" charset="0"/>
              </a:rPr>
              <a:t>a</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and</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knowing</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the</a:t>
            </a:r>
            <a:endParaRPr lang="ru-RU" dirty="0">
              <a:latin typeface="Times New Roman" pitchFamily="18" charset="0"/>
              <a:cs typeface="Times New Roman" pitchFamily="18" charset="0"/>
            </a:endParaRPr>
          </a:p>
          <a:p>
            <a:pPr algn="l"/>
            <a:r>
              <a:rPr lang="ru-RU" dirty="0" err="1">
                <a:latin typeface="Times New Roman" pitchFamily="18" charset="0"/>
                <a:cs typeface="Times New Roman" pitchFamily="18" charset="0"/>
              </a:rPr>
              <a:t>authentication</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algorithm</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to</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form</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pair</a:t>
            </a:r>
            <a:r>
              <a:rPr lang="ru-RU" dirty="0">
                <a:latin typeface="Times New Roman" pitchFamily="18" charset="0"/>
                <a:cs typeface="Times New Roman" pitchFamily="18" charset="0"/>
              </a:rPr>
              <a:t> ( M , </a:t>
            </a:r>
            <a:r>
              <a:rPr lang="ru-RU" dirty="0" err="1">
                <a:latin typeface="Times New Roman" pitchFamily="18" charset="0"/>
                <a:cs typeface="Times New Roman" pitchFamily="18" charset="0"/>
              </a:rPr>
              <a:t>a</a:t>
            </a:r>
            <a:r>
              <a:rPr lang="ru-RU" dirty="0">
                <a:latin typeface="Times New Roman" pitchFamily="18" charset="0"/>
                <a:cs typeface="Times New Roman" pitchFamily="18" charset="0"/>
              </a:rPr>
              <a:t> ) , </a:t>
            </a:r>
            <a:r>
              <a:rPr lang="ru-RU" dirty="0" err="1">
                <a:latin typeface="Times New Roman" pitchFamily="18" charset="0"/>
                <a:cs typeface="Times New Roman" pitchFamily="18" charset="0"/>
              </a:rPr>
              <a:t>where</a:t>
            </a:r>
            <a:r>
              <a:rPr lang="ru-RU" dirty="0">
                <a:latin typeface="Times New Roman" pitchFamily="18" charset="0"/>
                <a:cs typeface="Times New Roman" pitchFamily="18" charset="0"/>
              </a:rPr>
              <a:t>  M = M - </a:t>
            </a:r>
          </a:p>
          <a:p>
            <a:pPr algn="l"/>
            <a:r>
              <a:rPr lang="ru-RU" dirty="0" err="1">
                <a:latin typeface="Times New Roman" pitchFamily="18" charset="0"/>
                <a:cs typeface="Times New Roman" pitchFamily="18" charset="0"/>
              </a:rPr>
              <a:t>substitution</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attack</a:t>
            </a:r>
            <a:r>
              <a:rPr lang="ru-RU" dirty="0">
                <a:latin typeface="Times New Roman" pitchFamily="18" charset="0"/>
                <a:cs typeface="Times New Roman" pitchFamily="18" charset="0"/>
              </a:rPr>
              <a:t> )</a:t>
            </a:r>
          </a:p>
          <a:p>
            <a:pPr algn="l"/>
            <a:r>
              <a:rPr lang="ru-RU" dirty="0">
                <a:latin typeface="Times New Roman" pitchFamily="18" charset="0"/>
                <a:cs typeface="Times New Roman" pitchFamily="18" charset="0"/>
              </a:rPr>
              <a:t>P     - </a:t>
            </a:r>
            <a:r>
              <a:rPr lang="ru-RU" dirty="0" err="1">
                <a:latin typeface="Times New Roman" pitchFamily="18" charset="0"/>
                <a:cs typeface="Times New Roman" pitchFamily="18" charset="0"/>
              </a:rPr>
              <a:t>To</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be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cheating</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by</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intruder</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the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pair</a:t>
            </a:r>
            <a:r>
              <a:rPr lang="ru-RU" dirty="0">
                <a:latin typeface="Times New Roman" pitchFamily="18" charset="0"/>
                <a:cs typeface="Times New Roman" pitchFamily="18" charset="0"/>
              </a:rPr>
              <a:t> ( M , </a:t>
            </a:r>
            <a:r>
              <a:rPr lang="ru-RU" dirty="0" err="1">
                <a:latin typeface="Times New Roman" pitchFamily="18" charset="0"/>
                <a:cs typeface="Times New Roman" pitchFamily="18" charset="0"/>
              </a:rPr>
              <a:t>a</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is</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accepted</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by</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Bob</a:t>
            </a:r>
            <a:endParaRPr lang="ru-RU" dirty="0">
              <a:latin typeface="Times New Roman" pitchFamily="18" charset="0"/>
              <a:cs typeface="Times New Roman" pitchFamily="18" charset="0"/>
            </a:endParaRPr>
          </a:p>
          <a:p>
            <a:pPr algn="l"/>
            <a:r>
              <a:rPr lang="ru-RU" dirty="0" err="1">
                <a:latin typeface="Times New Roman" pitchFamily="18" charset="0"/>
                <a:cs typeface="Times New Roman" pitchFamily="18" charset="0"/>
              </a:rPr>
              <a:t>as</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the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original</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one</a:t>
            </a:r>
            <a:r>
              <a:rPr lang="ru-RU" dirty="0">
                <a:latin typeface="Times New Roman" pitchFamily="18" charset="0"/>
                <a:cs typeface="Times New Roman" pitchFamily="18" charset="0"/>
              </a:rPr>
              <a:t> )</a:t>
            </a:r>
          </a:p>
          <a:p>
            <a:pPr algn="l"/>
            <a:r>
              <a:rPr lang="ru-RU" dirty="0">
                <a:latin typeface="Times New Roman" pitchFamily="18" charset="0"/>
                <a:cs typeface="Times New Roman" pitchFamily="18" charset="0"/>
              </a:rPr>
              <a:t>P     - </a:t>
            </a:r>
            <a:r>
              <a:rPr lang="ru-RU" dirty="0" err="1">
                <a:latin typeface="Times New Roman" pitchFamily="18" charset="0"/>
                <a:cs typeface="Times New Roman" pitchFamily="18" charset="0"/>
              </a:rPr>
              <a:t>To</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be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rejection</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the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original</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message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by</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Bob</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when</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an</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intruder</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has</a:t>
            </a:r>
            <a:endParaRPr lang="ru-RU" dirty="0">
              <a:latin typeface="Times New Roman" pitchFamily="18" charset="0"/>
              <a:cs typeface="Times New Roman" pitchFamily="18" charset="0"/>
            </a:endParaRPr>
          </a:p>
          <a:p>
            <a:pPr algn="l"/>
            <a:r>
              <a:rPr lang="ru-RU" dirty="0" err="1">
                <a:latin typeface="Times New Roman" pitchFamily="18" charset="0"/>
                <a:cs typeface="Times New Roman" pitchFamily="18" charset="0"/>
              </a:rPr>
              <a:t>not</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intervented</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into</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transmission</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at</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all</a:t>
            </a:r>
            <a:r>
              <a:rPr lang="ru-RU" dirty="0">
                <a:latin typeface="Times New Roman" pitchFamily="18" charset="0"/>
                <a:cs typeface="Times New Roman" pitchFamily="18" charset="0"/>
              </a:rPr>
              <a:t> .</a:t>
            </a:r>
          </a:p>
          <a:p>
            <a:pPr algn="l"/>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The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length</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of</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the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string</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as</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well</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as</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the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length</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of</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the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string</a:t>
            </a:r>
            <a:r>
              <a:rPr lang="ru-RU" dirty="0">
                <a:latin typeface="Times New Roman" pitchFamily="18" charset="0"/>
                <a:cs typeface="Times New Roman" pitchFamily="18" charset="0"/>
              </a:rPr>
              <a:t>  X ( Y ) </a:t>
            </a:r>
            <a:r>
              <a:rPr lang="ru-RU" dirty="0" err="1">
                <a:latin typeface="Times New Roman" pitchFamily="18" charset="0"/>
                <a:cs typeface="Times New Roman" pitchFamily="18" charset="0"/>
              </a:rPr>
              <a:t>are</a:t>
            </a:r>
            <a:endParaRPr lang="ru-RU" dirty="0">
              <a:latin typeface="Times New Roman" pitchFamily="18" charset="0"/>
              <a:cs typeface="Times New Roman" pitchFamily="18" charset="0"/>
            </a:endParaRPr>
          </a:p>
          <a:p>
            <a:pPr algn="l"/>
            <a:r>
              <a:rPr lang="ru-RU" dirty="0" err="1">
                <a:latin typeface="Times New Roman" pitchFamily="18" charset="0"/>
                <a:cs typeface="Times New Roman" pitchFamily="18" charset="0"/>
              </a:rPr>
              <a:t>very</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important</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parameters</a:t>
            </a:r>
            <a:r>
              <a:rPr lang="ru-RU" dirty="0">
                <a:latin typeface="Times New Roman" pitchFamily="18" charset="0"/>
                <a:cs typeface="Times New Roman" pitchFamily="18" charset="0"/>
              </a:rPr>
              <a:t> . )</a:t>
            </a:r>
          </a:p>
          <a:p>
            <a:pPr algn="l"/>
            <a:r>
              <a:rPr lang="ru-RU" dirty="0">
                <a:latin typeface="Times New Roman" pitchFamily="18" charset="0"/>
                <a:cs typeface="Times New Roman" pitchFamily="18" charset="0"/>
              </a:rPr>
              <a:t>BER - </a:t>
            </a:r>
            <a:r>
              <a:rPr lang="ru-RU" dirty="0" err="1">
                <a:latin typeface="Times New Roman" pitchFamily="18" charset="0"/>
                <a:cs typeface="Times New Roman" pitchFamily="18" charset="0"/>
              </a:rPr>
              <a:t>s</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between</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corresponding</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bits</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of</a:t>
            </a:r>
            <a:r>
              <a:rPr lang="ru-RU" dirty="0">
                <a:latin typeface="Times New Roman" pitchFamily="18" charset="0"/>
                <a:cs typeface="Times New Roman" pitchFamily="18" charset="0"/>
              </a:rPr>
              <a:t>  X </a:t>
            </a:r>
            <a:r>
              <a:rPr lang="ru-RU" dirty="0" err="1">
                <a:latin typeface="Times New Roman" pitchFamily="18" charset="0"/>
                <a:cs typeface="Times New Roman" pitchFamily="18" charset="0"/>
              </a:rPr>
              <a:t>and</a:t>
            </a:r>
            <a:r>
              <a:rPr lang="ru-RU" dirty="0">
                <a:latin typeface="Times New Roman" pitchFamily="18" charset="0"/>
                <a:cs typeface="Times New Roman" pitchFamily="18" charset="0"/>
              </a:rPr>
              <a:t> Y , X </a:t>
            </a:r>
            <a:r>
              <a:rPr lang="ru-RU" dirty="0" err="1">
                <a:latin typeface="Times New Roman" pitchFamily="18" charset="0"/>
                <a:cs typeface="Times New Roman" pitchFamily="18" charset="0"/>
              </a:rPr>
              <a:t>and</a:t>
            </a:r>
            <a:r>
              <a:rPr lang="ru-RU" dirty="0">
                <a:latin typeface="Times New Roman" pitchFamily="18" charset="0"/>
                <a:cs typeface="Times New Roman" pitchFamily="18" charset="0"/>
              </a:rPr>
              <a:t> Z , Y </a:t>
            </a:r>
            <a:r>
              <a:rPr lang="ru-RU" dirty="0" err="1">
                <a:latin typeface="Times New Roman" pitchFamily="18" charset="0"/>
                <a:cs typeface="Times New Roman" pitchFamily="18" charset="0"/>
              </a:rPr>
              <a:t>and</a:t>
            </a:r>
            <a:r>
              <a:rPr lang="ru-RU" dirty="0">
                <a:latin typeface="Times New Roman" pitchFamily="18" charset="0"/>
                <a:cs typeface="Times New Roman" pitchFamily="18" charset="0"/>
              </a:rPr>
              <a:t> Z </a:t>
            </a:r>
            <a:r>
              <a:rPr lang="ru-RU" dirty="0" err="1">
                <a:latin typeface="Times New Roman" pitchFamily="18" charset="0"/>
                <a:cs typeface="Times New Roman" pitchFamily="18" charset="0"/>
              </a:rPr>
              <a:t>are</a:t>
            </a:r>
            <a:r>
              <a:rPr lang="ru-RU" dirty="0">
                <a:latin typeface="Times New Roman" pitchFamily="18" charset="0"/>
                <a:cs typeface="Times New Roman" pitchFamily="18" charset="0"/>
              </a:rPr>
              <a:t> ,</a:t>
            </a:r>
          </a:p>
          <a:p>
            <a:pPr algn="l"/>
            <a:r>
              <a:rPr lang="ru-RU" dirty="0" err="1">
                <a:latin typeface="Times New Roman" pitchFamily="18" charset="0"/>
                <a:cs typeface="Times New Roman" pitchFamily="18" charset="0"/>
              </a:rPr>
              <a:t>respectively</a:t>
            </a:r>
            <a:r>
              <a:rPr lang="ru-RU" dirty="0">
                <a:latin typeface="Times New Roman" pitchFamily="18" charset="0"/>
                <a:cs typeface="Times New Roman" pitchFamily="18" charset="0"/>
              </a:rPr>
              <a:t> :</a:t>
            </a:r>
          </a:p>
        </p:txBody>
      </p:sp>
      <p:sp>
        <p:nvSpPr>
          <p:cNvPr id="8197" name="Rectangle 5"/>
          <p:cNvSpPr>
            <a:spLocks noChangeArrowheads="1"/>
          </p:cNvSpPr>
          <p:nvPr/>
        </p:nvSpPr>
        <p:spPr bwMode="auto">
          <a:xfrm>
            <a:off x="4824506" y="1857364"/>
            <a:ext cx="318998" cy="400752"/>
          </a:xfrm>
          <a:prstGeom prst="rect">
            <a:avLst/>
          </a:prstGeom>
          <a:noFill/>
          <a:ln w="9525">
            <a:noFill/>
            <a:miter lim="800000"/>
            <a:headEnd/>
            <a:tailEnd/>
          </a:ln>
          <a:effectLst/>
        </p:spPr>
        <p:txBody>
          <a:bodyPr wrap="none" lIns="92075" tIns="46038" rIns="92075" bIns="46038">
            <a:spAutoFit/>
          </a:bodyPr>
          <a:lstStyle/>
          <a:p>
            <a:pPr algn="l"/>
            <a:r>
              <a:rPr lang="ru-RU" sz="2000" b="1" dirty="0">
                <a:latin typeface="Times New Roman" pitchFamily="18" charset="0"/>
                <a:cs typeface="Times New Roman" pitchFamily="18" charset="0"/>
              </a:rPr>
              <a:t>~</a:t>
            </a:r>
          </a:p>
        </p:txBody>
      </p:sp>
      <p:sp>
        <p:nvSpPr>
          <p:cNvPr id="8198" name="Rectangle 6"/>
          <p:cNvSpPr>
            <a:spLocks noChangeArrowheads="1"/>
          </p:cNvSpPr>
          <p:nvPr/>
        </p:nvSpPr>
        <p:spPr bwMode="auto">
          <a:xfrm>
            <a:off x="4357686" y="1285860"/>
            <a:ext cx="318998" cy="400752"/>
          </a:xfrm>
          <a:prstGeom prst="rect">
            <a:avLst/>
          </a:prstGeom>
          <a:noFill/>
          <a:ln w="9525">
            <a:noFill/>
            <a:miter lim="800000"/>
            <a:headEnd/>
            <a:tailEnd/>
          </a:ln>
          <a:effectLst/>
        </p:spPr>
        <p:txBody>
          <a:bodyPr wrap="none" lIns="92075" tIns="46038" rIns="92075" bIns="46038">
            <a:spAutoFit/>
          </a:bodyPr>
          <a:lstStyle/>
          <a:p>
            <a:pPr algn="l"/>
            <a:r>
              <a:rPr lang="ru-RU" sz="2000" b="1" dirty="0">
                <a:latin typeface="Times New Roman" pitchFamily="18" charset="0"/>
                <a:cs typeface="Times New Roman" pitchFamily="18" charset="0"/>
              </a:rPr>
              <a:t>~</a:t>
            </a:r>
          </a:p>
        </p:txBody>
      </p:sp>
      <p:sp>
        <p:nvSpPr>
          <p:cNvPr id="8199" name="Rectangle 7"/>
          <p:cNvSpPr>
            <a:spLocks noChangeArrowheads="1"/>
          </p:cNvSpPr>
          <p:nvPr/>
        </p:nvSpPr>
        <p:spPr bwMode="auto">
          <a:xfrm>
            <a:off x="4643438" y="1313736"/>
            <a:ext cx="318998" cy="400752"/>
          </a:xfrm>
          <a:prstGeom prst="rect">
            <a:avLst/>
          </a:prstGeom>
          <a:noFill/>
          <a:ln w="9525">
            <a:noFill/>
            <a:miter lim="800000"/>
            <a:headEnd/>
            <a:tailEnd/>
          </a:ln>
          <a:effectLst/>
        </p:spPr>
        <p:txBody>
          <a:bodyPr wrap="none" lIns="92075" tIns="46038" rIns="92075" bIns="46038">
            <a:spAutoFit/>
          </a:bodyPr>
          <a:lstStyle/>
          <a:p>
            <a:pPr algn="l"/>
            <a:r>
              <a:rPr lang="ru-RU" sz="2000" b="1" dirty="0">
                <a:latin typeface="Times New Roman" pitchFamily="18" charset="0"/>
                <a:cs typeface="Times New Roman" pitchFamily="18" charset="0"/>
              </a:rPr>
              <a:t>~</a:t>
            </a:r>
          </a:p>
        </p:txBody>
      </p:sp>
      <p:sp>
        <p:nvSpPr>
          <p:cNvPr id="8200" name="Rectangle 8"/>
          <p:cNvSpPr>
            <a:spLocks noChangeArrowheads="1"/>
          </p:cNvSpPr>
          <p:nvPr/>
        </p:nvSpPr>
        <p:spPr bwMode="auto">
          <a:xfrm>
            <a:off x="7070725" y="1554163"/>
            <a:ext cx="250068" cy="400752"/>
          </a:xfrm>
          <a:prstGeom prst="rect">
            <a:avLst/>
          </a:prstGeom>
          <a:noFill/>
          <a:ln w="9525">
            <a:noFill/>
            <a:miter lim="800000"/>
            <a:headEnd/>
            <a:tailEnd/>
          </a:ln>
          <a:effectLst/>
        </p:spPr>
        <p:txBody>
          <a:bodyPr wrap="none" lIns="92075" tIns="46038" rIns="92075" bIns="46038">
            <a:spAutoFit/>
          </a:bodyPr>
          <a:lstStyle/>
          <a:p>
            <a:pPr algn="l"/>
            <a:r>
              <a:rPr lang="en-US" sz="2000" b="1">
                <a:latin typeface="Times New Roman" pitchFamily="18" charset="0"/>
                <a:cs typeface="Times New Roman" pitchFamily="18" charset="0"/>
              </a:rPr>
              <a:t> </a:t>
            </a:r>
            <a:endParaRPr lang="ru-RU" sz="2000" b="1">
              <a:latin typeface="Times New Roman" pitchFamily="18" charset="0"/>
              <a:cs typeface="Times New Roman" pitchFamily="18" charset="0"/>
            </a:endParaRPr>
          </a:p>
        </p:txBody>
      </p:sp>
      <p:sp>
        <p:nvSpPr>
          <p:cNvPr id="8201" name="Rectangle 9"/>
          <p:cNvSpPr>
            <a:spLocks noChangeArrowheads="1"/>
          </p:cNvSpPr>
          <p:nvPr/>
        </p:nvSpPr>
        <p:spPr bwMode="auto">
          <a:xfrm>
            <a:off x="5786446" y="1285860"/>
            <a:ext cx="318998" cy="400752"/>
          </a:xfrm>
          <a:prstGeom prst="rect">
            <a:avLst/>
          </a:prstGeom>
          <a:noFill/>
          <a:ln w="9525">
            <a:noFill/>
            <a:miter lim="800000"/>
            <a:headEnd/>
            <a:tailEnd/>
          </a:ln>
          <a:effectLst/>
        </p:spPr>
        <p:txBody>
          <a:bodyPr wrap="none" lIns="92075" tIns="46038" rIns="92075" bIns="46038">
            <a:spAutoFit/>
          </a:bodyPr>
          <a:lstStyle/>
          <a:p>
            <a:pPr algn="l"/>
            <a:r>
              <a:rPr lang="ru-RU" sz="2000" b="1" dirty="0">
                <a:latin typeface="Times New Roman" pitchFamily="18" charset="0"/>
                <a:cs typeface="Times New Roman" pitchFamily="18" charset="0"/>
              </a:rPr>
              <a:t>~</a:t>
            </a:r>
          </a:p>
        </p:txBody>
      </p:sp>
      <p:sp>
        <p:nvSpPr>
          <p:cNvPr id="8202" name="Rectangle 10"/>
          <p:cNvSpPr>
            <a:spLocks noChangeArrowheads="1"/>
          </p:cNvSpPr>
          <p:nvPr/>
        </p:nvSpPr>
        <p:spPr bwMode="auto">
          <a:xfrm>
            <a:off x="4500562" y="1813802"/>
            <a:ext cx="318998" cy="400752"/>
          </a:xfrm>
          <a:prstGeom prst="rect">
            <a:avLst/>
          </a:prstGeom>
          <a:noFill/>
          <a:ln w="9525">
            <a:noFill/>
            <a:miter lim="800000"/>
            <a:headEnd/>
            <a:tailEnd/>
          </a:ln>
          <a:effectLst/>
        </p:spPr>
        <p:txBody>
          <a:bodyPr wrap="none" lIns="92075" tIns="46038" rIns="92075" bIns="46038">
            <a:spAutoFit/>
          </a:bodyPr>
          <a:lstStyle/>
          <a:p>
            <a:pPr algn="l"/>
            <a:r>
              <a:rPr lang="ru-RU" sz="2000" b="1" dirty="0">
                <a:latin typeface="Times New Roman" pitchFamily="18" charset="0"/>
                <a:cs typeface="Times New Roman" pitchFamily="18" charset="0"/>
              </a:rPr>
              <a:t>~</a:t>
            </a:r>
          </a:p>
        </p:txBody>
      </p:sp>
      <p:sp>
        <p:nvSpPr>
          <p:cNvPr id="8203" name="Rectangle 11"/>
          <p:cNvSpPr>
            <a:spLocks noChangeArrowheads="1"/>
          </p:cNvSpPr>
          <p:nvPr/>
        </p:nvSpPr>
        <p:spPr bwMode="auto">
          <a:xfrm>
            <a:off x="571472" y="2071678"/>
            <a:ext cx="424796" cy="339196"/>
          </a:xfrm>
          <a:prstGeom prst="rect">
            <a:avLst/>
          </a:prstGeom>
          <a:noFill/>
          <a:ln w="9525">
            <a:noFill/>
            <a:miter lim="800000"/>
            <a:headEnd/>
            <a:tailEnd/>
          </a:ln>
          <a:effectLst/>
        </p:spPr>
        <p:txBody>
          <a:bodyPr wrap="none" lIns="92075" tIns="46038" rIns="92075" bIns="46038">
            <a:spAutoFit/>
          </a:bodyPr>
          <a:lstStyle/>
          <a:p>
            <a:pPr algn="l"/>
            <a:r>
              <a:rPr lang="ru-RU" sz="1600" dirty="0" err="1">
                <a:latin typeface="Times New Roman" pitchFamily="18" charset="0"/>
                <a:cs typeface="Times New Roman" pitchFamily="18" charset="0"/>
              </a:rPr>
              <a:t>Ch</a:t>
            </a:r>
            <a:endParaRPr lang="ru-RU" sz="1600" dirty="0">
              <a:latin typeface="Times New Roman" pitchFamily="18" charset="0"/>
              <a:cs typeface="Times New Roman" pitchFamily="18" charset="0"/>
            </a:endParaRPr>
          </a:p>
        </p:txBody>
      </p:sp>
      <p:sp>
        <p:nvSpPr>
          <p:cNvPr id="8204" name="Rectangle 12"/>
          <p:cNvSpPr>
            <a:spLocks noChangeArrowheads="1"/>
          </p:cNvSpPr>
          <p:nvPr/>
        </p:nvSpPr>
        <p:spPr bwMode="auto">
          <a:xfrm>
            <a:off x="571472" y="2630398"/>
            <a:ext cx="322204" cy="339196"/>
          </a:xfrm>
          <a:prstGeom prst="rect">
            <a:avLst/>
          </a:prstGeom>
          <a:noFill/>
          <a:ln w="9525">
            <a:noFill/>
            <a:miter lim="800000"/>
            <a:headEnd/>
            <a:tailEnd/>
          </a:ln>
          <a:effectLst/>
        </p:spPr>
        <p:txBody>
          <a:bodyPr wrap="none" lIns="92075" tIns="46038" rIns="92075" bIns="46038">
            <a:spAutoFit/>
          </a:bodyPr>
          <a:lstStyle/>
          <a:p>
            <a:pPr algn="l"/>
            <a:r>
              <a:rPr lang="ru-RU" sz="1600" dirty="0">
                <a:latin typeface="Times New Roman" pitchFamily="18" charset="0"/>
                <a:cs typeface="Times New Roman" pitchFamily="18" charset="0"/>
              </a:rPr>
              <a:t>R</a:t>
            </a:r>
          </a:p>
        </p:txBody>
      </p:sp>
      <p:sp>
        <p:nvSpPr>
          <p:cNvPr id="8206" name="Rectangle 14"/>
          <p:cNvSpPr>
            <a:spLocks noChangeArrowheads="1"/>
          </p:cNvSpPr>
          <p:nvPr/>
        </p:nvSpPr>
        <p:spPr bwMode="auto">
          <a:xfrm>
            <a:off x="517525" y="4570413"/>
            <a:ext cx="7777770" cy="646973"/>
          </a:xfrm>
          <a:prstGeom prst="rect">
            <a:avLst/>
          </a:prstGeom>
          <a:noFill/>
          <a:ln w="9525">
            <a:noFill/>
            <a:miter lim="800000"/>
            <a:headEnd/>
            <a:tailEnd/>
          </a:ln>
          <a:effectLst/>
        </p:spPr>
        <p:txBody>
          <a:bodyPr wrap="none" lIns="92075" tIns="46038" rIns="92075" bIns="46038">
            <a:spAutoFit/>
          </a:bodyPr>
          <a:lstStyle/>
          <a:p>
            <a:pPr algn="l"/>
            <a:r>
              <a:rPr lang="ru-RU" sz="3600" dirty="0" err="1">
                <a:latin typeface="Times New Roman" pitchFamily="18" charset="0"/>
                <a:cs typeface="Times New Roman" pitchFamily="18" charset="0"/>
              </a:rPr>
              <a:t>e</a:t>
            </a:r>
            <a:r>
              <a:rPr lang="ru-RU" dirty="0">
                <a:latin typeface="Times New Roman" pitchFamily="18" charset="0"/>
                <a:cs typeface="Times New Roman" pitchFamily="18" charset="0"/>
              </a:rPr>
              <a:t>          </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e</a:t>
            </a:r>
            <a:r>
              <a:rPr lang="ru-RU" sz="3600" dirty="0">
                <a:latin typeface="Times New Roman" pitchFamily="18" charset="0"/>
                <a:cs typeface="Times New Roman" pitchFamily="18" charset="0"/>
              </a:rPr>
              <a:t>   + </a:t>
            </a:r>
            <a:r>
              <a:rPr lang="ru-RU" sz="3600" dirty="0" err="1">
                <a:latin typeface="Times New Roman" pitchFamily="18" charset="0"/>
                <a:cs typeface="Times New Roman" pitchFamily="18" charset="0"/>
              </a:rPr>
              <a:t>e</a:t>
            </a:r>
            <a:r>
              <a:rPr lang="ru-RU" sz="3600" dirty="0">
                <a:latin typeface="Times New Roman" pitchFamily="18" charset="0"/>
                <a:cs typeface="Times New Roman" pitchFamily="18" charset="0"/>
              </a:rPr>
              <a:t>   (      </a:t>
            </a:r>
            <a:r>
              <a:rPr lang="ru-RU" sz="3600" dirty="0" err="1">
                <a:latin typeface="Times New Roman" pitchFamily="18" charset="0"/>
                <a:cs typeface="Times New Roman" pitchFamily="18" charset="0"/>
              </a:rPr>
              <a:t>e</a:t>
            </a:r>
            <a:r>
              <a:rPr lang="ru-RU" sz="3600" dirty="0">
                <a:latin typeface="Times New Roman" pitchFamily="18" charset="0"/>
                <a:cs typeface="Times New Roman" pitchFamily="18" charset="0"/>
              </a:rPr>
              <a:t>  ) = </a:t>
            </a:r>
            <a:r>
              <a:rPr lang="ru-RU" sz="3600" dirty="0" err="1">
                <a:latin typeface="Times New Roman" pitchFamily="18" charset="0"/>
                <a:cs typeface="Times New Roman" pitchFamily="18" charset="0"/>
              </a:rPr>
              <a:t>e</a:t>
            </a:r>
            <a:r>
              <a:rPr lang="ru-RU" sz="3600" dirty="0">
                <a:latin typeface="Times New Roman" pitchFamily="18" charset="0"/>
                <a:cs typeface="Times New Roman" pitchFamily="18" charset="0"/>
              </a:rPr>
              <a:t>   + </a:t>
            </a:r>
            <a:r>
              <a:rPr lang="ru-RU" sz="3600" dirty="0" err="1">
                <a:latin typeface="Times New Roman" pitchFamily="18" charset="0"/>
                <a:cs typeface="Times New Roman" pitchFamily="18" charset="0"/>
              </a:rPr>
              <a:t>e</a:t>
            </a:r>
            <a:r>
              <a:rPr lang="ru-RU" sz="3600" dirty="0">
                <a:latin typeface="Times New Roman" pitchFamily="18" charset="0"/>
                <a:cs typeface="Times New Roman" pitchFamily="18" charset="0"/>
              </a:rPr>
              <a:t>   (      </a:t>
            </a:r>
            <a:r>
              <a:rPr lang="ru-RU" sz="3600" dirty="0" err="1">
                <a:latin typeface="Times New Roman" pitchFamily="18" charset="0"/>
                <a:cs typeface="Times New Roman" pitchFamily="18" charset="0"/>
              </a:rPr>
              <a:t>e</a:t>
            </a:r>
            <a:r>
              <a:rPr lang="ru-RU" sz="3600" dirty="0">
                <a:latin typeface="Times New Roman" pitchFamily="18" charset="0"/>
                <a:cs typeface="Times New Roman" pitchFamily="18" charset="0"/>
              </a:rPr>
              <a:t>   )</a:t>
            </a:r>
          </a:p>
        </p:txBody>
      </p:sp>
      <p:grpSp>
        <p:nvGrpSpPr>
          <p:cNvPr id="2" name="Group 18"/>
          <p:cNvGrpSpPr>
            <a:grpSpLocks/>
          </p:cNvGrpSpPr>
          <p:nvPr/>
        </p:nvGrpSpPr>
        <p:grpSpPr bwMode="auto">
          <a:xfrm>
            <a:off x="822325" y="4754563"/>
            <a:ext cx="7205663" cy="476250"/>
            <a:chOff x="518" y="2995"/>
            <a:chExt cx="4539" cy="300"/>
          </a:xfrm>
        </p:grpSpPr>
        <p:sp>
          <p:nvSpPr>
            <p:cNvPr id="8207" name="Rectangle 15"/>
            <p:cNvSpPr>
              <a:spLocks noChangeArrowheads="1"/>
            </p:cNvSpPr>
            <p:nvPr/>
          </p:nvSpPr>
          <p:spPr bwMode="auto">
            <a:xfrm>
              <a:off x="518" y="3043"/>
              <a:ext cx="4539" cy="252"/>
            </a:xfrm>
            <a:prstGeom prst="rect">
              <a:avLst/>
            </a:prstGeom>
            <a:noFill/>
            <a:ln w="9525">
              <a:noFill/>
              <a:miter lim="800000"/>
              <a:headEnd/>
              <a:tailEnd/>
            </a:ln>
            <a:effectLst/>
          </p:spPr>
          <p:txBody>
            <a:bodyPr wrap="none" lIns="92075" tIns="46038" rIns="92075" bIns="46038">
              <a:spAutoFit/>
            </a:bodyPr>
            <a:lstStyle/>
            <a:p>
              <a:pPr algn="l"/>
              <a:r>
                <a:rPr lang="ru-RU" dirty="0">
                  <a:latin typeface="Times New Roman" pitchFamily="18" charset="0"/>
                  <a:cs typeface="Times New Roman" pitchFamily="18" charset="0"/>
                </a:rPr>
                <a:t>AB             </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A </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B</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A</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B            </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A                      B</a:t>
              </a:r>
              <a:endParaRPr lang="ru-RU" dirty="0">
                <a:latin typeface="Times New Roman" pitchFamily="18" charset="0"/>
                <a:cs typeface="Times New Roman" pitchFamily="18" charset="0"/>
              </a:endParaRPr>
            </a:p>
          </p:txBody>
        </p:sp>
        <p:sp>
          <p:nvSpPr>
            <p:cNvPr id="8208" name="Rectangle 16"/>
            <p:cNvSpPr>
              <a:spLocks noChangeArrowheads="1"/>
            </p:cNvSpPr>
            <p:nvPr/>
          </p:nvSpPr>
          <p:spPr bwMode="auto">
            <a:xfrm>
              <a:off x="2102" y="2995"/>
              <a:ext cx="413" cy="252"/>
            </a:xfrm>
            <a:prstGeom prst="rect">
              <a:avLst/>
            </a:prstGeom>
            <a:noFill/>
            <a:ln w="9525">
              <a:noFill/>
              <a:miter lim="800000"/>
              <a:headEnd/>
              <a:tailEnd/>
            </a:ln>
            <a:effectLst/>
          </p:spPr>
          <p:txBody>
            <a:bodyPr wrap="none" lIns="92075" tIns="46038" rIns="92075" bIns="46038">
              <a:spAutoFit/>
            </a:bodyPr>
            <a:lstStyle/>
            <a:p>
              <a:pPr algn="l"/>
              <a:r>
                <a:rPr lang="ru-RU" sz="2000">
                  <a:latin typeface="Times New Roman" pitchFamily="18" charset="0"/>
                  <a:cs typeface="Times New Roman" pitchFamily="18" charset="0"/>
                </a:rPr>
                <a:t>1 - 2</a:t>
              </a:r>
            </a:p>
          </p:txBody>
        </p:sp>
        <p:sp>
          <p:nvSpPr>
            <p:cNvPr id="8209" name="Rectangle 17"/>
            <p:cNvSpPr>
              <a:spLocks noChangeArrowheads="1"/>
            </p:cNvSpPr>
            <p:nvPr/>
          </p:nvSpPr>
          <p:spPr bwMode="auto">
            <a:xfrm>
              <a:off x="4214" y="2995"/>
              <a:ext cx="413" cy="252"/>
            </a:xfrm>
            <a:prstGeom prst="rect">
              <a:avLst/>
            </a:prstGeom>
            <a:noFill/>
            <a:ln w="9525">
              <a:noFill/>
              <a:miter lim="800000"/>
              <a:headEnd/>
              <a:tailEnd/>
            </a:ln>
            <a:effectLst/>
          </p:spPr>
          <p:txBody>
            <a:bodyPr wrap="none" lIns="92075" tIns="46038" rIns="92075" bIns="46038">
              <a:spAutoFit/>
            </a:bodyPr>
            <a:lstStyle/>
            <a:p>
              <a:pPr algn="l"/>
              <a:r>
                <a:rPr lang="ru-RU" sz="2000">
                  <a:latin typeface="Times New Roman" pitchFamily="18" charset="0"/>
                  <a:cs typeface="Times New Roman" pitchFamily="18" charset="0"/>
                </a:rPr>
                <a:t>1 - 2</a:t>
              </a:r>
            </a:p>
          </p:txBody>
        </p:sp>
      </p:grpSp>
      <p:grpSp>
        <p:nvGrpSpPr>
          <p:cNvPr id="3" name="Group 22"/>
          <p:cNvGrpSpPr>
            <a:grpSpLocks/>
          </p:cNvGrpSpPr>
          <p:nvPr/>
        </p:nvGrpSpPr>
        <p:grpSpPr bwMode="auto">
          <a:xfrm>
            <a:off x="822325" y="5516563"/>
            <a:ext cx="7321550" cy="476250"/>
            <a:chOff x="518" y="3475"/>
            <a:chExt cx="4612" cy="300"/>
          </a:xfrm>
        </p:grpSpPr>
        <p:sp>
          <p:nvSpPr>
            <p:cNvPr id="8211" name="Rectangle 19"/>
            <p:cNvSpPr>
              <a:spLocks noChangeArrowheads="1"/>
            </p:cNvSpPr>
            <p:nvPr/>
          </p:nvSpPr>
          <p:spPr bwMode="auto">
            <a:xfrm>
              <a:off x="518" y="3523"/>
              <a:ext cx="4612" cy="252"/>
            </a:xfrm>
            <a:prstGeom prst="rect">
              <a:avLst/>
            </a:prstGeom>
            <a:noFill/>
            <a:ln w="9525">
              <a:noFill/>
              <a:miter lim="800000"/>
              <a:headEnd/>
              <a:tailEnd/>
            </a:ln>
            <a:effectLst/>
          </p:spPr>
          <p:txBody>
            <a:bodyPr wrap="none" lIns="92075" tIns="46038" rIns="92075" bIns="46038">
              <a:spAutoFit/>
            </a:bodyPr>
            <a:lstStyle/>
            <a:p>
              <a:pPr algn="l"/>
              <a:r>
                <a:rPr lang="ru-RU" dirty="0">
                  <a:latin typeface="Times New Roman" pitchFamily="18" charset="0"/>
                  <a:cs typeface="Times New Roman" pitchFamily="18" charset="0"/>
                </a:rPr>
                <a:t>AE             </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A             E</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A</a:t>
              </a:r>
              <a:r>
                <a:rPr lang="ru-RU" dirty="0" smtClean="0">
                  <a:latin typeface="Times New Roman" pitchFamily="18" charset="0"/>
                  <a:cs typeface="Times New Roman" pitchFamily="18" charset="0"/>
                </a:rPr>
                <a:t>                E             </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A                      E</a:t>
              </a:r>
              <a:endParaRPr lang="ru-RU" dirty="0">
                <a:latin typeface="Times New Roman" pitchFamily="18" charset="0"/>
                <a:cs typeface="Times New Roman" pitchFamily="18" charset="0"/>
              </a:endParaRPr>
            </a:p>
          </p:txBody>
        </p:sp>
        <p:sp>
          <p:nvSpPr>
            <p:cNvPr id="8212" name="Rectangle 20"/>
            <p:cNvSpPr>
              <a:spLocks noChangeArrowheads="1"/>
            </p:cNvSpPr>
            <p:nvPr/>
          </p:nvSpPr>
          <p:spPr bwMode="auto">
            <a:xfrm>
              <a:off x="2102" y="3475"/>
              <a:ext cx="413" cy="252"/>
            </a:xfrm>
            <a:prstGeom prst="rect">
              <a:avLst/>
            </a:prstGeom>
            <a:noFill/>
            <a:ln w="9525">
              <a:noFill/>
              <a:miter lim="800000"/>
              <a:headEnd/>
              <a:tailEnd/>
            </a:ln>
            <a:effectLst/>
          </p:spPr>
          <p:txBody>
            <a:bodyPr wrap="none" lIns="92075" tIns="46038" rIns="92075" bIns="46038">
              <a:spAutoFit/>
            </a:bodyPr>
            <a:lstStyle/>
            <a:p>
              <a:pPr algn="l"/>
              <a:r>
                <a:rPr lang="ru-RU" sz="2000">
                  <a:latin typeface="Times New Roman" pitchFamily="18" charset="0"/>
                  <a:cs typeface="Times New Roman" pitchFamily="18" charset="0"/>
                </a:rPr>
                <a:t>1 - 2</a:t>
              </a:r>
            </a:p>
          </p:txBody>
        </p:sp>
        <p:sp>
          <p:nvSpPr>
            <p:cNvPr id="8213" name="Rectangle 21"/>
            <p:cNvSpPr>
              <a:spLocks noChangeArrowheads="1"/>
            </p:cNvSpPr>
            <p:nvPr/>
          </p:nvSpPr>
          <p:spPr bwMode="auto">
            <a:xfrm>
              <a:off x="4214" y="3475"/>
              <a:ext cx="413" cy="252"/>
            </a:xfrm>
            <a:prstGeom prst="rect">
              <a:avLst/>
            </a:prstGeom>
            <a:noFill/>
            <a:ln w="9525">
              <a:noFill/>
              <a:miter lim="800000"/>
              <a:headEnd/>
              <a:tailEnd/>
            </a:ln>
            <a:effectLst/>
          </p:spPr>
          <p:txBody>
            <a:bodyPr wrap="none" lIns="92075" tIns="46038" rIns="92075" bIns="46038">
              <a:spAutoFit/>
            </a:bodyPr>
            <a:lstStyle/>
            <a:p>
              <a:pPr algn="l"/>
              <a:r>
                <a:rPr lang="ru-RU" sz="2000">
                  <a:latin typeface="Times New Roman" pitchFamily="18" charset="0"/>
                  <a:cs typeface="Times New Roman" pitchFamily="18" charset="0"/>
                </a:rPr>
                <a:t>1 - 2</a:t>
              </a:r>
            </a:p>
          </p:txBody>
        </p:sp>
      </p:grpSp>
      <p:sp>
        <p:nvSpPr>
          <p:cNvPr id="8215" name="Rectangle 23"/>
          <p:cNvSpPr>
            <a:spLocks noChangeArrowheads="1"/>
          </p:cNvSpPr>
          <p:nvPr/>
        </p:nvSpPr>
        <p:spPr bwMode="auto">
          <a:xfrm>
            <a:off x="517525" y="5332413"/>
            <a:ext cx="7777770" cy="646973"/>
          </a:xfrm>
          <a:prstGeom prst="rect">
            <a:avLst/>
          </a:prstGeom>
          <a:noFill/>
          <a:ln w="9525">
            <a:noFill/>
            <a:miter lim="800000"/>
            <a:headEnd/>
            <a:tailEnd/>
          </a:ln>
          <a:effectLst/>
        </p:spPr>
        <p:txBody>
          <a:bodyPr wrap="none" lIns="92075" tIns="46038" rIns="92075" bIns="46038">
            <a:spAutoFit/>
          </a:bodyPr>
          <a:lstStyle/>
          <a:p>
            <a:pPr algn="l"/>
            <a:r>
              <a:rPr lang="ru-RU" sz="3600" dirty="0" err="1">
                <a:latin typeface="Times New Roman" pitchFamily="18" charset="0"/>
                <a:cs typeface="Times New Roman" pitchFamily="18" charset="0"/>
              </a:rPr>
              <a:t>e</a:t>
            </a:r>
            <a:r>
              <a:rPr lang="ru-RU" dirty="0">
                <a:latin typeface="Times New Roman" pitchFamily="18" charset="0"/>
                <a:cs typeface="Times New Roman" pitchFamily="18" charset="0"/>
              </a:rPr>
              <a:t>          </a:t>
            </a:r>
            <a:r>
              <a:rPr lang="ru-RU" sz="3600" dirty="0">
                <a:latin typeface="Times New Roman" pitchFamily="18" charset="0"/>
                <a:cs typeface="Times New Roman" pitchFamily="18" charset="0"/>
              </a:rPr>
              <a:t>= </a:t>
            </a:r>
            <a:r>
              <a:rPr lang="ru-RU" sz="3600" dirty="0" err="1" smtClean="0">
                <a:latin typeface="Times New Roman" pitchFamily="18" charset="0"/>
                <a:cs typeface="Times New Roman" pitchFamily="18" charset="0"/>
              </a:rPr>
              <a:t>e</a:t>
            </a:r>
            <a:r>
              <a:rPr lang="en-US" sz="3600" dirty="0" smtClean="0">
                <a:latin typeface="Times New Roman" pitchFamily="18" charset="0"/>
                <a:cs typeface="Times New Roman" pitchFamily="18" charset="0"/>
              </a:rPr>
              <a:t>  </a:t>
            </a:r>
            <a:r>
              <a:rPr lang="ru-RU" sz="3600" dirty="0" smtClean="0">
                <a:latin typeface="Times New Roman" pitchFamily="18" charset="0"/>
                <a:cs typeface="Times New Roman" pitchFamily="18" charset="0"/>
              </a:rPr>
              <a:t> </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e</a:t>
            </a:r>
            <a:r>
              <a:rPr lang="ru-RU" sz="3600" dirty="0">
                <a:latin typeface="Times New Roman" pitchFamily="18" charset="0"/>
                <a:cs typeface="Times New Roman" pitchFamily="18" charset="0"/>
              </a:rPr>
              <a:t>   (      </a:t>
            </a:r>
            <a:r>
              <a:rPr lang="ru-RU" sz="3600" dirty="0" err="1">
                <a:latin typeface="Times New Roman" pitchFamily="18" charset="0"/>
                <a:cs typeface="Times New Roman" pitchFamily="18" charset="0"/>
              </a:rPr>
              <a:t>e</a:t>
            </a:r>
            <a:r>
              <a:rPr lang="ru-RU" sz="3600" dirty="0">
                <a:latin typeface="Times New Roman" pitchFamily="18" charset="0"/>
                <a:cs typeface="Times New Roman" pitchFamily="18" charset="0"/>
              </a:rPr>
              <a:t>  ) = </a:t>
            </a:r>
            <a:r>
              <a:rPr lang="ru-RU" sz="3600" dirty="0" err="1">
                <a:latin typeface="Times New Roman" pitchFamily="18" charset="0"/>
                <a:cs typeface="Times New Roman" pitchFamily="18" charset="0"/>
              </a:rPr>
              <a:t>e</a:t>
            </a:r>
            <a:r>
              <a:rPr lang="ru-RU" sz="3600" dirty="0">
                <a:latin typeface="Times New Roman" pitchFamily="18" charset="0"/>
                <a:cs typeface="Times New Roman" pitchFamily="18" charset="0"/>
              </a:rPr>
              <a:t>   + </a:t>
            </a:r>
            <a:r>
              <a:rPr lang="ru-RU" sz="3600" dirty="0" err="1">
                <a:latin typeface="Times New Roman" pitchFamily="18" charset="0"/>
                <a:cs typeface="Times New Roman" pitchFamily="18" charset="0"/>
              </a:rPr>
              <a:t>e</a:t>
            </a:r>
            <a:r>
              <a:rPr lang="ru-RU" sz="3600" dirty="0">
                <a:latin typeface="Times New Roman" pitchFamily="18" charset="0"/>
                <a:cs typeface="Times New Roman" pitchFamily="18" charset="0"/>
              </a:rPr>
              <a:t>   (      </a:t>
            </a:r>
            <a:r>
              <a:rPr lang="ru-RU" sz="3600" dirty="0" err="1">
                <a:latin typeface="Times New Roman" pitchFamily="18" charset="0"/>
                <a:cs typeface="Times New Roman" pitchFamily="18" charset="0"/>
              </a:rPr>
              <a:t>e</a:t>
            </a:r>
            <a:r>
              <a:rPr lang="ru-RU" sz="3600" dirty="0">
                <a:latin typeface="Times New Roman" pitchFamily="18" charset="0"/>
                <a:cs typeface="Times New Roman" pitchFamily="18" charset="0"/>
              </a:rPr>
              <a:t>   )</a:t>
            </a:r>
          </a:p>
        </p:txBody>
      </p:sp>
      <p:grpSp>
        <p:nvGrpSpPr>
          <p:cNvPr id="4" name="Group 27"/>
          <p:cNvGrpSpPr>
            <a:grpSpLocks/>
          </p:cNvGrpSpPr>
          <p:nvPr/>
        </p:nvGrpSpPr>
        <p:grpSpPr bwMode="auto">
          <a:xfrm>
            <a:off x="822325" y="6202363"/>
            <a:ext cx="7448550" cy="476250"/>
            <a:chOff x="518" y="3907"/>
            <a:chExt cx="4692" cy="300"/>
          </a:xfrm>
        </p:grpSpPr>
        <p:sp>
          <p:nvSpPr>
            <p:cNvPr id="8216" name="Rectangle 24"/>
            <p:cNvSpPr>
              <a:spLocks noChangeArrowheads="1"/>
            </p:cNvSpPr>
            <p:nvPr/>
          </p:nvSpPr>
          <p:spPr bwMode="auto">
            <a:xfrm>
              <a:off x="518" y="3955"/>
              <a:ext cx="4692" cy="252"/>
            </a:xfrm>
            <a:prstGeom prst="rect">
              <a:avLst/>
            </a:prstGeom>
            <a:noFill/>
            <a:ln w="9525">
              <a:noFill/>
              <a:miter lim="800000"/>
              <a:headEnd/>
              <a:tailEnd/>
            </a:ln>
            <a:effectLst/>
          </p:spPr>
          <p:txBody>
            <a:bodyPr wrap="none" lIns="92075" tIns="46038" rIns="92075" bIns="46038">
              <a:spAutoFit/>
            </a:bodyPr>
            <a:lstStyle/>
            <a:p>
              <a:pPr algn="l"/>
              <a:r>
                <a:rPr lang="ru-RU" dirty="0">
                  <a:latin typeface="Times New Roman" pitchFamily="18" charset="0"/>
                  <a:cs typeface="Times New Roman" pitchFamily="18" charset="0"/>
                </a:rPr>
                <a:t>BE             </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B              </a:t>
              </a:r>
              <a:r>
                <a:rPr lang="ru-RU" dirty="0">
                  <a:latin typeface="Times New Roman" pitchFamily="18" charset="0"/>
                  <a:cs typeface="Times New Roman" pitchFamily="18" charset="0"/>
                </a:rPr>
                <a:t>E</a:t>
              </a:r>
              <a:r>
                <a:rPr lang="ru-RU" sz="2000" dirty="0">
                  <a:latin typeface="Times New Roman" pitchFamily="18" charset="0"/>
                  <a:cs typeface="Times New Roman" pitchFamily="18" charset="0"/>
                </a:rPr>
                <a:t>                   B</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E              B                       E</a:t>
              </a:r>
              <a:endParaRPr lang="ru-RU" dirty="0">
                <a:latin typeface="Times New Roman" pitchFamily="18" charset="0"/>
                <a:cs typeface="Times New Roman" pitchFamily="18" charset="0"/>
              </a:endParaRPr>
            </a:p>
          </p:txBody>
        </p:sp>
        <p:sp>
          <p:nvSpPr>
            <p:cNvPr id="8217" name="Rectangle 25"/>
            <p:cNvSpPr>
              <a:spLocks noChangeArrowheads="1"/>
            </p:cNvSpPr>
            <p:nvPr/>
          </p:nvSpPr>
          <p:spPr bwMode="auto">
            <a:xfrm>
              <a:off x="2102" y="3907"/>
              <a:ext cx="413" cy="252"/>
            </a:xfrm>
            <a:prstGeom prst="rect">
              <a:avLst/>
            </a:prstGeom>
            <a:noFill/>
            <a:ln w="9525">
              <a:noFill/>
              <a:miter lim="800000"/>
              <a:headEnd/>
              <a:tailEnd/>
            </a:ln>
            <a:effectLst/>
          </p:spPr>
          <p:txBody>
            <a:bodyPr wrap="none" lIns="92075" tIns="46038" rIns="92075" bIns="46038">
              <a:spAutoFit/>
            </a:bodyPr>
            <a:lstStyle/>
            <a:p>
              <a:pPr algn="l"/>
              <a:r>
                <a:rPr lang="ru-RU" sz="2000" dirty="0">
                  <a:latin typeface="Times New Roman" pitchFamily="18" charset="0"/>
                  <a:cs typeface="Times New Roman" pitchFamily="18" charset="0"/>
                </a:rPr>
                <a:t>1 - 2</a:t>
              </a:r>
            </a:p>
          </p:txBody>
        </p:sp>
        <p:sp>
          <p:nvSpPr>
            <p:cNvPr id="8218" name="Rectangle 26"/>
            <p:cNvSpPr>
              <a:spLocks noChangeArrowheads="1"/>
            </p:cNvSpPr>
            <p:nvPr/>
          </p:nvSpPr>
          <p:spPr bwMode="auto">
            <a:xfrm>
              <a:off x="4214" y="3907"/>
              <a:ext cx="413" cy="252"/>
            </a:xfrm>
            <a:prstGeom prst="rect">
              <a:avLst/>
            </a:prstGeom>
            <a:noFill/>
            <a:ln w="9525">
              <a:noFill/>
              <a:miter lim="800000"/>
              <a:headEnd/>
              <a:tailEnd/>
            </a:ln>
            <a:effectLst/>
          </p:spPr>
          <p:txBody>
            <a:bodyPr wrap="none" lIns="92075" tIns="46038" rIns="92075" bIns="46038">
              <a:spAutoFit/>
            </a:bodyPr>
            <a:lstStyle/>
            <a:p>
              <a:pPr algn="l"/>
              <a:r>
                <a:rPr lang="ru-RU" sz="2000">
                  <a:latin typeface="Times New Roman" pitchFamily="18" charset="0"/>
                  <a:cs typeface="Times New Roman" pitchFamily="18" charset="0"/>
                </a:rPr>
                <a:t>1 - 2</a:t>
              </a:r>
            </a:p>
          </p:txBody>
        </p:sp>
      </p:grpSp>
      <p:sp>
        <p:nvSpPr>
          <p:cNvPr id="8222" name="Rectangle 30"/>
          <p:cNvSpPr>
            <a:spLocks noChangeArrowheads="1"/>
          </p:cNvSpPr>
          <p:nvPr/>
        </p:nvSpPr>
        <p:spPr bwMode="auto">
          <a:xfrm>
            <a:off x="-123825" y="0"/>
            <a:ext cx="247650" cy="396875"/>
          </a:xfrm>
          <a:prstGeom prst="rect">
            <a:avLst/>
          </a:prstGeom>
          <a:noFill/>
          <a:ln w="9525">
            <a:noFill/>
            <a:miter lim="800000"/>
            <a:headEnd/>
            <a:tailEnd/>
          </a:ln>
          <a:effectLst/>
        </p:spPr>
        <p:txBody>
          <a:bodyPr wrap="none" lIns="92075" tIns="46038" rIns="92075" bIns="46038">
            <a:spAutoFit/>
          </a:bodyPr>
          <a:lstStyle/>
          <a:p>
            <a:pPr algn="l"/>
            <a:r>
              <a:rPr lang="ru-RU" sz="2000" b="1">
                <a:solidFill>
                  <a:schemeClr val="tx2"/>
                </a:solidFill>
              </a:rPr>
              <a:t>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Номер слайда 3"/>
          <p:cNvSpPr>
            <a:spLocks noGrp="1"/>
          </p:cNvSpPr>
          <p:nvPr>
            <p:ph type="sldNum" sz="quarter" idx="12"/>
          </p:nvPr>
        </p:nvSpPr>
        <p:spPr/>
        <p:txBody>
          <a:bodyPr/>
          <a:lstStyle/>
          <a:p>
            <a:r>
              <a:rPr lang="en-US" dirty="0" smtClean="0"/>
              <a:t>9</a:t>
            </a:r>
            <a:endParaRPr lang="ru-RU" dirty="0"/>
          </a:p>
        </p:txBody>
      </p:sp>
      <p:graphicFrame>
        <p:nvGraphicFramePr>
          <p:cNvPr id="10242" name="Object 2"/>
          <p:cNvGraphicFramePr>
            <a:graphicFrameLocks/>
          </p:cNvGraphicFramePr>
          <p:nvPr/>
        </p:nvGraphicFramePr>
        <p:xfrm>
          <a:off x="990600" y="3429000"/>
          <a:ext cx="4127500" cy="2222500"/>
        </p:xfrm>
        <a:graphic>
          <a:graphicData uri="http://schemas.openxmlformats.org/presentationml/2006/ole">
            <p:oleObj spid="_x0000_s51202" name="Точечный рисунок" r:id="rId4" imgW="2133898" imgH="1580952" progId="PBrush">
              <p:embed/>
            </p:oleObj>
          </a:graphicData>
        </a:graphic>
      </p:graphicFrame>
      <p:sp>
        <p:nvSpPr>
          <p:cNvPr id="10243" name="Rectangle 3"/>
          <p:cNvSpPr>
            <a:spLocks noChangeArrowheads="1"/>
          </p:cNvSpPr>
          <p:nvPr/>
        </p:nvSpPr>
        <p:spPr bwMode="auto">
          <a:xfrm>
            <a:off x="0" y="800100"/>
            <a:ext cx="9142413" cy="685800"/>
          </a:xfrm>
          <a:prstGeom prst="rect">
            <a:avLst/>
          </a:prstGeom>
          <a:solidFill>
            <a:schemeClr val="bg1"/>
          </a:solidFill>
          <a:ln w="9525">
            <a:noFill/>
            <a:miter lim="800000"/>
            <a:headEnd/>
            <a:tailEnd/>
          </a:ln>
          <a:effectLst>
            <a:outerShdw dist="107763" dir="2700000" algn="ctr" rotWithShape="0">
              <a:schemeClr val="bg1"/>
            </a:outerShdw>
          </a:effectLst>
        </p:spPr>
        <p:txBody>
          <a:bodyPr wrap="none" anchor="ctr"/>
          <a:lstStyle/>
          <a:p>
            <a:endParaRPr lang="ru-RU"/>
          </a:p>
        </p:txBody>
      </p:sp>
      <p:sp>
        <p:nvSpPr>
          <p:cNvPr id="10245" name="Rectangle 5"/>
          <p:cNvSpPr>
            <a:spLocks noChangeArrowheads="1"/>
          </p:cNvSpPr>
          <p:nvPr/>
        </p:nvSpPr>
        <p:spPr bwMode="auto">
          <a:xfrm>
            <a:off x="2133600" y="455613"/>
            <a:ext cx="3776675" cy="646973"/>
          </a:xfrm>
          <a:prstGeom prst="rect">
            <a:avLst/>
          </a:prstGeom>
          <a:noFill/>
          <a:ln w="9525">
            <a:noFill/>
            <a:miter lim="800000"/>
            <a:headEnd/>
            <a:tailEnd/>
          </a:ln>
          <a:effectLst/>
        </p:spPr>
        <p:txBody>
          <a:bodyPr wrap="none" lIns="92075" tIns="46038" rIns="92075" bIns="46038">
            <a:spAutoFit/>
          </a:bodyPr>
          <a:lstStyle/>
          <a:p>
            <a:pPr algn="l"/>
            <a:r>
              <a:rPr lang="ru-RU" sz="3600" dirty="0" err="1">
                <a:latin typeface="Times New Roman" pitchFamily="18" charset="0"/>
                <a:cs typeface="Times New Roman" pitchFamily="18" charset="0"/>
              </a:rPr>
              <a:t>e</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e</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e</a:t>
            </a:r>
            <a:r>
              <a:rPr lang="ru-RU"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e</a:t>
            </a:r>
            <a:r>
              <a:rPr lang="ru-RU" sz="3600" dirty="0" smtClean="0">
                <a:latin typeface="Times New Roman" pitchFamily="18" charset="0"/>
                <a:cs typeface="Times New Roman" pitchFamily="18" charset="0"/>
              </a:rPr>
              <a:t> </a:t>
            </a:r>
            <a:endParaRPr lang="ru-RU" sz="3600" dirty="0">
              <a:latin typeface="Times New Roman" pitchFamily="18" charset="0"/>
              <a:cs typeface="Times New Roman" pitchFamily="18" charset="0"/>
            </a:endParaRPr>
          </a:p>
        </p:txBody>
      </p:sp>
      <p:graphicFrame>
        <p:nvGraphicFramePr>
          <p:cNvPr id="10247" name="Object 7"/>
          <p:cNvGraphicFramePr>
            <a:graphicFrameLocks/>
          </p:cNvGraphicFramePr>
          <p:nvPr/>
        </p:nvGraphicFramePr>
        <p:xfrm>
          <a:off x="2762250" y="603250"/>
          <a:ext cx="374650" cy="449263"/>
        </p:xfrm>
        <a:graphic>
          <a:graphicData uri="http://schemas.openxmlformats.org/presentationml/2006/ole">
            <p:oleObj spid="_x0000_s51203" name="Формула" r:id="rId5" imgW="126720" imgH="152280" progId="Equation.3">
              <p:embed/>
            </p:oleObj>
          </a:graphicData>
        </a:graphic>
      </p:graphicFrame>
      <p:sp>
        <p:nvSpPr>
          <p:cNvPr id="10249" name="Rectangle 9"/>
          <p:cNvSpPr>
            <a:spLocks noChangeArrowheads="1"/>
          </p:cNvSpPr>
          <p:nvPr/>
        </p:nvSpPr>
        <p:spPr bwMode="auto">
          <a:xfrm>
            <a:off x="2438400" y="836613"/>
            <a:ext cx="3738331" cy="369974"/>
          </a:xfrm>
          <a:prstGeom prst="rect">
            <a:avLst/>
          </a:prstGeom>
          <a:noFill/>
          <a:ln w="9525">
            <a:noFill/>
            <a:miter lim="800000"/>
            <a:headEnd/>
            <a:tailEnd/>
          </a:ln>
          <a:effectLst/>
        </p:spPr>
        <p:txBody>
          <a:bodyPr wrap="none" lIns="92075" tIns="46038" rIns="92075" bIns="46038">
            <a:spAutoFit/>
          </a:bodyPr>
          <a:lstStyle/>
          <a:p>
            <a:pPr algn="l"/>
            <a:r>
              <a:rPr lang="ru-RU" dirty="0">
                <a:latin typeface="Times New Roman" pitchFamily="18" charset="0"/>
                <a:cs typeface="Times New Roman" pitchFamily="18" charset="0"/>
              </a:rPr>
              <a:t>A               </a:t>
            </a:r>
            <a:r>
              <a:rPr lang="ru-RU" dirty="0" smtClean="0">
                <a:latin typeface="Times New Roman" pitchFamily="18" charset="0"/>
                <a:cs typeface="Times New Roman" pitchFamily="18" charset="0"/>
              </a:rPr>
              <a:t>E                AB            </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B </a:t>
            </a:r>
            <a:r>
              <a:rPr lang="ru-RU" dirty="0">
                <a:latin typeface="Times New Roman" pitchFamily="18" charset="0"/>
                <a:cs typeface="Times New Roman" pitchFamily="18" charset="0"/>
              </a:rPr>
              <a:t>E</a:t>
            </a:r>
          </a:p>
        </p:txBody>
      </p:sp>
      <p:sp>
        <p:nvSpPr>
          <p:cNvPr id="10252" name="Rectangle 12"/>
          <p:cNvSpPr>
            <a:spLocks noChangeArrowheads="1"/>
          </p:cNvSpPr>
          <p:nvPr/>
        </p:nvSpPr>
        <p:spPr bwMode="auto">
          <a:xfrm>
            <a:off x="365125" y="1401763"/>
            <a:ext cx="6881692" cy="1908857"/>
          </a:xfrm>
          <a:prstGeom prst="rect">
            <a:avLst/>
          </a:prstGeom>
          <a:noFill/>
          <a:ln w="9525">
            <a:noFill/>
            <a:miter lim="800000"/>
            <a:headEnd/>
            <a:tailEnd/>
          </a:ln>
          <a:effectLst/>
        </p:spPr>
        <p:txBody>
          <a:bodyPr wrap="none" lIns="92075" tIns="46038" rIns="92075" bIns="46038">
            <a:spAutoFit/>
          </a:bodyPr>
          <a:lstStyle/>
          <a:p>
            <a:pPr algn="l"/>
            <a:r>
              <a:rPr lang="ru-RU" sz="2000" dirty="0">
                <a:latin typeface="Times New Roman" pitchFamily="18" charset="0"/>
                <a:cs typeface="Times New Roman" pitchFamily="18" charset="0"/>
              </a:rPr>
              <a:t>( </a:t>
            </a:r>
            <a:r>
              <a:rPr lang="ru-RU" dirty="0" err="1">
                <a:latin typeface="Times New Roman" pitchFamily="18" charset="0"/>
                <a:cs typeface="Times New Roman" pitchFamily="18" charset="0"/>
              </a:rPr>
              <a:t>It</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is</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easy</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to</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show</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that</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this</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inequality</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results</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in</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impossibility</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for</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Bob</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to</a:t>
            </a:r>
            <a:endParaRPr lang="ru-RU" dirty="0">
              <a:latin typeface="Times New Roman" pitchFamily="18" charset="0"/>
              <a:cs typeface="Times New Roman" pitchFamily="18" charset="0"/>
            </a:endParaRPr>
          </a:p>
          <a:p>
            <a:pPr algn="l"/>
            <a:r>
              <a:rPr lang="ru-RU" dirty="0" err="1">
                <a:latin typeface="Times New Roman" pitchFamily="18" charset="0"/>
                <a:cs typeface="Times New Roman" pitchFamily="18" charset="0"/>
              </a:rPr>
              <a:t>authenticate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message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sent</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by</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Alice</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a:p>
            <a:pPr algn="l"/>
            <a:endParaRPr lang="ru-RU" sz="2000" dirty="0">
              <a:latin typeface="Times New Roman" pitchFamily="18" charset="0"/>
              <a:cs typeface="Times New Roman" pitchFamily="18" charset="0"/>
            </a:endParaRPr>
          </a:p>
          <a:p>
            <a:pPr algn="l"/>
            <a:r>
              <a:rPr lang="ru-RU" sz="2000" dirty="0" err="1">
                <a:latin typeface="Times New Roman" pitchFamily="18" charset="0"/>
                <a:cs typeface="Times New Roman" pitchFamily="18" charset="0"/>
              </a:rPr>
              <a:t>b</a:t>
            </a:r>
            <a:r>
              <a:rPr lang="ru-RU" sz="2000" dirty="0">
                <a:latin typeface="Times New Roman" pitchFamily="18" charset="0"/>
                <a:cs typeface="Times New Roman" pitchFamily="18" charset="0"/>
              </a:rPr>
              <a:t>) </a:t>
            </a:r>
          </a:p>
          <a:p>
            <a:pPr algn="l"/>
            <a:endParaRPr lang="ru-RU" sz="2000" dirty="0">
              <a:latin typeface="Times New Roman" pitchFamily="18" charset="0"/>
              <a:cs typeface="Times New Roman" pitchFamily="18" charset="0"/>
            </a:endParaRPr>
          </a:p>
          <a:p>
            <a:pPr algn="l"/>
            <a:r>
              <a:rPr lang="ru-RU" sz="2000" dirty="0">
                <a:latin typeface="Times New Roman" pitchFamily="18" charset="0"/>
                <a:cs typeface="Times New Roman" pitchFamily="18" charset="0"/>
              </a:rPr>
              <a:t>( </a:t>
            </a:r>
            <a:r>
              <a:rPr lang="ru-RU" dirty="0" err="1">
                <a:latin typeface="Times New Roman" pitchFamily="18" charset="0"/>
                <a:cs typeface="Times New Roman" pitchFamily="18" charset="0"/>
              </a:rPr>
              <a:t>It</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offers</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positive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solution</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for</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the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authentication</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problem</a:t>
            </a:r>
            <a:r>
              <a:rPr lang="ru-RU" dirty="0">
                <a:latin typeface="Times New Roman" pitchFamily="18" charset="0"/>
                <a:cs typeface="Times New Roman" pitchFamily="18" charset="0"/>
              </a:rPr>
              <a:t> </a:t>
            </a:r>
            <a:r>
              <a:rPr lang="ru-RU" sz="2000" dirty="0">
                <a:latin typeface="Times New Roman" pitchFamily="18" charset="0"/>
                <a:cs typeface="Times New Roman" pitchFamily="18" charset="0"/>
              </a:rPr>
              <a:t>)</a:t>
            </a:r>
          </a:p>
        </p:txBody>
      </p:sp>
      <p:sp>
        <p:nvSpPr>
          <p:cNvPr id="10253" name="Rectangle 13"/>
          <p:cNvSpPr>
            <a:spLocks noChangeArrowheads="1"/>
          </p:cNvSpPr>
          <p:nvPr/>
        </p:nvSpPr>
        <p:spPr bwMode="auto">
          <a:xfrm>
            <a:off x="381000" y="669925"/>
            <a:ext cx="445635" cy="400752"/>
          </a:xfrm>
          <a:prstGeom prst="rect">
            <a:avLst/>
          </a:prstGeom>
          <a:noFill/>
          <a:ln w="9525">
            <a:noFill/>
            <a:miter lim="800000"/>
            <a:headEnd/>
            <a:tailEnd/>
          </a:ln>
          <a:effectLst/>
        </p:spPr>
        <p:txBody>
          <a:bodyPr wrap="none" lIns="92075" tIns="46038" rIns="92075" bIns="46038">
            <a:spAutoFit/>
          </a:bodyPr>
          <a:lstStyle/>
          <a:p>
            <a:pPr algn="l"/>
            <a:r>
              <a:rPr lang="ru-RU" sz="2000">
                <a:latin typeface="Times New Roman" pitchFamily="18" charset="0"/>
                <a:cs typeface="Times New Roman" pitchFamily="18" charset="0"/>
              </a:rPr>
              <a:t>a) </a:t>
            </a:r>
          </a:p>
        </p:txBody>
      </p:sp>
      <p:sp>
        <p:nvSpPr>
          <p:cNvPr id="10254" name="Rectangle 14"/>
          <p:cNvSpPr>
            <a:spLocks noChangeArrowheads="1"/>
          </p:cNvSpPr>
          <p:nvPr/>
        </p:nvSpPr>
        <p:spPr bwMode="auto">
          <a:xfrm>
            <a:off x="2286000" y="2436813"/>
            <a:ext cx="3853747" cy="369974"/>
          </a:xfrm>
          <a:prstGeom prst="rect">
            <a:avLst/>
          </a:prstGeom>
          <a:noFill/>
          <a:ln w="9525">
            <a:noFill/>
            <a:miter lim="800000"/>
            <a:headEnd/>
            <a:tailEnd/>
          </a:ln>
          <a:effectLst/>
        </p:spPr>
        <p:txBody>
          <a:bodyPr wrap="none" lIns="92075" tIns="46038" rIns="92075" bIns="46038">
            <a:spAutoFit/>
          </a:bodyPr>
          <a:lstStyle/>
          <a:p>
            <a:pPr algn="l"/>
            <a:r>
              <a:rPr lang="ru-RU" dirty="0">
                <a:latin typeface="Times New Roman" pitchFamily="18" charset="0"/>
                <a:cs typeface="Times New Roman" pitchFamily="18" charset="0"/>
              </a:rPr>
              <a:t>A               </a:t>
            </a:r>
            <a:r>
              <a:rPr lang="ru-RU" dirty="0" smtClean="0">
                <a:latin typeface="Times New Roman" pitchFamily="18" charset="0"/>
                <a:cs typeface="Times New Roman" pitchFamily="18" charset="0"/>
              </a:rPr>
              <a:t>E                 AB            </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B </a:t>
            </a:r>
            <a:r>
              <a:rPr lang="ru-RU" dirty="0">
                <a:latin typeface="Times New Roman" pitchFamily="18" charset="0"/>
                <a:cs typeface="Times New Roman" pitchFamily="18" charset="0"/>
              </a:rPr>
              <a:t>E</a:t>
            </a:r>
          </a:p>
        </p:txBody>
      </p:sp>
      <p:sp>
        <p:nvSpPr>
          <p:cNvPr id="10255" name="Rectangle 15"/>
          <p:cNvSpPr>
            <a:spLocks noChangeArrowheads="1"/>
          </p:cNvSpPr>
          <p:nvPr/>
        </p:nvSpPr>
        <p:spPr bwMode="auto">
          <a:xfrm>
            <a:off x="2057400" y="2055813"/>
            <a:ext cx="3776675" cy="646973"/>
          </a:xfrm>
          <a:prstGeom prst="rect">
            <a:avLst/>
          </a:prstGeom>
          <a:noFill/>
          <a:ln w="9525">
            <a:noFill/>
            <a:miter lim="800000"/>
            <a:headEnd/>
            <a:tailEnd/>
          </a:ln>
          <a:effectLst/>
        </p:spPr>
        <p:txBody>
          <a:bodyPr wrap="none" lIns="92075" tIns="46038" rIns="92075" bIns="46038">
            <a:spAutoFit/>
          </a:bodyPr>
          <a:lstStyle/>
          <a:p>
            <a:pPr algn="l"/>
            <a:r>
              <a:rPr lang="ru-RU" sz="3600" dirty="0" err="1">
                <a:latin typeface="Times New Roman" pitchFamily="18" charset="0"/>
                <a:cs typeface="Times New Roman" pitchFamily="18" charset="0"/>
              </a:rPr>
              <a:t>e</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e</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e</a:t>
            </a:r>
            <a:r>
              <a:rPr lang="ru-RU"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e</a:t>
            </a:r>
            <a:r>
              <a:rPr lang="ru-RU" sz="3600" dirty="0" smtClean="0">
                <a:latin typeface="Times New Roman" pitchFamily="18" charset="0"/>
                <a:cs typeface="Times New Roman" pitchFamily="18" charset="0"/>
              </a:rPr>
              <a:t> </a:t>
            </a:r>
            <a:endParaRPr lang="ru-RU" sz="3600" dirty="0">
              <a:latin typeface="Times New Roman" pitchFamily="18" charset="0"/>
              <a:cs typeface="Times New Roman" pitchFamily="18" charset="0"/>
            </a:endParaRPr>
          </a:p>
        </p:txBody>
      </p:sp>
      <p:sp>
        <p:nvSpPr>
          <p:cNvPr id="10257" name="Rectangle 17"/>
          <p:cNvSpPr>
            <a:spLocks noChangeArrowheads="1"/>
          </p:cNvSpPr>
          <p:nvPr/>
        </p:nvSpPr>
        <p:spPr bwMode="auto">
          <a:xfrm>
            <a:off x="2651125" y="2132013"/>
            <a:ext cx="2667397" cy="646973"/>
          </a:xfrm>
          <a:prstGeom prst="rect">
            <a:avLst/>
          </a:prstGeom>
          <a:noFill/>
          <a:ln w="9525">
            <a:noFill/>
            <a:miter lim="800000"/>
            <a:headEnd/>
            <a:tailEnd/>
          </a:ln>
          <a:effectLst/>
        </p:spPr>
        <p:txBody>
          <a:bodyPr wrap="none" lIns="92075" tIns="46038" rIns="92075" bIns="46038">
            <a:spAutoFit/>
          </a:bodyPr>
          <a:lstStyle/>
          <a:p>
            <a:pPr algn="l"/>
            <a:r>
              <a:rPr lang="ru-RU" sz="3600" dirty="0">
                <a:latin typeface="Times New Roman" pitchFamily="18" charset="0"/>
                <a:cs typeface="Times New Roman" pitchFamily="18" charset="0"/>
              </a:rPr>
              <a:t>&lt;                </a:t>
            </a:r>
            <a:r>
              <a:rPr lang="en-US" sz="3600" dirty="0" smtClean="0">
                <a:latin typeface="Times New Roman" pitchFamily="18" charset="0"/>
                <a:cs typeface="Times New Roman" pitchFamily="18" charset="0"/>
              </a:rPr>
              <a:t> </a:t>
            </a:r>
            <a:r>
              <a:rPr lang="ru-RU" sz="3600" dirty="0" smtClean="0">
                <a:latin typeface="Times New Roman" pitchFamily="18" charset="0"/>
                <a:cs typeface="Times New Roman" pitchFamily="18" charset="0"/>
              </a:rPr>
              <a:t>&lt;</a:t>
            </a:r>
            <a:endParaRPr lang="ru-RU" sz="3600" dirty="0">
              <a:latin typeface="Times New Roman" pitchFamily="18" charset="0"/>
              <a:cs typeface="Times New Roman" pitchFamily="18" charset="0"/>
            </a:endParaRPr>
          </a:p>
        </p:txBody>
      </p:sp>
      <p:sp>
        <p:nvSpPr>
          <p:cNvPr id="10258" name="Rectangle 18"/>
          <p:cNvSpPr>
            <a:spLocks noChangeArrowheads="1"/>
          </p:cNvSpPr>
          <p:nvPr/>
        </p:nvSpPr>
        <p:spPr bwMode="auto">
          <a:xfrm>
            <a:off x="1965325" y="4903788"/>
            <a:ext cx="2117725" cy="400752"/>
          </a:xfrm>
          <a:prstGeom prst="rect">
            <a:avLst/>
          </a:prstGeom>
          <a:noFill/>
          <a:ln w="9525">
            <a:noFill/>
            <a:miter lim="800000"/>
            <a:headEnd/>
            <a:tailEnd/>
          </a:ln>
          <a:effectLst/>
        </p:spPr>
        <p:txBody>
          <a:bodyPr lIns="92075" tIns="46038" rIns="92075" bIns="46038">
            <a:spAutoFit/>
          </a:bodyPr>
          <a:lstStyle/>
          <a:p>
            <a:pPr algn="l"/>
            <a:r>
              <a:rPr lang="ru-RU" sz="2000">
                <a:latin typeface="Times New Roman" pitchFamily="18" charset="0"/>
                <a:cs typeface="Times New Roman" pitchFamily="18" charset="0"/>
              </a:rPr>
              <a:t> k                        n</a:t>
            </a:r>
          </a:p>
        </p:txBody>
      </p:sp>
      <p:sp>
        <p:nvSpPr>
          <p:cNvPr id="10259" name="Rectangle 19"/>
          <p:cNvSpPr>
            <a:spLocks noChangeArrowheads="1"/>
          </p:cNvSpPr>
          <p:nvPr/>
        </p:nvSpPr>
        <p:spPr bwMode="auto">
          <a:xfrm>
            <a:off x="539750" y="4065588"/>
            <a:ext cx="255588" cy="708528"/>
          </a:xfrm>
          <a:prstGeom prst="rect">
            <a:avLst/>
          </a:prstGeom>
          <a:noFill/>
          <a:ln w="9525">
            <a:noFill/>
            <a:miter lim="800000"/>
            <a:headEnd/>
            <a:tailEnd/>
          </a:ln>
          <a:effectLst/>
        </p:spPr>
        <p:txBody>
          <a:bodyPr lIns="92075" tIns="46038" rIns="92075" bIns="46038">
            <a:spAutoFit/>
          </a:bodyPr>
          <a:lstStyle/>
          <a:p>
            <a:pPr algn="l"/>
            <a:endParaRPr lang="ru-RU" sz="2000">
              <a:latin typeface="Times New Roman" pitchFamily="18" charset="0"/>
              <a:cs typeface="Times New Roman" pitchFamily="18" charset="0"/>
            </a:endParaRPr>
          </a:p>
          <a:p>
            <a:pPr algn="l"/>
            <a:endParaRPr lang="ru-RU" sz="2000">
              <a:latin typeface="Times New Roman" pitchFamily="18" charset="0"/>
              <a:cs typeface="Times New Roman" pitchFamily="18" charset="0"/>
            </a:endParaRPr>
          </a:p>
        </p:txBody>
      </p:sp>
      <p:sp>
        <p:nvSpPr>
          <p:cNvPr id="10260" name="Rectangle 20"/>
          <p:cNvSpPr>
            <a:spLocks noChangeArrowheads="1"/>
          </p:cNvSpPr>
          <p:nvPr/>
        </p:nvSpPr>
        <p:spPr bwMode="auto">
          <a:xfrm>
            <a:off x="539750" y="3684588"/>
            <a:ext cx="413575" cy="400752"/>
          </a:xfrm>
          <a:prstGeom prst="rect">
            <a:avLst/>
          </a:prstGeom>
          <a:noFill/>
          <a:ln w="9525">
            <a:noFill/>
            <a:miter lim="800000"/>
            <a:headEnd/>
            <a:tailEnd/>
          </a:ln>
          <a:effectLst/>
        </p:spPr>
        <p:txBody>
          <a:bodyPr wrap="none" lIns="92075" tIns="46038" rIns="92075" bIns="46038">
            <a:spAutoFit/>
          </a:bodyPr>
          <a:lstStyle/>
          <a:p>
            <a:pPr algn="l"/>
            <a:r>
              <a:rPr lang="ru-RU" sz="2000">
                <a:latin typeface="Times New Roman" pitchFamily="18" charset="0"/>
                <a:cs typeface="Times New Roman" pitchFamily="18" charset="0"/>
              </a:rPr>
              <a:t>M</a:t>
            </a:r>
          </a:p>
        </p:txBody>
      </p:sp>
      <p:sp>
        <p:nvSpPr>
          <p:cNvPr id="10261" name="Rectangle 21"/>
          <p:cNvSpPr>
            <a:spLocks noChangeArrowheads="1"/>
          </p:cNvSpPr>
          <p:nvPr/>
        </p:nvSpPr>
        <p:spPr bwMode="auto">
          <a:xfrm>
            <a:off x="539750" y="4217988"/>
            <a:ext cx="588963" cy="400752"/>
          </a:xfrm>
          <a:prstGeom prst="rect">
            <a:avLst/>
          </a:prstGeom>
          <a:noFill/>
          <a:ln w="9525">
            <a:noFill/>
            <a:miter lim="800000"/>
            <a:headEnd/>
            <a:tailEnd/>
          </a:ln>
          <a:effectLst/>
        </p:spPr>
        <p:txBody>
          <a:bodyPr lIns="92075" tIns="46038" rIns="92075" bIns="46038">
            <a:spAutoFit/>
          </a:bodyPr>
          <a:lstStyle/>
          <a:p>
            <a:pPr algn="l"/>
            <a:r>
              <a:rPr lang="ru-RU" sz="2000">
                <a:latin typeface="Times New Roman" pitchFamily="18" charset="0"/>
                <a:cs typeface="Times New Roman" pitchFamily="18" charset="0"/>
              </a:rPr>
              <a:t>M</a:t>
            </a:r>
          </a:p>
        </p:txBody>
      </p:sp>
      <p:sp>
        <p:nvSpPr>
          <p:cNvPr id="10262" name="Rectangle 22"/>
          <p:cNvSpPr>
            <a:spLocks noChangeArrowheads="1"/>
          </p:cNvSpPr>
          <p:nvPr/>
        </p:nvSpPr>
        <p:spPr bwMode="auto">
          <a:xfrm>
            <a:off x="517525" y="4675188"/>
            <a:ext cx="1125538" cy="400752"/>
          </a:xfrm>
          <a:prstGeom prst="rect">
            <a:avLst/>
          </a:prstGeom>
          <a:noFill/>
          <a:ln w="9525">
            <a:noFill/>
            <a:miter lim="800000"/>
            <a:headEnd/>
            <a:tailEnd/>
          </a:ln>
          <a:effectLst/>
        </p:spPr>
        <p:txBody>
          <a:bodyPr lIns="92075" tIns="46038" rIns="92075" bIns="46038">
            <a:spAutoFit/>
          </a:bodyPr>
          <a:lstStyle/>
          <a:p>
            <a:pPr algn="l"/>
            <a:r>
              <a:rPr lang="ru-RU" sz="2000">
                <a:latin typeface="Times New Roman" pitchFamily="18" charset="0"/>
                <a:cs typeface="Times New Roman" pitchFamily="18" charset="0"/>
              </a:rPr>
              <a:t>M   k</a:t>
            </a:r>
          </a:p>
        </p:txBody>
      </p:sp>
      <p:sp>
        <p:nvSpPr>
          <p:cNvPr id="10263" name="Rectangle 23"/>
          <p:cNvSpPr>
            <a:spLocks noChangeArrowheads="1"/>
          </p:cNvSpPr>
          <p:nvPr/>
        </p:nvSpPr>
        <p:spPr bwMode="auto">
          <a:xfrm>
            <a:off x="844550" y="3881438"/>
            <a:ext cx="396875" cy="369974"/>
          </a:xfrm>
          <a:prstGeom prst="rect">
            <a:avLst/>
          </a:prstGeom>
          <a:noFill/>
          <a:ln w="9525">
            <a:noFill/>
            <a:miter lim="800000"/>
            <a:headEnd/>
            <a:tailEnd/>
          </a:ln>
          <a:effectLst/>
        </p:spPr>
        <p:txBody>
          <a:bodyPr lIns="92075" tIns="46038" rIns="92075" bIns="46038">
            <a:spAutoFit/>
          </a:bodyPr>
          <a:lstStyle/>
          <a:p>
            <a:pPr algn="l"/>
            <a:r>
              <a:rPr lang="ru-RU">
                <a:latin typeface="Times New Roman" pitchFamily="18" charset="0"/>
                <a:cs typeface="Times New Roman" pitchFamily="18" charset="0"/>
              </a:rPr>
              <a:t>1</a:t>
            </a:r>
          </a:p>
        </p:txBody>
      </p:sp>
      <p:sp>
        <p:nvSpPr>
          <p:cNvPr id="10264" name="Rectangle 24"/>
          <p:cNvSpPr>
            <a:spLocks noChangeArrowheads="1"/>
          </p:cNvSpPr>
          <p:nvPr/>
        </p:nvSpPr>
        <p:spPr bwMode="auto">
          <a:xfrm>
            <a:off x="844550" y="4262438"/>
            <a:ext cx="396875" cy="369974"/>
          </a:xfrm>
          <a:prstGeom prst="rect">
            <a:avLst/>
          </a:prstGeom>
          <a:noFill/>
          <a:ln w="9525">
            <a:noFill/>
            <a:miter lim="800000"/>
            <a:headEnd/>
            <a:tailEnd/>
          </a:ln>
          <a:effectLst/>
        </p:spPr>
        <p:txBody>
          <a:bodyPr lIns="92075" tIns="46038" rIns="92075" bIns="46038">
            <a:spAutoFit/>
          </a:bodyPr>
          <a:lstStyle/>
          <a:p>
            <a:pPr algn="l"/>
            <a:r>
              <a:rPr lang="ru-RU">
                <a:latin typeface="Times New Roman" pitchFamily="18" charset="0"/>
                <a:cs typeface="Times New Roman" pitchFamily="18" charset="0"/>
              </a:rPr>
              <a:t>2</a:t>
            </a:r>
          </a:p>
        </p:txBody>
      </p:sp>
      <p:sp>
        <p:nvSpPr>
          <p:cNvPr id="10265" name="Rectangle 25"/>
          <p:cNvSpPr>
            <a:spLocks noChangeArrowheads="1"/>
          </p:cNvSpPr>
          <p:nvPr/>
        </p:nvSpPr>
        <p:spPr bwMode="auto">
          <a:xfrm>
            <a:off x="844550" y="4872038"/>
            <a:ext cx="396875" cy="369974"/>
          </a:xfrm>
          <a:prstGeom prst="rect">
            <a:avLst/>
          </a:prstGeom>
          <a:noFill/>
          <a:ln w="9525">
            <a:noFill/>
            <a:miter lim="800000"/>
            <a:headEnd/>
            <a:tailEnd/>
          </a:ln>
          <a:effectLst/>
        </p:spPr>
        <p:txBody>
          <a:bodyPr lIns="92075" tIns="46038" rIns="92075" bIns="46038">
            <a:spAutoFit/>
          </a:bodyPr>
          <a:lstStyle/>
          <a:p>
            <a:pPr algn="l"/>
            <a:r>
              <a:rPr lang="ru-RU">
                <a:latin typeface="Times New Roman" pitchFamily="18" charset="0"/>
                <a:cs typeface="Times New Roman" pitchFamily="18" charset="0"/>
              </a:rPr>
              <a:t>2</a:t>
            </a:r>
          </a:p>
        </p:txBody>
      </p:sp>
      <p:sp>
        <p:nvSpPr>
          <p:cNvPr id="10266" name="Rectangle 26"/>
          <p:cNvSpPr>
            <a:spLocks noChangeArrowheads="1"/>
          </p:cNvSpPr>
          <p:nvPr/>
        </p:nvSpPr>
        <p:spPr bwMode="auto">
          <a:xfrm>
            <a:off x="4632325" y="4414838"/>
            <a:ext cx="416781" cy="646973"/>
          </a:xfrm>
          <a:prstGeom prst="rect">
            <a:avLst/>
          </a:prstGeom>
          <a:noFill/>
          <a:ln w="9525">
            <a:noFill/>
            <a:miter lim="800000"/>
            <a:headEnd/>
            <a:tailEnd/>
          </a:ln>
          <a:effectLst/>
        </p:spPr>
        <p:txBody>
          <a:bodyPr wrap="none" lIns="92075" tIns="46038" rIns="92075" bIns="46038">
            <a:spAutoFit/>
          </a:bodyPr>
          <a:lstStyle/>
          <a:p>
            <a:pPr algn="l"/>
            <a:r>
              <a:rPr lang="ru-RU" sz="3600">
                <a:latin typeface="Times New Roman" pitchFamily="18" charset="0"/>
                <a:cs typeface="Times New Roman" pitchFamily="18" charset="0"/>
              </a:rPr>
              <a:t>u</a:t>
            </a:r>
          </a:p>
        </p:txBody>
      </p:sp>
      <p:sp>
        <p:nvSpPr>
          <p:cNvPr id="10267" name="Rectangle 27"/>
          <p:cNvSpPr>
            <a:spLocks noChangeArrowheads="1"/>
          </p:cNvSpPr>
          <p:nvPr/>
        </p:nvSpPr>
        <p:spPr bwMode="auto">
          <a:xfrm>
            <a:off x="4632325" y="3957638"/>
            <a:ext cx="416781" cy="646973"/>
          </a:xfrm>
          <a:prstGeom prst="rect">
            <a:avLst/>
          </a:prstGeom>
          <a:noFill/>
          <a:ln w="9525">
            <a:noFill/>
            <a:miter lim="800000"/>
            <a:headEnd/>
            <a:tailEnd/>
          </a:ln>
          <a:effectLst/>
        </p:spPr>
        <p:txBody>
          <a:bodyPr wrap="none" lIns="92075" tIns="46038" rIns="92075" bIns="46038">
            <a:spAutoFit/>
          </a:bodyPr>
          <a:lstStyle/>
          <a:p>
            <a:pPr algn="l"/>
            <a:r>
              <a:rPr lang="ru-RU" sz="3600">
                <a:latin typeface="Times New Roman" pitchFamily="18" charset="0"/>
                <a:cs typeface="Times New Roman" pitchFamily="18" charset="0"/>
              </a:rPr>
              <a:t>u</a:t>
            </a:r>
          </a:p>
        </p:txBody>
      </p:sp>
      <p:sp>
        <p:nvSpPr>
          <p:cNvPr id="10268" name="Rectangle 28"/>
          <p:cNvSpPr>
            <a:spLocks noChangeArrowheads="1"/>
          </p:cNvSpPr>
          <p:nvPr/>
        </p:nvSpPr>
        <p:spPr bwMode="auto">
          <a:xfrm>
            <a:off x="4632325" y="3500438"/>
            <a:ext cx="416781" cy="646973"/>
          </a:xfrm>
          <a:prstGeom prst="rect">
            <a:avLst/>
          </a:prstGeom>
          <a:noFill/>
          <a:ln w="9525">
            <a:noFill/>
            <a:miter lim="800000"/>
            <a:headEnd/>
            <a:tailEnd/>
          </a:ln>
          <a:effectLst/>
        </p:spPr>
        <p:txBody>
          <a:bodyPr wrap="none" lIns="92075" tIns="46038" rIns="92075" bIns="46038">
            <a:spAutoFit/>
          </a:bodyPr>
          <a:lstStyle/>
          <a:p>
            <a:pPr algn="l"/>
            <a:r>
              <a:rPr lang="ru-RU" sz="3600">
                <a:latin typeface="Times New Roman" pitchFamily="18" charset="0"/>
                <a:cs typeface="Times New Roman" pitchFamily="18" charset="0"/>
              </a:rPr>
              <a:t>u</a:t>
            </a:r>
          </a:p>
        </p:txBody>
      </p:sp>
      <p:sp>
        <p:nvSpPr>
          <p:cNvPr id="10269" name="Rectangle 29"/>
          <p:cNvSpPr>
            <a:spLocks noChangeArrowheads="1"/>
          </p:cNvSpPr>
          <p:nvPr/>
        </p:nvSpPr>
        <p:spPr bwMode="auto">
          <a:xfrm>
            <a:off x="4937125" y="3805238"/>
            <a:ext cx="396875" cy="369974"/>
          </a:xfrm>
          <a:prstGeom prst="rect">
            <a:avLst/>
          </a:prstGeom>
          <a:noFill/>
          <a:ln w="9525">
            <a:noFill/>
            <a:miter lim="800000"/>
            <a:headEnd/>
            <a:tailEnd/>
          </a:ln>
          <a:effectLst/>
        </p:spPr>
        <p:txBody>
          <a:bodyPr lIns="92075" tIns="46038" rIns="92075" bIns="46038">
            <a:spAutoFit/>
          </a:bodyPr>
          <a:lstStyle/>
          <a:p>
            <a:pPr algn="l"/>
            <a:r>
              <a:rPr lang="ru-RU">
                <a:latin typeface="Times New Roman" pitchFamily="18" charset="0"/>
                <a:cs typeface="Times New Roman" pitchFamily="18" charset="0"/>
              </a:rPr>
              <a:t>1</a:t>
            </a:r>
          </a:p>
        </p:txBody>
      </p:sp>
      <p:sp>
        <p:nvSpPr>
          <p:cNvPr id="10270" name="Rectangle 30"/>
          <p:cNvSpPr>
            <a:spLocks noChangeArrowheads="1"/>
          </p:cNvSpPr>
          <p:nvPr/>
        </p:nvSpPr>
        <p:spPr bwMode="auto">
          <a:xfrm>
            <a:off x="4937125" y="4262438"/>
            <a:ext cx="396875" cy="369974"/>
          </a:xfrm>
          <a:prstGeom prst="rect">
            <a:avLst/>
          </a:prstGeom>
          <a:noFill/>
          <a:ln w="9525">
            <a:noFill/>
            <a:miter lim="800000"/>
            <a:headEnd/>
            <a:tailEnd/>
          </a:ln>
          <a:effectLst/>
        </p:spPr>
        <p:txBody>
          <a:bodyPr lIns="92075" tIns="46038" rIns="92075" bIns="46038">
            <a:spAutoFit/>
          </a:bodyPr>
          <a:lstStyle/>
          <a:p>
            <a:pPr algn="l"/>
            <a:r>
              <a:rPr lang="ru-RU">
                <a:latin typeface="Times New Roman" pitchFamily="18" charset="0"/>
                <a:cs typeface="Times New Roman" pitchFamily="18" charset="0"/>
              </a:rPr>
              <a:t>2</a:t>
            </a:r>
          </a:p>
        </p:txBody>
      </p:sp>
      <p:sp>
        <p:nvSpPr>
          <p:cNvPr id="10271" name="Rectangle 31"/>
          <p:cNvSpPr>
            <a:spLocks noChangeArrowheads="1"/>
          </p:cNvSpPr>
          <p:nvPr/>
        </p:nvSpPr>
        <p:spPr bwMode="auto">
          <a:xfrm>
            <a:off x="4937125" y="4795838"/>
            <a:ext cx="396875" cy="369974"/>
          </a:xfrm>
          <a:prstGeom prst="rect">
            <a:avLst/>
          </a:prstGeom>
          <a:noFill/>
          <a:ln w="9525">
            <a:noFill/>
            <a:miter lim="800000"/>
            <a:headEnd/>
            <a:tailEnd/>
          </a:ln>
          <a:effectLst/>
        </p:spPr>
        <p:txBody>
          <a:bodyPr lIns="92075" tIns="46038" rIns="92075" bIns="46038">
            <a:spAutoFit/>
          </a:bodyPr>
          <a:lstStyle/>
          <a:p>
            <a:pPr algn="l"/>
            <a:r>
              <a:rPr lang="ru-RU">
                <a:latin typeface="Times New Roman" pitchFamily="18" charset="0"/>
                <a:cs typeface="Times New Roman" pitchFamily="18" charset="0"/>
              </a:rPr>
              <a:t>2</a:t>
            </a:r>
          </a:p>
        </p:txBody>
      </p:sp>
      <p:sp>
        <p:nvSpPr>
          <p:cNvPr id="10272" name="Rectangle 32"/>
          <p:cNvSpPr>
            <a:spLocks noChangeArrowheads="1"/>
          </p:cNvSpPr>
          <p:nvPr/>
        </p:nvSpPr>
        <p:spPr bwMode="auto">
          <a:xfrm>
            <a:off x="5754688" y="3763963"/>
            <a:ext cx="2148024" cy="923972"/>
          </a:xfrm>
          <a:prstGeom prst="rect">
            <a:avLst/>
          </a:prstGeom>
          <a:noFill/>
          <a:ln w="9525">
            <a:noFill/>
            <a:miter lim="800000"/>
            <a:headEnd/>
            <a:tailEnd/>
          </a:ln>
          <a:effectLst/>
        </p:spPr>
        <p:txBody>
          <a:bodyPr wrap="none" lIns="92075" tIns="46038" rIns="92075" bIns="46038">
            <a:spAutoFit/>
          </a:bodyPr>
          <a:lstStyle/>
          <a:p>
            <a:r>
              <a:rPr lang="ru-RU" dirty="0" err="1">
                <a:latin typeface="Times New Roman" pitchFamily="18" charset="0"/>
                <a:cs typeface="Times New Roman" pitchFamily="18" charset="0"/>
              </a:rPr>
              <a:t>Code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words</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of</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some</a:t>
            </a:r>
            <a:endParaRPr lang="ru-RU" dirty="0">
              <a:latin typeface="Times New Roman" pitchFamily="18" charset="0"/>
              <a:cs typeface="Times New Roman" pitchFamily="18" charset="0"/>
            </a:endParaRPr>
          </a:p>
          <a:p>
            <a:r>
              <a:rPr lang="ru-RU" dirty="0" err="1">
                <a:latin typeface="Times New Roman" pitchFamily="18" charset="0"/>
                <a:cs typeface="Times New Roman" pitchFamily="18" charset="0"/>
              </a:rPr>
              <a:t>binary</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block</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code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of</a:t>
            </a:r>
            <a:endParaRPr lang="ru-RU" dirty="0">
              <a:latin typeface="Times New Roman" pitchFamily="18" charset="0"/>
              <a:cs typeface="Times New Roman" pitchFamily="18" charset="0"/>
            </a:endParaRPr>
          </a:p>
          <a:p>
            <a:r>
              <a:rPr lang="ru-RU" dirty="0" err="1">
                <a:latin typeface="Times New Roman" pitchFamily="18" charset="0"/>
                <a:cs typeface="Times New Roman" pitchFamily="18" charset="0"/>
              </a:rPr>
              <a:t>length</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n</a:t>
            </a:r>
            <a:r>
              <a:rPr lang="ru-RU" dirty="0">
                <a:latin typeface="Times New Roman" pitchFamily="18" charset="0"/>
                <a:cs typeface="Times New Roman" pitchFamily="18" charset="0"/>
              </a:rPr>
              <a:t> .</a:t>
            </a:r>
          </a:p>
        </p:txBody>
      </p:sp>
      <p:sp>
        <p:nvSpPr>
          <p:cNvPr id="10273" name="Rectangle 33"/>
          <p:cNvSpPr>
            <a:spLocks noChangeArrowheads="1"/>
          </p:cNvSpPr>
          <p:nvPr/>
        </p:nvSpPr>
        <p:spPr bwMode="auto">
          <a:xfrm>
            <a:off x="288925" y="5440363"/>
            <a:ext cx="7335341" cy="923972"/>
          </a:xfrm>
          <a:prstGeom prst="rect">
            <a:avLst/>
          </a:prstGeom>
          <a:noFill/>
          <a:ln w="9525">
            <a:noFill/>
            <a:miter lim="800000"/>
            <a:headEnd/>
            <a:tailEnd/>
          </a:ln>
          <a:effectLst/>
        </p:spPr>
        <p:txBody>
          <a:bodyPr wrap="none" lIns="92075" tIns="46038" rIns="92075" bIns="46038">
            <a:spAutoFit/>
          </a:bodyPr>
          <a:lstStyle/>
          <a:p>
            <a:pPr algn="l"/>
            <a:r>
              <a:rPr lang="ru-RU" dirty="0" err="1">
                <a:latin typeface="Times New Roman" pitchFamily="18" charset="0"/>
                <a:cs typeface="Times New Roman" pitchFamily="18" charset="0"/>
              </a:rPr>
              <a:t>The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value</a:t>
            </a:r>
            <a:r>
              <a:rPr lang="ru-RU" dirty="0">
                <a:latin typeface="Times New Roman" pitchFamily="18" charset="0"/>
                <a:cs typeface="Times New Roman" pitchFamily="18" charset="0"/>
              </a:rPr>
              <a:t> 1 </a:t>
            </a:r>
            <a:r>
              <a:rPr lang="ru-RU" dirty="0" err="1">
                <a:latin typeface="Times New Roman" pitchFamily="18" charset="0"/>
                <a:cs typeface="Times New Roman" pitchFamily="18" charset="0"/>
              </a:rPr>
              <a:t>in</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the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i</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th</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position</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of</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some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code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word</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indicates</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that</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i</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th</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bit</a:t>
            </a:r>
            <a:endParaRPr lang="ru-RU" dirty="0">
              <a:latin typeface="Times New Roman" pitchFamily="18" charset="0"/>
              <a:cs typeface="Times New Roman" pitchFamily="18" charset="0"/>
            </a:endParaRPr>
          </a:p>
          <a:p>
            <a:pPr algn="l"/>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of</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the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string</a:t>
            </a:r>
            <a:r>
              <a:rPr lang="ru-RU" dirty="0">
                <a:latin typeface="Times New Roman" pitchFamily="18" charset="0"/>
                <a:cs typeface="Times New Roman" pitchFamily="18" charset="0"/>
              </a:rPr>
              <a:t> X </a:t>
            </a:r>
            <a:r>
              <a:rPr lang="ru-RU" dirty="0" err="1">
                <a:latin typeface="Times New Roman" pitchFamily="18" charset="0"/>
                <a:cs typeface="Times New Roman" pitchFamily="18" charset="0"/>
              </a:rPr>
              <a:t>should</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be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taken</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as</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bit</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of</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the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autheticator</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corresponding</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to</a:t>
            </a:r>
            <a:endParaRPr lang="ru-RU" dirty="0">
              <a:latin typeface="Times New Roman" pitchFamily="18" charset="0"/>
              <a:cs typeface="Times New Roman" pitchFamily="18" charset="0"/>
            </a:endParaRPr>
          </a:p>
          <a:p>
            <a:pPr algn="l"/>
            <a:r>
              <a:rPr lang="ru-RU" dirty="0" err="1">
                <a:latin typeface="Times New Roman" pitchFamily="18" charset="0"/>
                <a:cs typeface="Times New Roman" pitchFamily="18" charset="0"/>
              </a:rPr>
              <a:t>the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message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compared</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with</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this</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code</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word</a:t>
            </a:r>
            <a:r>
              <a:rPr lang="ru-RU" dirty="0">
                <a:latin typeface="Times New Roman" pitchFamily="18" charset="0"/>
                <a:cs typeface="Times New Roman" pitchFamily="18" charset="0"/>
              </a:rPr>
              <a:t> .</a:t>
            </a:r>
          </a:p>
        </p:txBody>
      </p:sp>
      <p:sp>
        <p:nvSpPr>
          <p:cNvPr id="10275" name="Rectangle 35"/>
          <p:cNvSpPr>
            <a:spLocks noChangeArrowheads="1"/>
          </p:cNvSpPr>
          <p:nvPr/>
        </p:nvSpPr>
        <p:spPr bwMode="auto">
          <a:xfrm>
            <a:off x="2117725" y="3455988"/>
            <a:ext cx="1562928" cy="400752"/>
          </a:xfrm>
          <a:prstGeom prst="rect">
            <a:avLst/>
          </a:prstGeom>
          <a:noFill/>
          <a:ln w="9525">
            <a:noFill/>
            <a:miter lim="800000"/>
            <a:headEnd/>
            <a:tailEnd/>
          </a:ln>
          <a:effectLst/>
        </p:spPr>
        <p:txBody>
          <a:bodyPr wrap="none" lIns="92075" tIns="46038" rIns="92075" bIns="46038">
            <a:spAutoFit/>
          </a:bodyPr>
          <a:lstStyle/>
          <a:p>
            <a:pPr algn="l"/>
            <a:r>
              <a:rPr lang="ru-RU" sz="2000">
                <a:latin typeface="Times New Roman" pitchFamily="18" charset="0"/>
                <a:cs typeface="Times New Roman" pitchFamily="18" charset="0"/>
              </a:rPr>
              <a:t>i -th  position</a:t>
            </a:r>
          </a:p>
        </p:txBody>
      </p:sp>
      <p:sp>
        <p:nvSpPr>
          <p:cNvPr id="10276" name="Line 36"/>
          <p:cNvSpPr>
            <a:spLocks noChangeShapeType="1"/>
          </p:cNvSpPr>
          <p:nvPr/>
        </p:nvSpPr>
        <p:spPr bwMode="auto">
          <a:xfrm>
            <a:off x="3810000" y="3654425"/>
            <a:ext cx="304800" cy="0"/>
          </a:xfrm>
          <a:prstGeom prst="line">
            <a:avLst/>
          </a:prstGeom>
          <a:noFill/>
          <a:ln w="12699">
            <a:solidFill>
              <a:schemeClr val="tx2"/>
            </a:solidFill>
            <a:round/>
            <a:headEnd type="none" w="sm" len="sm"/>
            <a:tailEnd type="none" w="sm" len="sm"/>
          </a:ln>
          <a:effectLst/>
        </p:spPr>
        <p:txBody>
          <a:bodyPr wrap="none" anchor="ctr"/>
          <a:lstStyle/>
          <a:p>
            <a:endParaRPr lang="ru-RU">
              <a:latin typeface="Times New Roman" pitchFamily="18" charset="0"/>
              <a:cs typeface="Times New Roman" pitchFamily="18" charset="0"/>
            </a:endParaRPr>
          </a:p>
        </p:txBody>
      </p:sp>
      <p:sp>
        <p:nvSpPr>
          <p:cNvPr id="10277" name="Line 37"/>
          <p:cNvSpPr>
            <a:spLocks noChangeShapeType="1"/>
          </p:cNvSpPr>
          <p:nvPr/>
        </p:nvSpPr>
        <p:spPr bwMode="auto">
          <a:xfrm flipH="1">
            <a:off x="3962400" y="3654425"/>
            <a:ext cx="152400" cy="304800"/>
          </a:xfrm>
          <a:prstGeom prst="line">
            <a:avLst/>
          </a:prstGeom>
          <a:noFill/>
          <a:ln w="12699">
            <a:solidFill>
              <a:schemeClr val="tx2"/>
            </a:solidFill>
            <a:round/>
            <a:headEnd type="none" w="sm" len="sm"/>
            <a:tailEnd type="stealth" w="med" len="lg"/>
          </a:ln>
          <a:effectLst/>
        </p:spPr>
        <p:txBody>
          <a:bodyPr wrap="none" anchor="ctr"/>
          <a:lstStyle/>
          <a:p>
            <a:endParaRPr lang="ru-RU">
              <a:latin typeface="Times New Roman" pitchFamily="18" charset="0"/>
              <a:cs typeface="Times New Roman" pitchFamily="18" charset="0"/>
            </a:endParaRPr>
          </a:p>
        </p:txBody>
      </p:sp>
      <p:sp>
        <p:nvSpPr>
          <p:cNvPr id="10278" name="Rectangle 38"/>
          <p:cNvSpPr>
            <a:spLocks noChangeArrowheads="1"/>
          </p:cNvSpPr>
          <p:nvPr/>
        </p:nvSpPr>
        <p:spPr bwMode="auto">
          <a:xfrm>
            <a:off x="5013325" y="4522788"/>
            <a:ext cx="314189" cy="400752"/>
          </a:xfrm>
          <a:prstGeom prst="rect">
            <a:avLst/>
          </a:prstGeom>
          <a:noFill/>
          <a:ln w="9525">
            <a:noFill/>
            <a:miter lim="800000"/>
            <a:headEnd/>
            <a:tailEnd/>
          </a:ln>
          <a:effectLst/>
        </p:spPr>
        <p:txBody>
          <a:bodyPr wrap="none" lIns="92075" tIns="46038" rIns="92075" bIns="46038">
            <a:spAutoFit/>
          </a:bodyPr>
          <a:lstStyle/>
          <a:p>
            <a:pPr algn="l"/>
            <a:r>
              <a:rPr lang="ru-RU" sz="2000">
                <a:latin typeface="Times New Roman" pitchFamily="18" charset="0"/>
                <a:cs typeface="Times New Roman" pitchFamily="18" charset="0"/>
              </a:rPr>
              <a:t>k</a:t>
            </a:r>
          </a:p>
        </p:txBody>
      </p:sp>
      <p:graphicFrame>
        <p:nvGraphicFramePr>
          <p:cNvPr id="95234" name="Object 2"/>
          <p:cNvGraphicFramePr>
            <a:graphicFrameLocks/>
          </p:cNvGraphicFramePr>
          <p:nvPr/>
        </p:nvGraphicFramePr>
        <p:xfrm>
          <a:off x="4911730" y="603250"/>
          <a:ext cx="374650" cy="449263"/>
        </p:xfrm>
        <a:graphic>
          <a:graphicData uri="http://schemas.openxmlformats.org/presentationml/2006/ole">
            <p:oleObj spid="_x0000_s51204" name="Формула" r:id="rId6" imgW="126720" imgH="152280" progId="Equation.3">
              <p:embed/>
            </p:oleObj>
          </a:graphicData>
        </a:graphic>
      </p:graphicFrame>
      <p:sp>
        <p:nvSpPr>
          <p:cNvPr id="37" name="Rectangle 3"/>
          <p:cNvSpPr>
            <a:spLocks noChangeArrowheads="1"/>
          </p:cNvSpPr>
          <p:nvPr/>
        </p:nvSpPr>
        <p:spPr bwMode="auto">
          <a:xfrm>
            <a:off x="3708400" y="476250"/>
            <a:ext cx="615553" cy="616195"/>
          </a:xfrm>
          <a:prstGeom prst="rect">
            <a:avLst/>
          </a:prstGeom>
          <a:noFill/>
          <a:ln w="9525">
            <a:noFill/>
            <a:miter lim="800000"/>
            <a:headEnd/>
            <a:tailEnd/>
          </a:ln>
          <a:effectLst/>
        </p:spPr>
        <p:txBody>
          <a:bodyPr wrap="none" lIns="92075" tIns="46038" rIns="92075" bIns="46038">
            <a:spAutoFit/>
          </a:bodyPr>
          <a:lstStyle/>
          <a:p>
            <a:pPr algn="l"/>
            <a:r>
              <a:rPr lang="ru-RU" sz="3400" dirty="0">
                <a:latin typeface="Symbol" pitchFamily="18" charset="2"/>
              </a:rPr>
              <a:t>®</a:t>
            </a:r>
          </a:p>
        </p:txBody>
      </p:sp>
      <p:sp>
        <p:nvSpPr>
          <p:cNvPr id="38" name="Rectangle 3"/>
          <p:cNvSpPr>
            <a:spLocks noChangeArrowheads="1"/>
          </p:cNvSpPr>
          <p:nvPr/>
        </p:nvSpPr>
        <p:spPr bwMode="auto">
          <a:xfrm>
            <a:off x="3571868" y="2105020"/>
            <a:ext cx="615553" cy="616195"/>
          </a:xfrm>
          <a:prstGeom prst="rect">
            <a:avLst/>
          </a:prstGeom>
          <a:noFill/>
          <a:ln w="9525">
            <a:noFill/>
            <a:miter lim="800000"/>
            <a:headEnd/>
            <a:tailEnd/>
          </a:ln>
          <a:effectLst/>
        </p:spPr>
        <p:txBody>
          <a:bodyPr wrap="none" lIns="92075" tIns="46038" rIns="92075" bIns="46038">
            <a:spAutoFit/>
          </a:bodyPr>
          <a:lstStyle/>
          <a:p>
            <a:pPr algn="l"/>
            <a:r>
              <a:rPr lang="ru-RU" sz="3400" dirty="0">
                <a:latin typeface="Symbol" pitchFamily="18" charset="2"/>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1246</TotalTime>
  <Words>4584</Words>
  <Application>Microsoft Office PowerPoint</Application>
  <PresentationFormat>Экран (4:3)</PresentationFormat>
  <Paragraphs>887</Paragraphs>
  <Slides>45</Slides>
  <Notes>14</Notes>
  <HiddenSlides>0</HiddenSlides>
  <MMClips>0</MMClips>
  <ScaleCrop>false</ScaleCrop>
  <HeadingPairs>
    <vt:vector size="6" baseType="variant">
      <vt:variant>
        <vt:lpstr>Тема</vt:lpstr>
      </vt:variant>
      <vt:variant>
        <vt:i4>1</vt:i4>
      </vt:variant>
      <vt:variant>
        <vt:lpstr>Внедренные серверы OLE</vt:lpstr>
      </vt:variant>
      <vt:variant>
        <vt:i4>5</vt:i4>
      </vt:variant>
      <vt:variant>
        <vt:lpstr>Заголовки слайдов</vt:lpstr>
      </vt:variant>
      <vt:variant>
        <vt:i4>45</vt:i4>
      </vt:variant>
    </vt:vector>
  </HeadingPairs>
  <TitlesOfParts>
    <vt:vector size="51" baseType="lpstr">
      <vt:lpstr>Тема Office</vt:lpstr>
      <vt:lpstr>Точечный рисунок</vt:lpstr>
      <vt:lpstr>Формула</vt:lpstr>
      <vt:lpstr>Mathcad</vt:lpstr>
      <vt:lpstr>Image</vt:lpstr>
      <vt:lpstr>Equation</vt:lpstr>
      <vt:lpstr>Secret Key Sharing Based on the Use of ESPAR With Multipath Channel Model.  </vt:lpstr>
      <vt:lpstr>1. Introduction  The main ways of key sharing:  a) Transmission the keys over secure  (encrypted) channels or a delivering them by special messengers; b) Using public key concept; c) Key sharing based on a presence of any noisy channel if adversary is passive, (wire-tap channel type I and II) [1,2,3] d) Key sharing based on a presence of active adversary if its channel is less noisy than channel of legal users. [4,5] e) Key sharing using quantum channels.[6] f) Key sharing based on a concept of anonymous channel. g) Key sharing based on a concept of broadcasting   channel. h) Key sharing based on ESPAR-like radiator over multipath channels. [7,8]  </vt:lpstr>
      <vt:lpstr>Because method a) is trivial and b) is well known, we consider briefly methods c) ÷ g) and method h) in more details as a subject of our presentation.</vt:lpstr>
      <vt:lpstr>Слайд 4</vt:lpstr>
      <vt:lpstr>Слайд 5</vt:lpstr>
      <vt:lpstr>Слайд 6</vt:lpstr>
      <vt:lpstr>d) A cryptographic scenario for source model (active illegal users )</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h) Key sharing based on ESPAR-like radiators over multipath channels (general theory)</vt:lpstr>
      <vt:lpstr>Security of such key sharing is based on an assumption that the space locations of the eavesdropper and legal users are different. This results in a much greater disagreements key bits between legal users and eavesdropper. Raw disagreement bit distribution taken from [7] is shown in Fig.3. Sketch of experimental room is presented in Fig.4.  </vt:lpstr>
      <vt:lpstr>2.2. Our contribution.  We present general theory based on some model in order to prove security of the key sharing system with the use of privacy amplification.  We propose space diversity technique for increasing of security because our simulation of ESPAR-like system showed that the use of single omnidirectional antenna is not sufficiently for high security level.  In order to present a disagreement in key bits of legal users we propose to use  both “threshold-based” and “code-based” methods.  It is interesting to note that there exist here two “seeming paradoxes”:        - we do not need in a presence of noise at eavesdropper’s point to provide security,        - large eavesdropper’s probability of  bit error can be provided even so if  mutual correlation between legal and illegal RSSI is rather significant.     </vt:lpstr>
      <vt:lpstr>2.3. Model of key sharing setting (without additive noise).                                  </vt:lpstr>
      <vt:lpstr>Слайд 24</vt:lpstr>
      <vt:lpstr>Слайд 25</vt:lpstr>
      <vt:lpstr>Слайд 26</vt:lpstr>
      <vt:lpstr>Слайд 27</vt:lpstr>
      <vt:lpstr>Слайд 28</vt:lpstr>
      <vt:lpstr>Слайд 29</vt:lpstr>
      <vt:lpstr>Слайд 30</vt:lpstr>
      <vt:lpstr>Слайд 31</vt:lpstr>
      <vt:lpstr>Слайд 32</vt:lpstr>
      <vt:lpstr>The probability (in percentages ) of the occurrence that  for all points of eavesdropper presence at line between A and B  </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vector>
  </TitlesOfParts>
  <Company>Общага</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Secret Key Sharing Based on the Use of ESPAR With Multipath Channel Model.  </dc:title>
  <dc:creator>Дмитрий</dc:creator>
  <cp:lastModifiedBy>коржик</cp:lastModifiedBy>
  <cp:revision>142</cp:revision>
  <dcterms:created xsi:type="dcterms:W3CDTF">2009-12-18T19:28:37Z</dcterms:created>
  <dcterms:modified xsi:type="dcterms:W3CDTF">2010-01-22T13:33:23Z</dcterms:modified>
</cp:coreProperties>
</file>